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notesMasterIdLst>
    <p:notesMasterId r:id="rId21"/>
  </p:notesMasterIdLst>
  <p:handoutMasterIdLst>
    <p:handoutMasterId r:id="rId22"/>
  </p:handoutMasterIdLst>
  <p:sldIdLst>
    <p:sldId id="489" r:id="rId4"/>
    <p:sldId id="504" r:id="rId5"/>
    <p:sldId id="490" r:id="rId6"/>
    <p:sldId id="418" r:id="rId7"/>
    <p:sldId id="492" r:id="rId8"/>
    <p:sldId id="493" r:id="rId9"/>
    <p:sldId id="494" r:id="rId10"/>
    <p:sldId id="495" r:id="rId11"/>
    <p:sldId id="496" r:id="rId12"/>
    <p:sldId id="497" r:id="rId13"/>
    <p:sldId id="498" r:id="rId14"/>
    <p:sldId id="499" r:id="rId15"/>
    <p:sldId id="500" r:id="rId16"/>
    <p:sldId id="501" r:id="rId17"/>
    <p:sldId id="502" r:id="rId18"/>
    <p:sldId id="503" r:id="rId19"/>
    <p:sldId id="491" r:id="rId20"/>
  </p:sldIdLst>
  <p:sldSz cx="12192000" cy="6858000"/>
  <p:notesSz cx="6797675" cy="9926638"/>
  <p:defaultTextStyle>
    <a:defPPr>
      <a:defRPr lang="en-GB"/>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3884" userDrawn="1">
          <p15:clr>
            <a:srgbClr val="A4A3A4"/>
          </p15:clr>
        </p15:guide>
        <p15:guide id="2" pos="695"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ark, Chris (CCC)" initials="CS" lastIdx="5" clrIdx="0">
    <p:extLst>
      <p:ext uri="{19B8F6BF-5375-455C-9EA6-DF929625EA0E}">
        <p15:presenceInfo xmlns:p15="http://schemas.microsoft.com/office/powerpoint/2012/main" userId="Stark, Chris (CC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F2F8"/>
    <a:srgbClr val="2AA9CC"/>
    <a:srgbClr val="C1D82F"/>
    <a:srgbClr val="BFD72E"/>
    <a:srgbClr val="7E8082"/>
    <a:srgbClr val="AEE0EE"/>
    <a:srgbClr val="B5E9F8"/>
    <a:srgbClr val="C3DB30"/>
    <a:srgbClr val="818385"/>
    <a:srgbClr val="5C5C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45" autoAdjust="0"/>
    <p:restoredTop sz="84625" autoAdjust="0"/>
  </p:normalViewPr>
  <p:slideViewPr>
    <p:cSldViewPr>
      <p:cViewPr varScale="1">
        <p:scale>
          <a:sx n="59" d="100"/>
          <a:sy n="59" d="100"/>
        </p:scale>
        <p:origin x="1098" y="72"/>
      </p:cViewPr>
      <p:guideLst>
        <p:guide orient="horz" pos="3884"/>
        <p:guide pos="695"/>
      </p:guideLst>
    </p:cSldViewPr>
  </p:slideViewPr>
  <p:notesTextViewPr>
    <p:cViewPr>
      <p:scale>
        <a:sx n="3" d="2"/>
        <a:sy n="3" d="2"/>
      </p:scale>
      <p:origin x="0" y="0"/>
    </p:cViewPr>
  </p:notesTextViewPr>
  <p:notesViewPr>
    <p:cSldViewPr>
      <p:cViewPr varScale="1">
        <p:scale>
          <a:sx n="87" d="100"/>
          <a:sy n="87" d="100"/>
        </p:scale>
        <p:origin x="384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1.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eaLnBrk="0" hangingPunct="0">
              <a:defRPr sz="1200">
                <a:cs typeface="+mn-cs"/>
              </a:defRPr>
            </a:lvl1pPr>
          </a:lstStyle>
          <a:p>
            <a:pPr>
              <a:defRPr/>
            </a:pPr>
            <a:endParaRPr lang="en-GB"/>
          </a:p>
        </p:txBody>
      </p:sp>
      <p:sp>
        <p:nvSpPr>
          <p:cNvPr id="3" name="Date Placeholder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eaLnBrk="0" hangingPunct="0">
              <a:defRPr sz="1200">
                <a:cs typeface="+mn-cs"/>
              </a:defRPr>
            </a:lvl1pPr>
          </a:lstStyle>
          <a:p>
            <a:pPr>
              <a:defRPr/>
            </a:pPr>
            <a:fld id="{14198DF4-5FCF-432C-9A3D-4A036BAD28E9}" type="datetimeFigureOut">
              <a:rPr lang="en-GB"/>
              <a:pPr>
                <a:defRPr/>
              </a:pPr>
              <a:t>22/01/2020</a:t>
            </a:fld>
            <a:endParaRPr lang="en-GB"/>
          </a:p>
        </p:txBody>
      </p:sp>
      <p:sp>
        <p:nvSpPr>
          <p:cNvPr id="4" name="Footer Placeholder 3"/>
          <p:cNvSpPr>
            <a:spLocks noGrp="1"/>
          </p:cNvSpPr>
          <p:nvPr>
            <p:ph type="ftr" sz="quarter" idx="2"/>
          </p:nvPr>
        </p:nvSpPr>
        <p:spPr>
          <a:xfrm>
            <a:off x="0" y="9428163"/>
            <a:ext cx="2946400" cy="498475"/>
          </a:xfrm>
          <a:prstGeom prst="rect">
            <a:avLst/>
          </a:prstGeom>
        </p:spPr>
        <p:txBody>
          <a:bodyPr vert="horz" lIns="91440" tIns="45720" rIns="91440" bIns="45720" rtlCol="0" anchor="b"/>
          <a:lstStyle>
            <a:lvl1pPr algn="l" eaLnBrk="0" hangingPunct="0">
              <a:defRPr sz="1200">
                <a:cs typeface="+mn-cs"/>
              </a:defRPr>
            </a:lvl1pPr>
          </a:lstStyle>
          <a:p>
            <a:pPr>
              <a:defRPr/>
            </a:pPr>
            <a:endParaRPr lang="en-GB"/>
          </a:p>
        </p:txBody>
      </p:sp>
      <p:sp>
        <p:nvSpPr>
          <p:cNvPr id="5" name="Slide Number Placeholder 4"/>
          <p:cNvSpPr>
            <a:spLocks noGrp="1"/>
          </p:cNvSpPr>
          <p:nvPr>
            <p:ph type="sldNum" sz="quarter" idx="3"/>
          </p:nvPr>
        </p:nvSpPr>
        <p:spPr>
          <a:xfrm>
            <a:off x="3849688" y="9428163"/>
            <a:ext cx="2946400" cy="498475"/>
          </a:xfrm>
          <a:prstGeom prst="rect">
            <a:avLst/>
          </a:prstGeom>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5F03E83E-98B3-429E-97B4-8D614A89E0A0}" type="slidenum">
              <a:rPr lang="en-GB" altLang="en-US"/>
              <a:pPr>
                <a:defRPr/>
              </a:pPr>
              <a:t>‹#›</a:t>
            </a:fld>
            <a:endParaRPr lang="en-GB" altLang="en-US"/>
          </a:p>
        </p:txBody>
      </p:sp>
    </p:spTree>
    <p:extLst>
      <p:ext uri="{BB962C8B-B14F-4D97-AF65-F5344CB8AC3E}">
        <p14:creationId xmlns:p14="http://schemas.microsoft.com/office/powerpoint/2010/main" val="34872702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49688" y="0"/>
            <a:ext cx="2946400" cy="498475"/>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6DA6D778-EC67-4DD8-A1F7-D39369C49FF1}" type="datetimeFigureOut">
              <a:rPr lang="en-GB"/>
              <a:pPr>
                <a:defRPr/>
              </a:pPr>
              <a:t>22/01/2020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9450" y="4776788"/>
            <a:ext cx="5438775" cy="3908425"/>
          </a:xfrm>
          <a:prstGeom prst="rect">
            <a:avLst/>
          </a:prstGeom>
        </p:spPr>
        <p:txBody>
          <a:bodyPr vert="horz" wrap="square" lIns="91440" tIns="45720" rIns="91440" bIns="45720" numCol="1" anchor="t" anchorCtr="0" compatLnSpc="1">
            <a:prstTxWarp prst="textNoShape">
              <a:avLst/>
            </a:prstTxWarp>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p:cNvSpPr>
            <a:spLocks noGrp="1"/>
          </p:cNvSpPr>
          <p:nvPr>
            <p:ph type="ftr" sz="quarter" idx="4"/>
          </p:nvPr>
        </p:nvSpPr>
        <p:spPr>
          <a:xfrm>
            <a:off x="0" y="9428163"/>
            <a:ext cx="2946400" cy="49847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49688" y="9428163"/>
            <a:ext cx="2946400" cy="49847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574F419-8CE0-4855-94F7-DDB2EB9F94B8}" type="slidenum">
              <a:rPr lang="en-GB" altLang="en-US"/>
              <a:pPr>
                <a:defRPr/>
              </a:pPr>
              <a:t>‹#›</a:t>
            </a:fld>
            <a:endParaRPr lang="en-GB" altLang="en-US"/>
          </a:p>
        </p:txBody>
      </p:sp>
    </p:spTree>
    <p:extLst>
      <p:ext uri="{BB962C8B-B14F-4D97-AF65-F5344CB8AC3E}">
        <p14:creationId xmlns:p14="http://schemas.microsoft.com/office/powerpoint/2010/main" val="11182404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So</a:t>
            </a:r>
            <a:r>
              <a:rPr lang="en-GB" sz="1200" b="1" kern="1200" baseline="0" dirty="0">
                <a:solidFill>
                  <a:schemeClr val="tx1"/>
                </a:solidFill>
                <a:effectLst/>
                <a:latin typeface="+mn-lt"/>
                <a:ea typeface="+mn-ea"/>
                <a:cs typeface="+mn-cs"/>
              </a:rPr>
              <a:t> w</a:t>
            </a:r>
            <a:r>
              <a:rPr lang="en-GB" sz="1200" b="1" kern="1200" dirty="0">
                <a:solidFill>
                  <a:schemeClr val="tx1"/>
                </a:solidFill>
                <a:effectLst/>
                <a:latin typeface="+mn-lt"/>
                <a:ea typeface="+mn-ea"/>
                <a:cs typeface="+mn-cs"/>
              </a:rPr>
              <a:t>hat could a net-zero scenario look like?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Let's go through each sector.</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Energy supply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We're actually doing pretty well on this at the moment. About 50% of our power comes from low-carbon sources.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But to reach net-zero we need that to be close to 100%. That means doubling our low-carbon power generation from today's levels.</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Net-zero means we need to decarbonise all the other energy end-use sectors too - how we heat our homes and other buildings, our transport and industry too.</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Electrification can play a big part - using heat pumps or hybrid heat pumps to heat many buildings; switching to electric cars and vans; using electricity for some industrial processes and maybe for heavy goods vehicles too (the best solution for that is still unclear, but electrification could be part of the solution)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means doubling our low-carbon power supply again. So quadrupling relative to today.</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You can't rely on electrification for everything. That's where hydrogen comes in.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think there could be a big role for low-carbon hydrogen in bits of industry, heavy transport (including shipping), and to help meet peak heat demand (if we're using hybrid heat pumps) and potentially also peak power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produce about 27 </a:t>
            </a:r>
            <a:r>
              <a:rPr lang="en-GB" sz="1200" kern="1200" dirty="0" err="1">
                <a:solidFill>
                  <a:schemeClr val="tx1"/>
                </a:solidFill>
                <a:effectLst/>
                <a:latin typeface="+mn-lt"/>
                <a:ea typeface="+mn-ea"/>
                <a:cs typeface="+mn-cs"/>
              </a:rPr>
              <a:t>TWh</a:t>
            </a:r>
            <a:r>
              <a:rPr lang="en-GB" sz="1200" kern="1200" dirty="0">
                <a:solidFill>
                  <a:schemeClr val="tx1"/>
                </a:solidFill>
                <a:effectLst/>
                <a:latin typeface="+mn-lt"/>
                <a:ea typeface="+mn-ea"/>
                <a:cs typeface="+mn-cs"/>
              </a:rPr>
              <a:t> of hydrogen each year, mostly for use in industry and agriculture, but we don't produce it in low-carbon ways.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need to increase our hydrogen production about 10-fold, and do it low-carbon. That would put hydrogen production at comparable size to the power sector today</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still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Hydrogen and electricity can be used to decarbonise some industrial processes - like heat and motion demand - but not all.</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Some industrial processes - like non-combustion processes used in some chemical reactions - will require carbon capture and storage, or carbon capture and use.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drives the need for carbon capture transport and storage infrastructure.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If we have that, we can use it for other purposes too. We can produce low-carbon hydrogen using steam methane reformation and capturing the carbon. And we could also use CCS with gas to meet peak power demand.</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even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Because we still have aviation and agriculture.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Emissions in these sectors can be reduced somewhat with efficiency measures - so things like better aircraft/engine design in aviation, and better livestock, soil and water and manure management in agriculture. But zero-carbon solutions aren't yet developed, and may not be by 2050.</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So we need to offset those remaining, albeit reduced, emissions. That means fundamental shifts to the way we use our land.</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plant about 10,000 hectares of trees each year. We'll need that to increase to between 30,000-50,000 hectares annually. That's increasing the UK's woodland cover from 13% today to around 17-19%.</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also need bioenergy crops. Our scenarios assume up to 700,000 hectares, compared to barely anything today.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There are lots of ways to use bioenergy, like as a fuel for airplanes, but</a:t>
            </a:r>
            <a:r>
              <a:rPr lang="en-GB" sz="1200" kern="1200" baseline="0" dirty="0">
                <a:solidFill>
                  <a:schemeClr val="tx1"/>
                </a:solidFill>
                <a:effectLst/>
                <a:latin typeface="+mn-lt"/>
                <a:ea typeface="+mn-ea"/>
                <a:cs typeface="+mn-cs"/>
              </a:rPr>
              <a:t> w</a:t>
            </a:r>
            <a:r>
              <a:rPr lang="en-GB" sz="1200" kern="1200" dirty="0">
                <a:solidFill>
                  <a:schemeClr val="tx1"/>
                </a:solidFill>
                <a:effectLst/>
                <a:latin typeface="+mn-lt"/>
                <a:ea typeface="+mn-ea"/>
                <a:cs typeface="+mn-cs"/>
              </a:rPr>
              <a:t>e think the most efficient is to use it with CCS - it maximises removal and minimises release of carbon into the atmosphere.</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And still -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 more we can reduce emissions from the remaining sectors - agriculture, industry and aviation - the less we have to offset (which could be expensive, especially if we're relying on e.g. imported biomass to use with CCS, or technologies which at still only at pilot stage like direct air carbon capture) the better.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industry, we can reduce residual emissions further using resource and energy efficiency.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aviation, a solution could be constraining the growth in demand (so the number of flights) - our scenarios assume that demand continues to grow but less than it has in recent decades, to between 20-60% above 2005 levels (the lower bound growth is one of our 'speculative' measures).</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agriculture, a shift in people's diet away from emissions-intensive livestock could help - our scenarios assume reductions in consumption of beef, lamb and dairy of between 20-50% relative to today (with the upper bound one of our speculative options).</a:t>
            </a:r>
          </a:p>
        </p:txBody>
      </p:sp>
      <p:sp>
        <p:nvSpPr>
          <p:cNvPr id="4" name="Slide Number Placeholder 3"/>
          <p:cNvSpPr>
            <a:spLocks noGrp="1"/>
          </p:cNvSpPr>
          <p:nvPr>
            <p:ph type="sldNum" sz="quarter" idx="10"/>
          </p:nvPr>
        </p:nvSpPr>
        <p:spPr/>
        <p:txBody>
          <a:bodyPr/>
          <a:lstStyle/>
          <a:p>
            <a:pPr>
              <a:defRPr/>
            </a:pPr>
            <a:fld id="{A574F419-8CE0-4855-94F7-DDB2EB9F94B8}" type="slidenum">
              <a:rPr lang="en-GB" altLang="en-US" smtClean="0"/>
              <a:pPr>
                <a:defRPr/>
              </a:pPr>
              <a:t>1</a:t>
            </a:fld>
            <a:endParaRPr lang="en-GB" altLang="en-US"/>
          </a:p>
        </p:txBody>
      </p:sp>
    </p:spTree>
    <p:extLst>
      <p:ext uri="{BB962C8B-B14F-4D97-AF65-F5344CB8AC3E}">
        <p14:creationId xmlns:p14="http://schemas.microsoft.com/office/powerpoint/2010/main" val="28760360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So</a:t>
            </a:r>
            <a:r>
              <a:rPr lang="en-GB" sz="1200" b="1" kern="1200" baseline="0" dirty="0">
                <a:solidFill>
                  <a:schemeClr val="tx1"/>
                </a:solidFill>
                <a:effectLst/>
                <a:latin typeface="+mn-lt"/>
                <a:ea typeface="+mn-ea"/>
                <a:cs typeface="+mn-cs"/>
              </a:rPr>
              <a:t> w</a:t>
            </a:r>
            <a:r>
              <a:rPr lang="en-GB" sz="1200" b="1" kern="1200" dirty="0">
                <a:solidFill>
                  <a:schemeClr val="tx1"/>
                </a:solidFill>
                <a:effectLst/>
                <a:latin typeface="+mn-lt"/>
                <a:ea typeface="+mn-ea"/>
                <a:cs typeface="+mn-cs"/>
              </a:rPr>
              <a:t>hat could a net-zero scenario look like?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Let's go through each sector.</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Energy supply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We're actually doing pretty well on this at the moment. About 50% of our power comes from low-carbon sources.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But to reach net-zero we need that to be close to 100%. That means doubling our low-carbon power generation from today's levels.</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Net-zero means we need to decarbonise all the other energy end-use sectors too - how we heat our homes and other buildings, our transport and industry too.</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Electrification can play a big part - using heat pumps or hybrid heat pumps to heat many buildings; switching to electric cars and vans; using electricity for some industrial processes and maybe for heavy goods vehicles too (the best solution for that is still unclear, but electrification could be part of the solution)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means doubling our low-carbon power supply again. So quadrupling relative to today.</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You can't rely on electrification for everything. That's where hydrogen comes in.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think there could be a big role for low-carbon hydrogen in bits of industry, heavy transport (including shipping), and to help meet peak heat demand (if we're using hybrid heat pumps) and potentially also peak power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produce about 27 </a:t>
            </a:r>
            <a:r>
              <a:rPr lang="en-GB" sz="1200" kern="1200" dirty="0" err="1">
                <a:solidFill>
                  <a:schemeClr val="tx1"/>
                </a:solidFill>
                <a:effectLst/>
                <a:latin typeface="+mn-lt"/>
                <a:ea typeface="+mn-ea"/>
                <a:cs typeface="+mn-cs"/>
              </a:rPr>
              <a:t>TWh</a:t>
            </a:r>
            <a:r>
              <a:rPr lang="en-GB" sz="1200" kern="1200" dirty="0">
                <a:solidFill>
                  <a:schemeClr val="tx1"/>
                </a:solidFill>
                <a:effectLst/>
                <a:latin typeface="+mn-lt"/>
                <a:ea typeface="+mn-ea"/>
                <a:cs typeface="+mn-cs"/>
              </a:rPr>
              <a:t> of hydrogen each year, mostly for use in industry and agriculture, but we don't produce it in low-carbon ways.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need to increase our hydrogen production about 10-fold, and do it low-carbon. That would put hydrogen production at comparable size to the power sector today</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still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Hydrogen and electricity can be used to decarbonise some industrial processes - like heat and motion demand - but not all.</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Some industrial processes - like non-combustion processes used in some chemical reactions - will require carbon capture and storage, or carbon capture and use.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drives the need for carbon capture transport and storage infrastructure.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If we have that, we can use it for other purposes too. We can produce low-carbon hydrogen using steam methane reformation and capturing the carbon. And we could also use CCS with gas to meet peak power demand.</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even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Because we still have aviation and agriculture.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Emissions in these sectors can be reduced somewhat with efficiency measures - so things like better aircraft/engine design in aviation, and better livestock, soil and water and manure management in agriculture. But zero-carbon solutions aren't yet developed, and may not be by 2050.</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So we need to offset those remaining, albeit reduced, emissions. That means fundamental shifts to the way we use our land.</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plant about 10,000 hectares of trees each year. We'll need that to increase to between 30,000-50,000 hectares annually. That's increasing the UK's woodland cover from 13% today to around 17-19%.</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also need bioenergy crops. Our scenarios assume up to 700,000 hectares, compared to barely anything today.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There are lots of ways to use bioenergy, like as a fuel for airplanes, but</a:t>
            </a:r>
            <a:r>
              <a:rPr lang="en-GB" sz="1200" kern="1200" baseline="0" dirty="0">
                <a:solidFill>
                  <a:schemeClr val="tx1"/>
                </a:solidFill>
                <a:effectLst/>
                <a:latin typeface="+mn-lt"/>
                <a:ea typeface="+mn-ea"/>
                <a:cs typeface="+mn-cs"/>
              </a:rPr>
              <a:t> w</a:t>
            </a:r>
            <a:r>
              <a:rPr lang="en-GB" sz="1200" kern="1200" dirty="0">
                <a:solidFill>
                  <a:schemeClr val="tx1"/>
                </a:solidFill>
                <a:effectLst/>
                <a:latin typeface="+mn-lt"/>
                <a:ea typeface="+mn-ea"/>
                <a:cs typeface="+mn-cs"/>
              </a:rPr>
              <a:t>e think the most efficient is to use it with CCS - it maximises removal and minimises release of carbon into the atmosphere.</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And still -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 more we can reduce emissions from the remaining sectors - agriculture, industry and aviation - the less we have to offset (which could be expensive, especially if we're relying on e.g. imported biomass to use with CCS, or technologies which at still only at pilot stage like direct air carbon capture) the better.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industry, we can reduce residual emissions further using resource and energy efficiency.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aviation, a solution could be constraining the growth in demand (so the number of flights) - our scenarios assume that demand continues to grow but less than it has in recent decades, to between 20-60% above 2005 levels (the lower bound growth is one of our 'speculative' measures).</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agriculture, a shift in people's diet away from emissions-intensive livestock could help - our scenarios assume reductions in consumption of beef, lamb and dairy of between 20-50% relative to today (with the upper bound one of our speculative options).</a:t>
            </a:r>
          </a:p>
        </p:txBody>
      </p:sp>
      <p:sp>
        <p:nvSpPr>
          <p:cNvPr id="4" name="Slide Number Placeholder 3"/>
          <p:cNvSpPr>
            <a:spLocks noGrp="1"/>
          </p:cNvSpPr>
          <p:nvPr>
            <p:ph type="sldNum" sz="quarter" idx="10"/>
          </p:nvPr>
        </p:nvSpPr>
        <p:spPr/>
        <p:txBody>
          <a:bodyPr/>
          <a:lstStyle/>
          <a:p>
            <a:pPr>
              <a:defRPr/>
            </a:pPr>
            <a:fld id="{A574F419-8CE0-4855-94F7-DDB2EB9F94B8}" type="slidenum">
              <a:rPr lang="en-GB" altLang="en-US" smtClean="0"/>
              <a:pPr>
                <a:defRPr/>
              </a:pPr>
              <a:t>10</a:t>
            </a:fld>
            <a:endParaRPr lang="en-GB" altLang="en-US"/>
          </a:p>
        </p:txBody>
      </p:sp>
    </p:spTree>
    <p:extLst>
      <p:ext uri="{BB962C8B-B14F-4D97-AF65-F5344CB8AC3E}">
        <p14:creationId xmlns:p14="http://schemas.microsoft.com/office/powerpoint/2010/main" val="1054438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So</a:t>
            </a:r>
            <a:r>
              <a:rPr lang="en-GB" sz="1200" b="1" kern="1200" baseline="0" dirty="0">
                <a:solidFill>
                  <a:schemeClr val="tx1"/>
                </a:solidFill>
                <a:effectLst/>
                <a:latin typeface="+mn-lt"/>
                <a:ea typeface="+mn-ea"/>
                <a:cs typeface="+mn-cs"/>
              </a:rPr>
              <a:t> w</a:t>
            </a:r>
            <a:r>
              <a:rPr lang="en-GB" sz="1200" b="1" kern="1200" dirty="0">
                <a:solidFill>
                  <a:schemeClr val="tx1"/>
                </a:solidFill>
                <a:effectLst/>
                <a:latin typeface="+mn-lt"/>
                <a:ea typeface="+mn-ea"/>
                <a:cs typeface="+mn-cs"/>
              </a:rPr>
              <a:t>hat could a net-zero scenario look like?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Let's go through each sector.</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Energy supply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We're actually doing pretty well on this at the moment. About 50% of our power comes from low-carbon sources.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But to reach net-zero we need that to be close to 100%. That means doubling our low-carbon power generation from today's levels.</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Net-zero means we need to decarbonise all the other energy end-use sectors too - how we heat our homes and other buildings, our transport and industry too.</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Electrification can play a big part - using heat pumps or hybrid heat pumps to heat many buildings; switching to electric cars and vans; using electricity for some industrial processes and maybe for heavy goods vehicles too (the best solution for that is still unclear, but electrification could be part of the solution)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means doubling our low-carbon power supply again. So quadrupling relative to today.</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You can't rely on electrification for everything. That's where hydrogen comes in.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think there could be a big role for low-carbon hydrogen in bits of industry, heavy transport (including shipping), and to help meet peak heat demand (if we're using hybrid heat pumps) and potentially also peak power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produce about 27 </a:t>
            </a:r>
            <a:r>
              <a:rPr lang="en-GB" sz="1200" kern="1200" dirty="0" err="1">
                <a:solidFill>
                  <a:schemeClr val="tx1"/>
                </a:solidFill>
                <a:effectLst/>
                <a:latin typeface="+mn-lt"/>
                <a:ea typeface="+mn-ea"/>
                <a:cs typeface="+mn-cs"/>
              </a:rPr>
              <a:t>TWh</a:t>
            </a:r>
            <a:r>
              <a:rPr lang="en-GB" sz="1200" kern="1200" dirty="0">
                <a:solidFill>
                  <a:schemeClr val="tx1"/>
                </a:solidFill>
                <a:effectLst/>
                <a:latin typeface="+mn-lt"/>
                <a:ea typeface="+mn-ea"/>
                <a:cs typeface="+mn-cs"/>
              </a:rPr>
              <a:t> of hydrogen each year, mostly for use in industry and agriculture, but we don't produce it in low-carbon ways.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need to increase our hydrogen production about 10-fold, and do it low-carbon. That would put hydrogen production at comparable size to the power sector today</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still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Hydrogen and electricity can be used to decarbonise some industrial processes - like heat and motion demand - but not all.</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Some industrial processes - like non-combustion processes used in some chemical reactions - will require carbon capture and storage, or carbon capture and use.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drives the need for carbon capture transport and storage infrastructure.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If we have that, we can use it for other purposes too. We can produce low-carbon hydrogen using steam methane reformation and capturing the carbon. And we could also use CCS with gas to meet peak power demand.</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even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Because we still have aviation and agriculture.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Emissions in these sectors can be reduced somewhat with efficiency measures - so things like better aircraft/engine design in aviation, and better livestock, soil and water and manure management in agriculture. But zero-carbon solutions aren't yet developed, and may not be by 2050.</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So we need to offset those remaining, albeit reduced, emissions. That means fundamental shifts to the way we use our land.</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plant about 10,000 hectares of trees each year. We'll need that to increase to between 30,000-50,000 hectares annually. That's increasing the UK's woodland cover from 13% today to around 17-19%.</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also need bioenergy crops. Our scenarios assume up to 700,000 hectares, compared to barely anything today.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There are lots of ways to use bioenergy, like as a fuel for airplanes, but</a:t>
            </a:r>
            <a:r>
              <a:rPr lang="en-GB" sz="1200" kern="1200" baseline="0" dirty="0">
                <a:solidFill>
                  <a:schemeClr val="tx1"/>
                </a:solidFill>
                <a:effectLst/>
                <a:latin typeface="+mn-lt"/>
                <a:ea typeface="+mn-ea"/>
                <a:cs typeface="+mn-cs"/>
              </a:rPr>
              <a:t> w</a:t>
            </a:r>
            <a:r>
              <a:rPr lang="en-GB" sz="1200" kern="1200" dirty="0">
                <a:solidFill>
                  <a:schemeClr val="tx1"/>
                </a:solidFill>
                <a:effectLst/>
                <a:latin typeface="+mn-lt"/>
                <a:ea typeface="+mn-ea"/>
                <a:cs typeface="+mn-cs"/>
              </a:rPr>
              <a:t>e think the most efficient is to use it with CCS - it maximises removal and minimises release of carbon into the atmosphere.</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And still -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 more we can reduce emissions from the remaining sectors - agriculture, industry and aviation - the less we have to offset (which could be expensive, especially if we're relying on e.g. imported biomass to use with CCS, or technologies which at still only at pilot stage like direct air carbon capture) the better.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industry, we can reduce residual emissions further using resource and energy efficiency.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aviation, a solution could be constraining the growth in demand (so the number of flights) - our scenarios assume that demand continues to grow but less than it has in recent decades, to between 20-60% above 2005 levels (the lower bound growth is one of our 'speculative' measures).</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agriculture, a shift in people's diet away from emissions-intensive livestock could help - our scenarios assume reductions in consumption of beef, lamb and dairy of between 20-50% relative to today (with the upper bound one of our speculative options).</a:t>
            </a:r>
          </a:p>
        </p:txBody>
      </p:sp>
      <p:sp>
        <p:nvSpPr>
          <p:cNvPr id="4" name="Slide Number Placeholder 3"/>
          <p:cNvSpPr>
            <a:spLocks noGrp="1"/>
          </p:cNvSpPr>
          <p:nvPr>
            <p:ph type="sldNum" sz="quarter" idx="10"/>
          </p:nvPr>
        </p:nvSpPr>
        <p:spPr/>
        <p:txBody>
          <a:bodyPr/>
          <a:lstStyle/>
          <a:p>
            <a:pPr>
              <a:defRPr/>
            </a:pPr>
            <a:fld id="{A574F419-8CE0-4855-94F7-DDB2EB9F94B8}" type="slidenum">
              <a:rPr lang="en-GB" altLang="en-US" smtClean="0"/>
              <a:pPr>
                <a:defRPr/>
              </a:pPr>
              <a:t>11</a:t>
            </a:fld>
            <a:endParaRPr lang="en-GB" altLang="en-US"/>
          </a:p>
        </p:txBody>
      </p:sp>
    </p:spTree>
    <p:extLst>
      <p:ext uri="{BB962C8B-B14F-4D97-AF65-F5344CB8AC3E}">
        <p14:creationId xmlns:p14="http://schemas.microsoft.com/office/powerpoint/2010/main" val="9091274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So</a:t>
            </a:r>
            <a:r>
              <a:rPr lang="en-GB" sz="1200" b="1" kern="1200" baseline="0" dirty="0">
                <a:solidFill>
                  <a:schemeClr val="tx1"/>
                </a:solidFill>
                <a:effectLst/>
                <a:latin typeface="+mn-lt"/>
                <a:ea typeface="+mn-ea"/>
                <a:cs typeface="+mn-cs"/>
              </a:rPr>
              <a:t> w</a:t>
            </a:r>
            <a:r>
              <a:rPr lang="en-GB" sz="1200" b="1" kern="1200" dirty="0">
                <a:solidFill>
                  <a:schemeClr val="tx1"/>
                </a:solidFill>
                <a:effectLst/>
                <a:latin typeface="+mn-lt"/>
                <a:ea typeface="+mn-ea"/>
                <a:cs typeface="+mn-cs"/>
              </a:rPr>
              <a:t>hat could a net-zero scenario look like?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Let's go through each sector.</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Energy supply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We're actually doing pretty well on this at the moment. About 50% of our power comes from low-carbon sources.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But to reach net-zero we need that to be close to 100%. That means doubling our low-carbon power generation from today's levels.</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Net-zero means we need to decarbonise all the other energy end-use sectors too - how we heat our homes and other buildings, our transport and industry too.</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Electrification can play a big part - using heat pumps or hybrid heat pumps to heat many buildings; switching to electric cars and vans; using electricity for some industrial processes and maybe for heavy goods vehicles too (the best solution for that is still unclear, but electrification could be part of the solution)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means doubling our low-carbon power supply again. So quadrupling relative to today.</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You can't rely on electrification for everything. That's where hydrogen comes in.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think there could be a big role for low-carbon hydrogen in bits of industry, heavy transport (including shipping), and to help meet peak heat demand (if we're using hybrid heat pumps) and potentially also peak power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produce about 27 </a:t>
            </a:r>
            <a:r>
              <a:rPr lang="en-GB" sz="1200" kern="1200" dirty="0" err="1">
                <a:solidFill>
                  <a:schemeClr val="tx1"/>
                </a:solidFill>
                <a:effectLst/>
                <a:latin typeface="+mn-lt"/>
                <a:ea typeface="+mn-ea"/>
                <a:cs typeface="+mn-cs"/>
              </a:rPr>
              <a:t>TWh</a:t>
            </a:r>
            <a:r>
              <a:rPr lang="en-GB" sz="1200" kern="1200" dirty="0">
                <a:solidFill>
                  <a:schemeClr val="tx1"/>
                </a:solidFill>
                <a:effectLst/>
                <a:latin typeface="+mn-lt"/>
                <a:ea typeface="+mn-ea"/>
                <a:cs typeface="+mn-cs"/>
              </a:rPr>
              <a:t> of hydrogen each year, mostly for use in industry and agriculture, but we don't produce it in low-carbon ways.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need to increase our hydrogen production about 10-fold, and do it low-carbon. That would put hydrogen production at comparable size to the power sector today</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still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Hydrogen and electricity can be used to decarbonise some industrial processes - like heat and motion demand - but not all.</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Some industrial processes - like non-combustion processes used in some chemical reactions - will require carbon capture and storage, or carbon capture and use.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drives the need for carbon capture transport and storage infrastructure.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If we have that, we can use it for other purposes too. We can produce low-carbon hydrogen using steam methane reformation and capturing the carbon. And we could also use CCS with gas to meet peak power demand.</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even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Because we still have aviation and agriculture.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Emissions in these sectors can be reduced somewhat with efficiency measures - so things like better aircraft/engine design in aviation, and better livestock, soil and water and manure management in agriculture. But zero-carbon solutions aren't yet developed, and may not be by 2050.</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So we need to offset those remaining, albeit reduced, emissions. That means fundamental shifts to the way we use our land.</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plant about 10,000 hectares of trees each year. We'll need that to increase to between 30,000-50,000 hectares annually. That's increasing the UK's woodland cover from 13% today to around 17-19%.</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also need bioenergy crops. Our scenarios assume up to 700,000 hectares, compared to barely anything today.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There are lots of ways to use bioenergy, like as a fuel for airplanes, but</a:t>
            </a:r>
            <a:r>
              <a:rPr lang="en-GB" sz="1200" kern="1200" baseline="0" dirty="0">
                <a:solidFill>
                  <a:schemeClr val="tx1"/>
                </a:solidFill>
                <a:effectLst/>
                <a:latin typeface="+mn-lt"/>
                <a:ea typeface="+mn-ea"/>
                <a:cs typeface="+mn-cs"/>
              </a:rPr>
              <a:t> w</a:t>
            </a:r>
            <a:r>
              <a:rPr lang="en-GB" sz="1200" kern="1200" dirty="0">
                <a:solidFill>
                  <a:schemeClr val="tx1"/>
                </a:solidFill>
                <a:effectLst/>
                <a:latin typeface="+mn-lt"/>
                <a:ea typeface="+mn-ea"/>
                <a:cs typeface="+mn-cs"/>
              </a:rPr>
              <a:t>e think the most efficient is to use it with CCS - it maximises removal and minimises release of carbon into the atmosphere.</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And still -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 more we can reduce emissions from the remaining sectors - agriculture, industry and aviation - the less we have to offset (which could be expensive, especially if we're relying on e.g. imported biomass to use with CCS, or technologies which at still only at pilot stage like direct air carbon capture) the better.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industry, we can reduce residual emissions further using resource and energy efficiency.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aviation, a solution could be constraining the growth in demand (so the number of flights) - our scenarios assume that demand continues to grow but less than it has in recent decades, to between 20-60% above 2005 levels (the lower bound growth is one of our 'speculative' measures).</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agriculture, a shift in people's diet away from emissions-intensive livestock could help - our scenarios assume reductions in consumption of beef, lamb and dairy of between 20-50% relative to today (with the upper bound one of our speculative options).</a:t>
            </a:r>
          </a:p>
        </p:txBody>
      </p:sp>
      <p:sp>
        <p:nvSpPr>
          <p:cNvPr id="4" name="Slide Number Placeholder 3"/>
          <p:cNvSpPr>
            <a:spLocks noGrp="1"/>
          </p:cNvSpPr>
          <p:nvPr>
            <p:ph type="sldNum" sz="quarter" idx="10"/>
          </p:nvPr>
        </p:nvSpPr>
        <p:spPr/>
        <p:txBody>
          <a:bodyPr/>
          <a:lstStyle/>
          <a:p>
            <a:pPr>
              <a:defRPr/>
            </a:pPr>
            <a:fld id="{A574F419-8CE0-4855-94F7-DDB2EB9F94B8}" type="slidenum">
              <a:rPr lang="en-GB" altLang="en-US" smtClean="0"/>
              <a:pPr>
                <a:defRPr/>
              </a:pPr>
              <a:t>12</a:t>
            </a:fld>
            <a:endParaRPr lang="en-GB" altLang="en-US"/>
          </a:p>
        </p:txBody>
      </p:sp>
    </p:spTree>
    <p:extLst>
      <p:ext uri="{BB962C8B-B14F-4D97-AF65-F5344CB8AC3E}">
        <p14:creationId xmlns:p14="http://schemas.microsoft.com/office/powerpoint/2010/main" val="26943408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So</a:t>
            </a:r>
            <a:r>
              <a:rPr lang="en-GB" sz="1200" b="1" kern="1200" baseline="0" dirty="0">
                <a:solidFill>
                  <a:schemeClr val="tx1"/>
                </a:solidFill>
                <a:effectLst/>
                <a:latin typeface="+mn-lt"/>
                <a:ea typeface="+mn-ea"/>
                <a:cs typeface="+mn-cs"/>
              </a:rPr>
              <a:t> w</a:t>
            </a:r>
            <a:r>
              <a:rPr lang="en-GB" sz="1200" b="1" kern="1200" dirty="0">
                <a:solidFill>
                  <a:schemeClr val="tx1"/>
                </a:solidFill>
                <a:effectLst/>
                <a:latin typeface="+mn-lt"/>
                <a:ea typeface="+mn-ea"/>
                <a:cs typeface="+mn-cs"/>
              </a:rPr>
              <a:t>hat could a net-zero scenario look like?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Let's go through each sector.</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Energy supply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We're actually doing pretty well on this at the moment. About 50% of our power comes from low-carbon sources.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But to reach net-zero we need that to be close to 100%. That means doubling our low-carbon power generation from today's levels.</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Net-zero means we need to decarbonise all the other energy end-use sectors too - how we heat our homes and other buildings, our transport and industry too.</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Electrification can play a big part - using heat pumps or hybrid heat pumps to heat many buildings; switching to electric cars and vans; using electricity for some industrial processes and maybe for heavy goods vehicles too (the best solution for that is still unclear, but electrification could be part of the solution)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means doubling our low-carbon power supply again. So quadrupling relative to today.</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You can't rely on electrification for everything. That's where hydrogen comes in.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think there could be a big role for low-carbon hydrogen in bits of industry, heavy transport (including shipping), and to help meet peak heat demand (if we're using hybrid heat pumps) and potentially also peak power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produce about 27 </a:t>
            </a:r>
            <a:r>
              <a:rPr lang="en-GB" sz="1200" kern="1200" dirty="0" err="1">
                <a:solidFill>
                  <a:schemeClr val="tx1"/>
                </a:solidFill>
                <a:effectLst/>
                <a:latin typeface="+mn-lt"/>
                <a:ea typeface="+mn-ea"/>
                <a:cs typeface="+mn-cs"/>
              </a:rPr>
              <a:t>TWh</a:t>
            </a:r>
            <a:r>
              <a:rPr lang="en-GB" sz="1200" kern="1200" dirty="0">
                <a:solidFill>
                  <a:schemeClr val="tx1"/>
                </a:solidFill>
                <a:effectLst/>
                <a:latin typeface="+mn-lt"/>
                <a:ea typeface="+mn-ea"/>
                <a:cs typeface="+mn-cs"/>
              </a:rPr>
              <a:t> of hydrogen each year, mostly for use in industry and agriculture, but we don't produce it in low-carbon ways.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need to increase our hydrogen production about 10-fold, and do it low-carbon. That would put hydrogen production at comparable size to the power sector today</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still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Hydrogen and electricity can be used to decarbonise some industrial processes - like heat and motion demand - but not all.</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Some industrial processes - like non-combustion processes used in some chemical reactions - will require carbon capture and storage, or carbon capture and use.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drives the need for carbon capture transport and storage infrastructure.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If we have that, we can use it for other purposes too. We can produce low-carbon hydrogen using steam methane reformation and capturing the carbon. And we could also use CCS with gas to meet peak power demand.</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even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Because we still have aviation and agriculture.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Emissions in these sectors can be reduced somewhat with efficiency measures - so things like better aircraft/engine design in aviation, and better livestock, soil and water and manure management in agriculture. But zero-carbon solutions aren't yet developed, and may not be by 2050.</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So we need to offset those remaining, albeit reduced, emissions. That means fundamental shifts to the way we use our land.</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plant about 10,000 hectares of trees each year. We'll need that to increase to between 30,000-50,000 hectares annually. That's increasing the UK's woodland cover from 13% today to around 17-19%.</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also need bioenergy crops. Our scenarios assume up to 700,000 hectares, compared to barely anything today.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There are lots of ways to use bioenergy, like as a fuel for airplanes, but</a:t>
            </a:r>
            <a:r>
              <a:rPr lang="en-GB" sz="1200" kern="1200" baseline="0" dirty="0">
                <a:solidFill>
                  <a:schemeClr val="tx1"/>
                </a:solidFill>
                <a:effectLst/>
                <a:latin typeface="+mn-lt"/>
                <a:ea typeface="+mn-ea"/>
                <a:cs typeface="+mn-cs"/>
              </a:rPr>
              <a:t> w</a:t>
            </a:r>
            <a:r>
              <a:rPr lang="en-GB" sz="1200" kern="1200" dirty="0">
                <a:solidFill>
                  <a:schemeClr val="tx1"/>
                </a:solidFill>
                <a:effectLst/>
                <a:latin typeface="+mn-lt"/>
                <a:ea typeface="+mn-ea"/>
                <a:cs typeface="+mn-cs"/>
              </a:rPr>
              <a:t>e think the most efficient is to use it with CCS - it maximises removal and minimises release of carbon into the atmosphere.</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And still -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 more we can reduce emissions from the remaining sectors - agriculture, industry and aviation - the less we have to offset (which could be expensive, especially if we're relying on e.g. imported biomass to use with CCS, or technologies which at still only at pilot stage like direct air carbon capture) the better.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industry, we can reduce residual emissions further using resource and energy efficiency.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aviation, a solution could be constraining the growth in demand (so the number of flights) - our scenarios assume that demand continues to grow but less than it has in recent decades, to between 20-60% above 2005 levels (the lower bound growth is one of our 'speculative' measures).</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agriculture, a shift in people's diet away from emissions-intensive livestock could help - our scenarios assume reductions in consumption of beef, lamb and dairy of between 20-50% relative to today (with the upper bound one of our speculative options).</a:t>
            </a:r>
          </a:p>
        </p:txBody>
      </p:sp>
      <p:sp>
        <p:nvSpPr>
          <p:cNvPr id="4" name="Slide Number Placeholder 3"/>
          <p:cNvSpPr>
            <a:spLocks noGrp="1"/>
          </p:cNvSpPr>
          <p:nvPr>
            <p:ph type="sldNum" sz="quarter" idx="10"/>
          </p:nvPr>
        </p:nvSpPr>
        <p:spPr/>
        <p:txBody>
          <a:bodyPr/>
          <a:lstStyle/>
          <a:p>
            <a:pPr>
              <a:defRPr/>
            </a:pPr>
            <a:fld id="{A574F419-8CE0-4855-94F7-DDB2EB9F94B8}" type="slidenum">
              <a:rPr lang="en-GB" altLang="en-US" smtClean="0"/>
              <a:pPr>
                <a:defRPr/>
              </a:pPr>
              <a:t>13</a:t>
            </a:fld>
            <a:endParaRPr lang="en-GB" altLang="en-US"/>
          </a:p>
        </p:txBody>
      </p:sp>
    </p:spTree>
    <p:extLst>
      <p:ext uri="{BB962C8B-B14F-4D97-AF65-F5344CB8AC3E}">
        <p14:creationId xmlns:p14="http://schemas.microsoft.com/office/powerpoint/2010/main" val="37285836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So</a:t>
            </a:r>
            <a:r>
              <a:rPr lang="en-GB" sz="1200" b="1" kern="1200" baseline="0" dirty="0">
                <a:solidFill>
                  <a:schemeClr val="tx1"/>
                </a:solidFill>
                <a:effectLst/>
                <a:latin typeface="+mn-lt"/>
                <a:ea typeface="+mn-ea"/>
                <a:cs typeface="+mn-cs"/>
              </a:rPr>
              <a:t> w</a:t>
            </a:r>
            <a:r>
              <a:rPr lang="en-GB" sz="1200" b="1" kern="1200" dirty="0">
                <a:solidFill>
                  <a:schemeClr val="tx1"/>
                </a:solidFill>
                <a:effectLst/>
                <a:latin typeface="+mn-lt"/>
                <a:ea typeface="+mn-ea"/>
                <a:cs typeface="+mn-cs"/>
              </a:rPr>
              <a:t>hat could a net-zero scenario look like?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Let's go through each sector.</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Energy supply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We're actually doing pretty well on this at the moment. About 50% of our power comes from low-carbon sources.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But to reach net-zero we need that to be close to 100%. That means doubling our low-carbon power generation from today's levels.</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Net-zero means we need to decarbonise all the other energy end-use sectors too - how we heat our homes and other buildings, our transport and industry too.</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Electrification can play a big part - using heat pumps or hybrid heat pumps to heat many buildings; switching to electric cars and vans; using electricity for some industrial processes and maybe for heavy goods vehicles too (the best solution for that is still unclear, but electrification could be part of the solution)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means doubling our low-carbon power supply again. So quadrupling relative to today.</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You can't rely on electrification for everything. That's where hydrogen comes in.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think there could be a big role for low-carbon hydrogen in bits of industry, heavy transport (including shipping), and to help meet peak heat demand (if we're using hybrid heat pumps) and potentially also peak power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produce about 27 </a:t>
            </a:r>
            <a:r>
              <a:rPr lang="en-GB" sz="1200" kern="1200" dirty="0" err="1">
                <a:solidFill>
                  <a:schemeClr val="tx1"/>
                </a:solidFill>
                <a:effectLst/>
                <a:latin typeface="+mn-lt"/>
                <a:ea typeface="+mn-ea"/>
                <a:cs typeface="+mn-cs"/>
              </a:rPr>
              <a:t>TWh</a:t>
            </a:r>
            <a:r>
              <a:rPr lang="en-GB" sz="1200" kern="1200" dirty="0">
                <a:solidFill>
                  <a:schemeClr val="tx1"/>
                </a:solidFill>
                <a:effectLst/>
                <a:latin typeface="+mn-lt"/>
                <a:ea typeface="+mn-ea"/>
                <a:cs typeface="+mn-cs"/>
              </a:rPr>
              <a:t> of hydrogen each year, mostly for use in industry and agriculture, but we don't produce it in low-carbon ways.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need to increase our hydrogen production about 10-fold, and do it low-carbon. That would put hydrogen production at comparable size to the power sector today</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still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Hydrogen and electricity can be used to decarbonise some industrial processes - like heat and motion demand - but not all.</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Some industrial processes - like non-combustion processes used in some chemical reactions - will require carbon capture and storage, or carbon capture and use.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drives the need for carbon capture transport and storage infrastructure.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If we have that, we can use it for other purposes too. We can produce low-carbon hydrogen using steam methane reformation and capturing the carbon. And we could also use CCS with gas to meet peak power demand.</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even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Because we still have aviation and agriculture.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Emissions in these sectors can be reduced somewhat with efficiency measures - so things like better aircraft/engine design in aviation, and better livestock, soil and water and manure management in agriculture. But zero-carbon solutions aren't yet developed, and may not be by 2050.</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So we need to offset those remaining, albeit reduced, emissions. That means fundamental shifts to the way we use our land.</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plant about 10,000 hectares of trees each year. We'll need that to increase to between 30,000-50,000 hectares annually. That's increasing the UK's woodland cover from 13% today to around 17-19%.</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also need bioenergy crops. Our scenarios assume up to 700,000 hectares, compared to barely anything today.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There are lots of ways to use bioenergy, like as a fuel for airplanes, but</a:t>
            </a:r>
            <a:r>
              <a:rPr lang="en-GB" sz="1200" kern="1200" baseline="0" dirty="0">
                <a:solidFill>
                  <a:schemeClr val="tx1"/>
                </a:solidFill>
                <a:effectLst/>
                <a:latin typeface="+mn-lt"/>
                <a:ea typeface="+mn-ea"/>
                <a:cs typeface="+mn-cs"/>
              </a:rPr>
              <a:t> w</a:t>
            </a:r>
            <a:r>
              <a:rPr lang="en-GB" sz="1200" kern="1200" dirty="0">
                <a:solidFill>
                  <a:schemeClr val="tx1"/>
                </a:solidFill>
                <a:effectLst/>
                <a:latin typeface="+mn-lt"/>
                <a:ea typeface="+mn-ea"/>
                <a:cs typeface="+mn-cs"/>
              </a:rPr>
              <a:t>e think the most efficient is to use it with CCS - it maximises removal and minimises release of carbon into the atmosphere.</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And still -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 more we can reduce emissions from the remaining sectors - agriculture, industry and aviation - the less we have to offset (which could be expensive, especially if we're relying on e.g. imported biomass to use with CCS, or technologies which at still only at pilot stage like direct air carbon capture) the better.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industry, we can reduce residual emissions further using resource and energy efficiency.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aviation, a solution could be constraining the growth in demand (so the number of flights) - our scenarios assume that demand continues to grow but less than it has in recent decades, to between 20-60% above 2005 levels (the lower bound growth is one of our 'speculative' measures).</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agriculture, a shift in people's diet away from emissions-intensive livestock could help - our scenarios assume reductions in consumption of beef, lamb and dairy of between 20-50% relative to today (with the upper bound one of our speculative options).</a:t>
            </a:r>
          </a:p>
        </p:txBody>
      </p:sp>
      <p:sp>
        <p:nvSpPr>
          <p:cNvPr id="4" name="Slide Number Placeholder 3"/>
          <p:cNvSpPr>
            <a:spLocks noGrp="1"/>
          </p:cNvSpPr>
          <p:nvPr>
            <p:ph type="sldNum" sz="quarter" idx="10"/>
          </p:nvPr>
        </p:nvSpPr>
        <p:spPr/>
        <p:txBody>
          <a:bodyPr/>
          <a:lstStyle/>
          <a:p>
            <a:pPr>
              <a:defRPr/>
            </a:pPr>
            <a:fld id="{A574F419-8CE0-4855-94F7-DDB2EB9F94B8}" type="slidenum">
              <a:rPr lang="en-GB" altLang="en-US" smtClean="0"/>
              <a:pPr>
                <a:defRPr/>
              </a:pPr>
              <a:t>14</a:t>
            </a:fld>
            <a:endParaRPr lang="en-GB" altLang="en-US"/>
          </a:p>
        </p:txBody>
      </p:sp>
    </p:spTree>
    <p:extLst>
      <p:ext uri="{BB962C8B-B14F-4D97-AF65-F5344CB8AC3E}">
        <p14:creationId xmlns:p14="http://schemas.microsoft.com/office/powerpoint/2010/main" val="22571417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So</a:t>
            </a:r>
            <a:r>
              <a:rPr lang="en-GB" sz="1200" b="1" kern="1200" baseline="0" dirty="0">
                <a:solidFill>
                  <a:schemeClr val="tx1"/>
                </a:solidFill>
                <a:effectLst/>
                <a:latin typeface="+mn-lt"/>
                <a:ea typeface="+mn-ea"/>
                <a:cs typeface="+mn-cs"/>
              </a:rPr>
              <a:t> w</a:t>
            </a:r>
            <a:r>
              <a:rPr lang="en-GB" sz="1200" b="1" kern="1200" dirty="0">
                <a:solidFill>
                  <a:schemeClr val="tx1"/>
                </a:solidFill>
                <a:effectLst/>
                <a:latin typeface="+mn-lt"/>
                <a:ea typeface="+mn-ea"/>
                <a:cs typeface="+mn-cs"/>
              </a:rPr>
              <a:t>hat could a net-zero scenario look like?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Let's go through each sector.</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Energy supply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We're actually doing pretty well on this at the moment. About 50% of our power comes from low-carbon sources.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But to reach net-zero we need that to be close to 100%. That means doubling our low-carbon power generation from today's levels.</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Net-zero means we need to decarbonise all the other energy end-use sectors too - how we heat our homes and other buildings, our transport and industry too.</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Electrification can play a big part - using heat pumps or hybrid heat pumps to heat many buildings; switching to electric cars and vans; using electricity for some industrial processes and maybe for heavy goods vehicles too (the best solution for that is still unclear, but electrification could be part of the solution)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means doubling our low-carbon power supply again. So quadrupling relative to today.</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You can't rely on electrification for everything. That's where hydrogen comes in.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think there could be a big role for low-carbon hydrogen in bits of industry, heavy transport (including shipping), and to help meet peak heat demand (if we're using hybrid heat pumps) and potentially also peak power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produce about 27 </a:t>
            </a:r>
            <a:r>
              <a:rPr lang="en-GB" sz="1200" kern="1200" dirty="0" err="1">
                <a:solidFill>
                  <a:schemeClr val="tx1"/>
                </a:solidFill>
                <a:effectLst/>
                <a:latin typeface="+mn-lt"/>
                <a:ea typeface="+mn-ea"/>
                <a:cs typeface="+mn-cs"/>
              </a:rPr>
              <a:t>TWh</a:t>
            </a:r>
            <a:r>
              <a:rPr lang="en-GB" sz="1200" kern="1200" dirty="0">
                <a:solidFill>
                  <a:schemeClr val="tx1"/>
                </a:solidFill>
                <a:effectLst/>
                <a:latin typeface="+mn-lt"/>
                <a:ea typeface="+mn-ea"/>
                <a:cs typeface="+mn-cs"/>
              </a:rPr>
              <a:t> of hydrogen each year, mostly for use in industry and agriculture, but we don't produce it in low-carbon ways.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need to increase our hydrogen production about 10-fold, and do it low-carbon. That would put hydrogen production at comparable size to the power sector today</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still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Hydrogen and electricity can be used to decarbonise some industrial processes - like heat and motion demand - but not all.</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Some industrial processes - like non-combustion processes used in some chemical reactions - will require carbon capture and storage, or carbon capture and use.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drives the need for carbon capture transport and storage infrastructure.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If we have that, we can use it for other purposes too. We can produce low-carbon hydrogen using steam methane reformation and capturing the carbon. And we could also use CCS with gas to meet peak power demand.</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even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Because we still have aviation and agriculture.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Emissions in these sectors can be reduced somewhat with efficiency measures - so things like better aircraft/engine design in aviation, and better livestock, soil and water and manure management in agriculture. But zero-carbon solutions aren't yet developed, and may not be by 2050.</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So we need to offset those remaining, albeit reduced, emissions. That means fundamental shifts to the way we use our land.</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plant about 10,000 hectares of trees each year. We'll need that to increase to between 30,000-50,000 hectares annually. That's increasing the UK's woodland cover from 13% today to around 17-19%.</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also need bioenergy crops. Our scenarios assume up to 700,000 hectares, compared to barely anything today.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There are lots of ways to use bioenergy, like as a fuel for airplanes, but</a:t>
            </a:r>
            <a:r>
              <a:rPr lang="en-GB" sz="1200" kern="1200" baseline="0" dirty="0">
                <a:solidFill>
                  <a:schemeClr val="tx1"/>
                </a:solidFill>
                <a:effectLst/>
                <a:latin typeface="+mn-lt"/>
                <a:ea typeface="+mn-ea"/>
                <a:cs typeface="+mn-cs"/>
              </a:rPr>
              <a:t> w</a:t>
            </a:r>
            <a:r>
              <a:rPr lang="en-GB" sz="1200" kern="1200" dirty="0">
                <a:solidFill>
                  <a:schemeClr val="tx1"/>
                </a:solidFill>
                <a:effectLst/>
                <a:latin typeface="+mn-lt"/>
                <a:ea typeface="+mn-ea"/>
                <a:cs typeface="+mn-cs"/>
              </a:rPr>
              <a:t>e think the most efficient is to use it with CCS - it maximises removal and minimises release of carbon into the atmosphere.</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And still -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 more we can reduce emissions from the remaining sectors - agriculture, industry and aviation - the less we have to offset (which could be expensive, especially if we're relying on e.g. imported biomass to use with CCS, or technologies which at still only at pilot stage like direct air carbon capture) the better.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industry, we can reduce residual emissions further using resource and energy efficiency.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aviation, a solution could be constraining the growth in demand (so the number of flights) - our scenarios assume that demand continues to grow but less than it has in recent decades, to between 20-60% above 2005 levels (the lower bound growth is one of our 'speculative' measures).</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agriculture, a shift in people's diet away from emissions-intensive livestock could help - our scenarios assume reductions in consumption of beef, lamb and dairy of between 20-50% relative to today (with the upper bound one of our speculative options).</a:t>
            </a:r>
          </a:p>
        </p:txBody>
      </p:sp>
      <p:sp>
        <p:nvSpPr>
          <p:cNvPr id="4" name="Slide Number Placeholder 3"/>
          <p:cNvSpPr>
            <a:spLocks noGrp="1"/>
          </p:cNvSpPr>
          <p:nvPr>
            <p:ph type="sldNum" sz="quarter" idx="10"/>
          </p:nvPr>
        </p:nvSpPr>
        <p:spPr/>
        <p:txBody>
          <a:bodyPr/>
          <a:lstStyle/>
          <a:p>
            <a:pPr>
              <a:defRPr/>
            </a:pPr>
            <a:fld id="{A574F419-8CE0-4855-94F7-DDB2EB9F94B8}" type="slidenum">
              <a:rPr lang="en-GB" altLang="en-US" smtClean="0"/>
              <a:pPr>
                <a:defRPr/>
              </a:pPr>
              <a:t>15</a:t>
            </a:fld>
            <a:endParaRPr lang="en-GB" altLang="en-US"/>
          </a:p>
        </p:txBody>
      </p:sp>
    </p:spTree>
    <p:extLst>
      <p:ext uri="{BB962C8B-B14F-4D97-AF65-F5344CB8AC3E}">
        <p14:creationId xmlns:p14="http://schemas.microsoft.com/office/powerpoint/2010/main" val="1960973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So</a:t>
            </a:r>
            <a:r>
              <a:rPr lang="en-GB" sz="1200" b="1" kern="1200" baseline="0" dirty="0">
                <a:solidFill>
                  <a:schemeClr val="tx1"/>
                </a:solidFill>
                <a:effectLst/>
                <a:latin typeface="+mn-lt"/>
                <a:ea typeface="+mn-ea"/>
                <a:cs typeface="+mn-cs"/>
              </a:rPr>
              <a:t> w</a:t>
            </a:r>
            <a:r>
              <a:rPr lang="en-GB" sz="1200" b="1" kern="1200" dirty="0">
                <a:solidFill>
                  <a:schemeClr val="tx1"/>
                </a:solidFill>
                <a:effectLst/>
                <a:latin typeface="+mn-lt"/>
                <a:ea typeface="+mn-ea"/>
                <a:cs typeface="+mn-cs"/>
              </a:rPr>
              <a:t>hat could a net-zero scenario look like?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Let's go through each sector.</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Energy supply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We're actually doing pretty well on this at the moment. About 50% of our power comes from low-carbon sources.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But to reach net-zero we need that to be close to 100%. That means doubling our low-carbon power generation from today's levels.</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Net-zero means we need to decarbonise all the other energy end-use sectors too - how we heat our homes and other buildings, our transport and industry too.</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Electrification can play a big part - using heat pumps or hybrid heat pumps to heat many buildings; switching to electric cars and vans; using electricity for some industrial processes and maybe for heavy goods vehicles too (the best solution for that is still unclear, but electrification could be part of the solution)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means doubling our low-carbon power supply again. So quadrupling relative to today.</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You can't rely on electrification for everything. That's where hydrogen comes in.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think there could be a big role for low-carbon hydrogen in bits of industry, heavy transport (including shipping), and to help meet peak heat demand (if we're using hybrid heat pumps) and potentially also peak power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produce about 27 </a:t>
            </a:r>
            <a:r>
              <a:rPr lang="en-GB" sz="1200" kern="1200" dirty="0" err="1">
                <a:solidFill>
                  <a:schemeClr val="tx1"/>
                </a:solidFill>
                <a:effectLst/>
                <a:latin typeface="+mn-lt"/>
                <a:ea typeface="+mn-ea"/>
                <a:cs typeface="+mn-cs"/>
              </a:rPr>
              <a:t>TWh</a:t>
            </a:r>
            <a:r>
              <a:rPr lang="en-GB" sz="1200" kern="1200" dirty="0">
                <a:solidFill>
                  <a:schemeClr val="tx1"/>
                </a:solidFill>
                <a:effectLst/>
                <a:latin typeface="+mn-lt"/>
                <a:ea typeface="+mn-ea"/>
                <a:cs typeface="+mn-cs"/>
              </a:rPr>
              <a:t> of hydrogen each year, mostly for use in industry and agriculture, but we don't produce it in low-carbon ways.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need to increase our hydrogen production about 10-fold, and do it low-carbon. That would put hydrogen production at comparable size to the power sector today</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still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Hydrogen and electricity can be used to decarbonise some industrial processes - like heat and motion demand - but not all.</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Some industrial processes - like non-combustion processes used in some chemical reactions - will require carbon capture and storage, or carbon capture and use.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drives the need for carbon capture transport and storage infrastructure.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If we have that, we can use it for other purposes too. We can produce low-carbon hydrogen using steam methane reformation and capturing the carbon. And we could also use CCS with gas to meet peak power demand.</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even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Because we still have aviation and agriculture.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Emissions in these sectors can be reduced somewhat with efficiency measures - so things like better aircraft/engine design in aviation, and better livestock, soil and water and manure management in agriculture. But zero-carbon solutions aren't yet developed, and may not be by 2050.</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So we need to offset those remaining, albeit reduced, emissions. That means fundamental shifts to the way we use our land.</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plant about 10,000 hectares of trees each year. We'll need that to increase to between 30,000-50,000 hectares annually. That's increasing the UK's woodland cover from 13% today to around 17-19%.</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also need bioenergy crops. Our scenarios assume up to 700,000 hectares, compared to barely anything today.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There are lots of ways to use bioenergy, like as a fuel for airplanes, but</a:t>
            </a:r>
            <a:r>
              <a:rPr lang="en-GB" sz="1200" kern="1200" baseline="0" dirty="0">
                <a:solidFill>
                  <a:schemeClr val="tx1"/>
                </a:solidFill>
                <a:effectLst/>
                <a:latin typeface="+mn-lt"/>
                <a:ea typeface="+mn-ea"/>
                <a:cs typeface="+mn-cs"/>
              </a:rPr>
              <a:t> w</a:t>
            </a:r>
            <a:r>
              <a:rPr lang="en-GB" sz="1200" kern="1200" dirty="0">
                <a:solidFill>
                  <a:schemeClr val="tx1"/>
                </a:solidFill>
                <a:effectLst/>
                <a:latin typeface="+mn-lt"/>
                <a:ea typeface="+mn-ea"/>
                <a:cs typeface="+mn-cs"/>
              </a:rPr>
              <a:t>e think the most efficient is to use it with CCS - it maximises removal and minimises release of carbon into the atmosphere.</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And still -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 more we can reduce emissions from the remaining sectors - agriculture, industry and aviation - the less we have to offset (which could be expensive, especially if we're relying on e.g. imported biomass to use with CCS, or technologies which at still only at pilot stage like direct air carbon capture) the better.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industry, we can reduce residual emissions further using resource and energy efficiency.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aviation, a solution could be constraining the growth in demand (so the number of flights) - our scenarios assume that demand continues to grow but less than it has in recent decades, to between 20-60% above 2005 levels (the lower bound growth is one of our 'speculative' measures).</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agriculture, a shift in people's diet away from emissions-intensive livestock could help - our scenarios assume reductions in consumption of beef, lamb and dairy of between 20-50% relative to today (with the upper bound one of our speculative options).</a:t>
            </a:r>
          </a:p>
        </p:txBody>
      </p:sp>
      <p:sp>
        <p:nvSpPr>
          <p:cNvPr id="4" name="Slide Number Placeholder 3"/>
          <p:cNvSpPr>
            <a:spLocks noGrp="1"/>
          </p:cNvSpPr>
          <p:nvPr>
            <p:ph type="sldNum" sz="quarter" idx="10"/>
          </p:nvPr>
        </p:nvSpPr>
        <p:spPr/>
        <p:txBody>
          <a:bodyPr/>
          <a:lstStyle/>
          <a:p>
            <a:pPr>
              <a:defRPr/>
            </a:pPr>
            <a:fld id="{A574F419-8CE0-4855-94F7-DDB2EB9F94B8}" type="slidenum">
              <a:rPr lang="en-GB" altLang="en-US" smtClean="0"/>
              <a:pPr>
                <a:defRPr/>
              </a:pPr>
              <a:t>16</a:t>
            </a:fld>
            <a:endParaRPr lang="en-GB" altLang="en-US"/>
          </a:p>
        </p:txBody>
      </p:sp>
    </p:spTree>
    <p:extLst>
      <p:ext uri="{BB962C8B-B14F-4D97-AF65-F5344CB8AC3E}">
        <p14:creationId xmlns:p14="http://schemas.microsoft.com/office/powerpoint/2010/main" val="3261189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So</a:t>
            </a:r>
            <a:r>
              <a:rPr lang="en-GB" sz="1200" b="1" kern="1200" baseline="0" dirty="0">
                <a:solidFill>
                  <a:schemeClr val="tx1"/>
                </a:solidFill>
                <a:effectLst/>
                <a:latin typeface="+mn-lt"/>
                <a:ea typeface="+mn-ea"/>
                <a:cs typeface="+mn-cs"/>
              </a:rPr>
              <a:t> w</a:t>
            </a:r>
            <a:r>
              <a:rPr lang="en-GB" sz="1200" b="1" kern="1200" dirty="0">
                <a:solidFill>
                  <a:schemeClr val="tx1"/>
                </a:solidFill>
                <a:effectLst/>
                <a:latin typeface="+mn-lt"/>
                <a:ea typeface="+mn-ea"/>
                <a:cs typeface="+mn-cs"/>
              </a:rPr>
              <a:t>hat could a net-zero scenario look like?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Let's go through each sector.</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Energy supply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We're actually doing pretty well on this at the moment. About 50% of our power comes from low-carbon sources.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But to reach net-zero we need that to be close to 100%. That means doubling our low-carbon power generation from today's levels.</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Net-zero means we need to decarbonise all the other energy end-use sectors too - how we heat our homes and other buildings, our transport and industry too.</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Electrification can play a big part - using heat pumps or hybrid heat pumps to heat many buildings; switching to electric cars and vans; using electricity for some industrial processes and maybe for heavy goods vehicles too (the best solution for that is still unclear, but electrification could be part of the solution)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means doubling our low-carbon power supply again. So quadrupling relative to today.</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You can't rely on electrification for everything. That's where hydrogen comes in.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think there could be a big role for low-carbon hydrogen in bits of industry, heavy transport (including shipping), and to help meet peak heat demand (if we're using hybrid heat pumps) and potentially also peak power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produce about 27 </a:t>
            </a:r>
            <a:r>
              <a:rPr lang="en-GB" sz="1200" kern="1200" dirty="0" err="1">
                <a:solidFill>
                  <a:schemeClr val="tx1"/>
                </a:solidFill>
                <a:effectLst/>
                <a:latin typeface="+mn-lt"/>
                <a:ea typeface="+mn-ea"/>
                <a:cs typeface="+mn-cs"/>
              </a:rPr>
              <a:t>TWh</a:t>
            </a:r>
            <a:r>
              <a:rPr lang="en-GB" sz="1200" kern="1200" dirty="0">
                <a:solidFill>
                  <a:schemeClr val="tx1"/>
                </a:solidFill>
                <a:effectLst/>
                <a:latin typeface="+mn-lt"/>
                <a:ea typeface="+mn-ea"/>
                <a:cs typeface="+mn-cs"/>
              </a:rPr>
              <a:t> of hydrogen each year, mostly for use in industry and agriculture, but we don't produce it in low-carbon ways.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need to increase our hydrogen production about 10-fold, and do it low-carbon. That would put hydrogen production at comparable size to the power sector today</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still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Hydrogen and electricity can be used to decarbonise some industrial processes - like heat and motion demand - but not all.</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Some industrial processes - like non-combustion processes used in some chemical reactions - will require carbon capture and storage, or carbon capture and use.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drives the need for carbon capture transport and storage infrastructure.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If we have that, we can use it for other purposes too. We can produce low-carbon hydrogen using steam methane reformation and capturing the carbon. And we could also use CCS with gas to meet peak power demand.</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even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Because we still have aviation and agriculture.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Emissions in these sectors can be reduced somewhat with efficiency measures - so things like better aircraft/engine design in aviation, and better livestock, soil and water and manure management in agriculture. But zero-carbon solutions aren't yet developed, and may not be by 2050.</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So we need to offset those remaining, albeit reduced, emissions. That means fundamental shifts to the way we use our land.</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plant about 10,000 hectares of trees each year. We'll need that to increase to between 30,000-50,000 hectares annually. That's increasing the UK's woodland cover from 13% today to around 17-19%.</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also need bioenergy crops. Our scenarios assume up to 700,000 hectares, compared to barely anything today.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There are lots of ways to use bioenergy, like as a fuel for airplanes, but</a:t>
            </a:r>
            <a:r>
              <a:rPr lang="en-GB" sz="1200" kern="1200" baseline="0" dirty="0">
                <a:solidFill>
                  <a:schemeClr val="tx1"/>
                </a:solidFill>
                <a:effectLst/>
                <a:latin typeface="+mn-lt"/>
                <a:ea typeface="+mn-ea"/>
                <a:cs typeface="+mn-cs"/>
              </a:rPr>
              <a:t> w</a:t>
            </a:r>
            <a:r>
              <a:rPr lang="en-GB" sz="1200" kern="1200" dirty="0">
                <a:solidFill>
                  <a:schemeClr val="tx1"/>
                </a:solidFill>
                <a:effectLst/>
                <a:latin typeface="+mn-lt"/>
                <a:ea typeface="+mn-ea"/>
                <a:cs typeface="+mn-cs"/>
              </a:rPr>
              <a:t>e think the most efficient is to use it with CCS - it maximises removal and minimises release of carbon into the atmosphere.</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And still -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 more we can reduce emissions from the remaining sectors - agriculture, industry and aviation - the less we have to offset (which could be expensive, especially if we're relying on e.g. imported biomass to use with CCS, or technologies which at still only at pilot stage like direct air carbon capture) the better.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industry, we can reduce residual emissions further using resource and energy efficiency.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aviation, a solution could be constraining the growth in demand (so the number of flights) - our scenarios assume that demand continues to grow but less than it has in recent decades, to between 20-60% above 2005 levels (the lower bound growth is one of our 'speculative' measures).</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agriculture, a shift in people's diet away from emissions-intensive livestock could help - our scenarios assume reductions in consumption of beef, lamb and dairy of between 20-50% relative to today (with the upper bound one of our speculative options).</a:t>
            </a:r>
          </a:p>
        </p:txBody>
      </p:sp>
      <p:sp>
        <p:nvSpPr>
          <p:cNvPr id="4" name="Slide Number Placeholder 3"/>
          <p:cNvSpPr>
            <a:spLocks noGrp="1"/>
          </p:cNvSpPr>
          <p:nvPr>
            <p:ph type="sldNum" sz="quarter" idx="10"/>
          </p:nvPr>
        </p:nvSpPr>
        <p:spPr/>
        <p:txBody>
          <a:bodyPr/>
          <a:lstStyle/>
          <a:p>
            <a:pPr>
              <a:defRPr/>
            </a:pPr>
            <a:fld id="{A574F419-8CE0-4855-94F7-DDB2EB9F94B8}" type="slidenum">
              <a:rPr lang="en-GB" altLang="en-US" smtClean="0"/>
              <a:pPr>
                <a:defRPr/>
              </a:pPr>
              <a:t>17</a:t>
            </a:fld>
            <a:endParaRPr lang="en-GB" altLang="en-US"/>
          </a:p>
        </p:txBody>
      </p:sp>
    </p:spTree>
    <p:extLst>
      <p:ext uri="{BB962C8B-B14F-4D97-AF65-F5344CB8AC3E}">
        <p14:creationId xmlns:p14="http://schemas.microsoft.com/office/powerpoint/2010/main" val="2258108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So</a:t>
            </a:r>
            <a:r>
              <a:rPr lang="en-GB" sz="1200" b="1" kern="1200" baseline="0" dirty="0">
                <a:solidFill>
                  <a:schemeClr val="tx1"/>
                </a:solidFill>
                <a:effectLst/>
                <a:latin typeface="+mn-lt"/>
                <a:ea typeface="+mn-ea"/>
                <a:cs typeface="+mn-cs"/>
              </a:rPr>
              <a:t> w</a:t>
            </a:r>
            <a:r>
              <a:rPr lang="en-GB" sz="1200" b="1" kern="1200" dirty="0">
                <a:solidFill>
                  <a:schemeClr val="tx1"/>
                </a:solidFill>
                <a:effectLst/>
                <a:latin typeface="+mn-lt"/>
                <a:ea typeface="+mn-ea"/>
                <a:cs typeface="+mn-cs"/>
              </a:rPr>
              <a:t>hat could a net-zero scenario look like?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Let's go through each sector.</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Energy supply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We're actually doing pretty well on this at the moment. About 50% of our power comes from low-carbon sources.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But to reach net-zero we need that to be close to 100%. That means doubling our low-carbon power generation from today's levels.</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Net-zero means we need to decarbonise all the other energy end-use sectors too - how we heat our homes and other buildings, our transport and industry too.</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Electrification can play a big part - using heat pumps or hybrid heat pumps to heat many buildings; switching to electric cars and vans; using electricity for some industrial processes and maybe for heavy goods vehicles too (the best solution for that is still unclear, but electrification could be part of the solution)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means doubling our low-carbon power supply again. So quadrupling relative to today.</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You can't rely on electrification for everything. That's where hydrogen comes in.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think there could be a big role for low-carbon hydrogen in bits of industry, heavy transport (including shipping), and to help meet peak heat demand (if we're using hybrid heat pumps) and potentially also peak power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produce about 27 </a:t>
            </a:r>
            <a:r>
              <a:rPr lang="en-GB" sz="1200" kern="1200" dirty="0" err="1">
                <a:solidFill>
                  <a:schemeClr val="tx1"/>
                </a:solidFill>
                <a:effectLst/>
                <a:latin typeface="+mn-lt"/>
                <a:ea typeface="+mn-ea"/>
                <a:cs typeface="+mn-cs"/>
              </a:rPr>
              <a:t>TWh</a:t>
            </a:r>
            <a:r>
              <a:rPr lang="en-GB" sz="1200" kern="1200" dirty="0">
                <a:solidFill>
                  <a:schemeClr val="tx1"/>
                </a:solidFill>
                <a:effectLst/>
                <a:latin typeface="+mn-lt"/>
                <a:ea typeface="+mn-ea"/>
                <a:cs typeface="+mn-cs"/>
              </a:rPr>
              <a:t> of hydrogen each year, mostly for use in industry and agriculture, but we don't produce it in low-carbon ways.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need to increase our hydrogen production about 10-fold, and do it low-carbon. That would put hydrogen production at comparable size to the power sector today</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still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Hydrogen and electricity can be used to decarbonise some industrial processes - like heat and motion demand - but not all.</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Some industrial processes - like non-combustion processes used in some chemical reactions - will require carbon capture and storage, or carbon capture and use.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drives the need for carbon capture transport and storage infrastructure.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If we have that, we can use it for other purposes too. We can produce low-carbon hydrogen using steam methane reformation and capturing the carbon. And we could also use CCS with gas to meet peak power demand.</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even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Because we still have aviation and agriculture.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Emissions in these sectors can be reduced somewhat with efficiency measures - so things like better aircraft/engine design in aviation, and better livestock, soil and water and manure management in agriculture. But zero-carbon solutions aren't yet developed, and may not be by 2050.</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So we need to offset those remaining, albeit reduced, emissions. That means fundamental shifts to the way we use our land.</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plant about 10,000 hectares of trees each year. We'll need that to increase to between 30,000-50,000 hectares annually. That's increasing the UK's woodland cover from 13% today to around 17-19%.</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also need bioenergy crops. Our scenarios assume up to 700,000 hectares, compared to barely anything today.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There are lots of ways to use bioenergy, like as a fuel for airplanes, but</a:t>
            </a:r>
            <a:r>
              <a:rPr lang="en-GB" sz="1200" kern="1200" baseline="0" dirty="0">
                <a:solidFill>
                  <a:schemeClr val="tx1"/>
                </a:solidFill>
                <a:effectLst/>
                <a:latin typeface="+mn-lt"/>
                <a:ea typeface="+mn-ea"/>
                <a:cs typeface="+mn-cs"/>
              </a:rPr>
              <a:t> w</a:t>
            </a:r>
            <a:r>
              <a:rPr lang="en-GB" sz="1200" kern="1200" dirty="0">
                <a:solidFill>
                  <a:schemeClr val="tx1"/>
                </a:solidFill>
                <a:effectLst/>
                <a:latin typeface="+mn-lt"/>
                <a:ea typeface="+mn-ea"/>
                <a:cs typeface="+mn-cs"/>
              </a:rPr>
              <a:t>e think the most efficient is to use it with CCS - it maximises removal and minimises release of carbon into the atmosphere.</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And still -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 more we can reduce emissions from the remaining sectors - agriculture, industry and aviation - the less we have to offset (which could be expensive, especially if we're relying on e.g. imported biomass to use with CCS, or technologies which at still only at pilot stage like direct air carbon capture) the better.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industry, we can reduce residual emissions further using resource and energy efficiency.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aviation, a solution could be constraining the growth in demand (so the number of flights) - our scenarios assume that demand continues to grow but less than it has in recent decades, to between 20-60% above 2005 levels (the lower bound growth is one of our 'speculative' measures).</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agriculture, a shift in people's diet away from emissions-intensive livestock could help - our scenarios assume reductions in consumption of beef, lamb and dairy of between 20-50% relative to today (with the upper bound one of our speculative options).</a:t>
            </a:r>
          </a:p>
        </p:txBody>
      </p:sp>
      <p:sp>
        <p:nvSpPr>
          <p:cNvPr id="4" name="Slide Number Placeholder 3"/>
          <p:cNvSpPr>
            <a:spLocks noGrp="1"/>
          </p:cNvSpPr>
          <p:nvPr>
            <p:ph type="sldNum" sz="quarter" idx="10"/>
          </p:nvPr>
        </p:nvSpPr>
        <p:spPr/>
        <p:txBody>
          <a:bodyPr/>
          <a:lstStyle/>
          <a:p>
            <a:pPr>
              <a:defRPr/>
            </a:pPr>
            <a:fld id="{A574F419-8CE0-4855-94F7-DDB2EB9F94B8}" type="slidenum">
              <a:rPr lang="en-GB" altLang="en-US" smtClean="0"/>
              <a:pPr>
                <a:defRPr/>
              </a:pPr>
              <a:t>2</a:t>
            </a:fld>
            <a:endParaRPr lang="en-GB" altLang="en-US"/>
          </a:p>
        </p:txBody>
      </p:sp>
    </p:spTree>
    <p:extLst>
      <p:ext uri="{BB962C8B-B14F-4D97-AF65-F5344CB8AC3E}">
        <p14:creationId xmlns:p14="http://schemas.microsoft.com/office/powerpoint/2010/main" val="2422935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So</a:t>
            </a:r>
            <a:r>
              <a:rPr lang="en-GB" sz="1200" b="1" kern="1200" baseline="0" dirty="0">
                <a:solidFill>
                  <a:schemeClr val="tx1"/>
                </a:solidFill>
                <a:effectLst/>
                <a:latin typeface="+mn-lt"/>
                <a:ea typeface="+mn-ea"/>
                <a:cs typeface="+mn-cs"/>
              </a:rPr>
              <a:t> w</a:t>
            </a:r>
            <a:r>
              <a:rPr lang="en-GB" sz="1200" b="1" kern="1200" dirty="0">
                <a:solidFill>
                  <a:schemeClr val="tx1"/>
                </a:solidFill>
                <a:effectLst/>
                <a:latin typeface="+mn-lt"/>
                <a:ea typeface="+mn-ea"/>
                <a:cs typeface="+mn-cs"/>
              </a:rPr>
              <a:t>hat could a net-zero scenario look like?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Let's go through each sector.</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Energy supply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We're actually doing pretty well on this at the moment. About 50% of our power comes from low-carbon sources.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But to reach net-zero we need that to be close to 100%. That means doubling our low-carbon power generation from today's levels.</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Net-zero means we need to decarbonise all the other energy end-use sectors too - how we heat our homes and other buildings, our transport and industry too.</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Electrification can play a big part - using heat pumps or hybrid heat pumps to heat many buildings; switching to electric cars and vans; using electricity for some industrial processes and maybe for heavy goods vehicles too (the best solution for that is still unclear, but electrification could be part of the solution)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means doubling our low-carbon power supply again. So quadrupling relative to today.</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You can't rely on electrification for everything. That's where hydrogen comes in.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think there could be a big role for low-carbon hydrogen in bits of industry, heavy transport (including shipping), and to help meet peak heat demand (if we're using hybrid heat pumps) and potentially also peak power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produce about 27 </a:t>
            </a:r>
            <a:r>
              <a:rPr lang="en-GB" sz="1200" kern="1200" dirty="0" err="1">
                <a:solidFill>
                  <a:schemeClr val="tx1"/>
                </a:solidFill>
                <a:effectLst/>
                <a:latin typeface="+mn-lt"/>
                <a:ea typeface="+mn-ea"/>
                <a:cs typeface="+mn-cs"/>
              </a:rPr>
              <a:t>TWh</a:t>
            </a:r>
            <a:r>
              <a:rPr lang="en-GB" sz="1200" kern="1200" dirty="0">
                <a:solidFill>
                  <a:schemeClr val="tx1"/>
                </a:solidFill>
                <a:effectLst/>
                <a:latin typeface="+mn-lt"/>
                <a:ea typeface="+mn-ea"/>
                <a:cs typeface="+mn-cs"/>
              </a:rPr>
              <a:t> of hydrogen each year, mostly for use in industry and agriculture, but we don't produce it in low-carbon ways.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need to increase our hydrogen production about 10-fold, and do it low-carbon. That would put hydrogen production at comparable size to the power sector today</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still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Hydrogen and electricity can be used to decarbonise some industrial processes - like heat and motion demand - but not all.</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Some industrial processes - like non-combustion processes used in some chemical reactions - will require carbon capture and storage, or carbon capture and use.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drives the need for carbon capture transport and storage infrastructure.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If we have that, we can use it for other purposes too. We can produce low-carbon hydrogen using steam methane reformation and capturing the carbon. And we could also use CCS with gas to meet peak power demand.</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even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Because we still have aviation and agriculture.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Emissions in these sectors can be reduced somewhat with efficiency measures - so things like better aircraft/engine design in aviation, and better livestock, soil and water and manure management in agriculture. But zero-carbon solutions aren't yet developed, and may not be by 2050.</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So we need to offset those remaining, albeit reduced, emissions. That means fundamental shifts to the way we use our land.</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plant about 10,000 hectares of trees each year. We'll need that to increase to between 30,000-50,000 hectares annually. That's increasing the UK's woodland cover from 13% today to around 17-19%.</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also need bioenergy crops. Our scenarios assume up to 700,000 hectares, compared to barely anything today.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There are lots of ways to use bioenergy, like as a fuel for airplanes, but</a:t>
            </a:r>
            <a:r>
              <a:rPr lang="en-GB" sz="1200" kern="1200" baseline="0" dirty="0">
                <a:solidFill>
                  <a:schemeClr val="tx1"/>
                </a:solidFill>
                <a:effectLst/>
                <a:latin typeface="+mn-lt"/>
                <a:ea typeface="+mn-ea"/>
                <a:cs typeface="+mn-cs"/>
              </a:rPr>
              <a:t> w</a:t>
            </a:r>
            <a:r>
              <a:rPr lang="en-GB" sz="1200" kern="1200" dirty="0">
                <a:solidFill>
                  <a:schemeClr val="tx1"/>
                </a:solidFill>
                <a:effectLst/>
                <a:latin typeface="+mn-lt"/>
                <a:ea typeface="+mn-ea"/>
                <a:cs typeface="+mn-cs"/>
              </a:rPr>
              <a:t>e think the most efficient is to use it with CCS - it maximises removal and minimises release of carbon into the atmosphere.</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And still -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 more we can reduce emissions from the remaining sectors - agriculture, industry and aviation - the less we have to offset (which could be expensive, especially if we're relying on e.g. imported biomass to use with CCS, or technologies which at still only at pilot stage like direct air carbon capture) the better.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industry, we can reduce residual emissions further using resource and energy efficiency.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aviation, a solution could be constraining the growth in demand (so the number of flights) - our scenarios assume that demand continues to grow but less than it has in recent decades, to between 20-60% above 2005 levels (the lower bound growth is one of our 'speculative' measures).</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agriculture, a shift in people's diet away from emissions-intensive livestock could help - our scenarios assume reductions in consumption of beef, lamb and dairy of between 20-50% relative to today (with the upper bound one of our speculative options).</a:t>
            </a:r>
          </a:p>
        </p:txBody>
      </p:sp>
      <p:sp>
        <p:nvSpPr>
          <p:cNvPr id="4" name="Slide Number Placeholder 3"/>
          <p:cNvSpPr>
            <a:spLocks noGrp="1"/>
          </p:cNvSpPr>
          <p:nvPr>
            <p:ph type="sldNum" sz="quarter" idx="10"/>
          </p:nvPr>
        </p:nvSpPr>
        <p:spPr/>
        <p:txBody>
          <a:bodyPr/>
          <a:lstStyle/>
          <a:p>
            <a:pPr>
              <a:defRPr/>
            </a:pPr>
            <a:fld id="{A574F419-8CE0-4855-94F7-DDB2EB9F94B8}" type="slidenum">
              <a:rPr lang="en-GB" altLang="en-US" smtClean="0"/>
              <a:pPr>
                <a:defRPr/>
              </a:pPr>
              <a:t>3</a:t>
            </a:fld>
            <a:endParaRPr lang="en-GB" altLang="en-US"/>
          </a:p>
        </p:txBody>
      </p:sp>
    </p:spTree>
    <p:extLst>
      <p:ext uri="{BB962C8B-B14F-4D97-AF65-F5344CB8AC3E}">
        <p14:creationId xmlns:p14="http://schemas.microsoft.com/office/powerpoint/2010/main" val="3776850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So</a:t>
            </a:r>
            <a:r>
              <a:rPr lang="en-GB" sz="1200" b="1" kern="1200" baseline="0" dirty="0">
                <a:solidFill>
                  <a:schemeClr val="tx1"/>
                </a:solidFill>
                <a:effectLst/>
                <a:latin typeface="+mn-lt"/>
                <a:ea typeface="+mn-ea"/>
                <a:cs typeface="+mn-cs"/>
              </a:rPr>
              <a:t> w</a:t>
            </a:r>
            <a:r>
              <a:rPr lang="en-GB" sz="1200" b="1" kern="1200" dirty="0">
                <a:solidFill>
                  <a:schemeClr val="tx1"/>
                </a:solidFill>
                <a:effectLst/>
                <a:latin typeface="+mn-lt"/>
                <a:ea typeface="+mn-ea"/>
                <a:cs typeface="+mn-cs"/>
              </a:rPr>
              <a:t>hat could a net-zero scenario look like?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Let's go through each sector.</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Energy supply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We're actually doing pretty well on this at the moment. About 50% of our power comes from low-carbon sources.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But to reach net-zero we need that to be close to 100%. That means doubling our low-carbon power generation from today's levels.</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Net-zero means we need to decarbonise all the other energy end-use sectors too - how we heat our homes and other buildings, our transport and industry too.</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Electrification can play a big part - using heat pumps or hybrid heat pumps to heat many buildings; switching to electric cars and vans; using electricity for some industrial processes and maybe for heavy goods vehicles too (the best solution for that is still unclear, but electrification could be part of the solution)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means doubling our low-carbon power supply again. So quadrupling relative to today.</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You can't rely on electrification for everything. That's where hydrogen comes in.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think there could be a big role for low-carbon hydrogen in bits of industry, heavy transport (including shipping), and to help meet peak heat demand (if we're using hybrid heat pumps) and potentially also peak power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produce about 27 </a:t>
            </a:r>
            <a:r>
              <a:rPr lang="en-GB" sz="1200" kern="1200" dirty="0" err="1">
                <a:solidFill>
                  <a:schemeClr val="tx1"/>
                </a:solidFill>
                <a:effectLst/>
                <a:latin typeface="+mn-lt"/>
                <a:ea typeface="+mn-ea"/>
                <a:cs typeface="+mn-cs"/>
              </a:rPr>
              <a:t>TWh</a:t>
            </a:r>
            <a:r>
              <a:rPr lang="en-GB" sz="1200" kern="1200" dirty="0">
                <a:solidFill>
                  <a:schemeClr val="tx1"/>
                </a:solidFill>
                <a:effectLst/>
                <a:latin typeface="+mn-lt"/>
                <a:ea typeface="+mn-ea"/>
                <a:cs typeface="+mn-cs"/>
              </a:rPr>
              <a:t> of hydrogen each year, mostly for use in industry and agriculture, but we don't produce it in low-carbon ways.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need to increase our hydrogen production about 10-fold, and do it low-carbon. That would put hydrogen production at comparable size to the power sector today</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still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Hydrogen and electricity can be used to decarbonise some industrial processes - like heat and motion demand - but not all.</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Some industrial processes - like non-combustion processes used in some chemical reactions - will require carbon capture and storage, or carbon capture and use.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drives the need for carbon capture transport and storage infrastructure.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If we have that, we can use it for other purposes too. We can produce low-carbon hydrogen using steam methane reformation and capturing the carbon. And we could also use CCS with gas to meet peak power demand.</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even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Because we still have aviation and agriculture.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Emissions in these sectors can be reduced somewhat with efficiency measures - so things like better aircraft/engine design in aviation, and better livestock, soil and water and manure management in agriculture. But zero-carbon solutions aren't yet developed, and may not be by 2050.</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So we need to offset those remaining, albeit reduced, emissions. That means fundamental shifts to the way we use our land.</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plant about 10,000 hectares of trees each year. We'll need that to increase to between 30,000-50,000 hectares annually. That's increasing the UK's woodland cover from 13% today to around 17-19%.</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also need bioenergy crops. Our scenarios assume up to 700,000 hectares, compared to barely anything today.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There are lots of ways to use bioenergy, like as a fuel for airplanes, but</a:t>
            </a:r>
            <a:r>
              <a:rPr lang="en-GB" sz="1200" kern="1200" baseline="0" dirty="0">
                <a:solidFill>
                  <a:schemeClr val="tx1"/>
                </a:solidFill>
                <a:effectLst/>
                <a:latin typeface="+mn-lt"/>
                <a:ea typeface="+mn-ea"/>
                <a:cs typeface="+mn-cs"/>
              </a:rPr>
              <a:t> w</a:t>
            </a:r>
            <a:r>
              <a:rPr lang="en-GB" sz="1200" kern="1200" dirty="0">
                <a:solidFill>
                  <a:schemeClr val="tx1"/>
                </a:solidFill>
                <a:effectLst/>
                <a:latin typeface="+mn-lt"/>
                <a:ea typeface="+mn-ea"/>
                <a:cs typeface="+mn-cs"/>
              </a:rPr>
              <a:t>e think the most efficient is to use it with CCS - it maximises removal and minimises release of carbon into the atmosphere.</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And still -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 more we can reduce emissions from the remaining sectors - agriculture, industry and aviation - the less we have to offset (which could be expensive, especially if we're relying on e.g. imported biomass to use with CCS, or technologies which at still only at pilot stage like direct air carbon capture) the better.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industry, we can reduce residual emissions further using resource and energy efficiency.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aviation, a solution could be constraining the growth in demand (so the number of flights) - our scenarios assume that demand continues to grow but less than it has in recent decades, to between 20-60% above 2005 levels (the lower bound growth is one of our 'speculative' measures).</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agriculture, a shift in people's diet away from emissions-intensive livestock could help - our scenarios assume reductions in consumption of beef, lamb and dairy of between 20-50% relative to today (with the upper bound one of our speculative options).</a:t>
            </a:r>
          </a:p>
        </p:txBody>
      </p:sp>
      <p:sp>
        <p:nvSpPr>
          <p:cNvPr id="4" name="Slide Number Placeholder 3"/>
          <p:cNvSpPr>
            <a:spLocks noGrp="1"/>
          </p:cNvSpPr>
          <p:nvPr>
            <p:ph type="sldNum" sz="quarter" idx="10"/>
          </p:nvPr>
        </p:nvSpPr>
        <p:spPr/>
        <p:txBody>
          <a:bodyPr/>
          <a:lstStyle/>
          <a:p>
            <a:pPr>
              <a:defRPr/>
            </a:pPr>
            <a:fld id="{A574F419-8CE0-4855-94F7-DDB2EB9F94B8}" type="slidenum">
              <a:rPr lang="en-GB" altLang="en-US" smtClean="0"/>
              <a:pPr>
                <a:defRPr/>
              </a:pPr>
              <a:t>4</a:t>
            </a:fld>
            <a:endParaRPr lang="en-GB" altLang="en-US"/>
          </a:p>
        </p:txBody>
      </p:sp>
    </p:spTree>
    <p:extLst>
      <p:ext uri="{BB962C8B-B14F-4D97-AF65-F5344CB8AC3E}">
        <p14:creationId xmlns:p14="http://schemas.microsoft.com/office/powerpoint/2010/main" val="1080632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So</a:t>
            </a:r>
            <a:r>
              <a:rPr lang="en-GB" sz="1200" b="1" kern="1200" baseline="0" dirty="0">
                <a:solidFill>
                  <a:schemeClr val="tx1"/>
                </a:solidFill>
                <a:effectLst/>
                <a:latin typeface="+mn-lt"/>
                <a:ea typeface="+mn-ea"/>
                <a:cs typeface="+mn-cs"/>
              </a:rPr>
              <a:t> w</a:t>
            </a:r>
            <a:r>
              <a:rPr lang="en-GB" sz="1200" b="1" kern="1200" dirty="0">
                <a:solidFill>
                  <a:schemeClr val="tx1"/>
                </a:solidFill>
                <a:effectLst/>
                <a:latin typeface="+mn-lt"/>
                <a:ea typeface="+mn-ea"/>
                <a:cs typeface="+mn-cs"/>
              </a:rPr>
              <a:t>hat could a net-zero scenario look like?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Let's go through each sector.</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Energy supply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We're actually doing pretty well on this at the moment. About 50% of our power comes from low-carbon sources.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But to reach net-zero we need that to be close to 100%. That means doubling our low-carbon power generation from today's levels.</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Net-zero means we need to decarbonise all the other energy end-use sectors too - how we heat our homes and other buildings, our transport and industry too.</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Electrification can play a big part - using heat pumps or hybrid heat pumps to heat many buildings; switching to electric cars and vans; using electricity for some industrial processes and maybe for heavy goods vehicles too (the best solution for that is still unclear, but electrification could be part of the solution)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means doubling our low-carbon power supply again. So quadrupling relative to today.</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You can't rely on electrification for everything. That's where hydrogen comes in.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think there could be a big role for low-carbon hydrogen in bits of industry, heavy transport (including shipping), and to help meet peak heat demand (if we're using hybrid heat pumps) and potentially also peak power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produce about 27 </a:t>
            </a:r>
            <a:r>
              <a:rPr lang="en-GB" sz="1200" kern="1200" dirty="0" err="1">
                <a:solidFill>
                  <a:schemeClr val="tx1"/>
                </a:solidFill>
                <a:effectLst/>
                <a:latin typeface="+mn-lt"/>
                <a:ea typeface="+mn-ea"/>
                <a:cs typeface="+mn-cs"/>
              </a:rPr>
              <a:t>TWh</a:t>
            </a:r>
            <a:r>
              <a:rPr lang="en-GB" sz="1200" kern="1200" dirty="0">
                <a:solidFill>
                  <a:schemeClr val="tx1"/>
                </a:solidFill>
                <a:effectLst/>
                <a:latin typeface="+mn-lt"/>
                <a:ea typeface="+mn-ea"/>
                <a:cs typeface="+mn-cs"/>
              </a:rPr>
              <a:t> of hydrogen each year, mostly for use in industry and agriculture, but we don't produce it in low-carbon ways.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need to increase our hydrogen production about 10-fold, and do it low-carbon. That would put hydrogen production at comparable size to the power sector today</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still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Hydrogen and electricity can be used to decarbonise some industrial processes - like heat and motion demand - but not all.</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Some industrial processes - like non-combustion processes used in some chemical reactions - will require carbon capture and storage, or carbon capture and use.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drives the need for carbon capture transport and storage infrastructure.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If we have that, we can use it for other purposes too. We can produce low-carbon hydrogen using steam methane reformation and capturing the carbon. And we could also use CCS with gas to meet peak power demand.</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even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Because we still have aviation and agriculture.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Emissions in these sectors can be reduced somewhat with efficiency measures - so things like better aircraft/engine design in aviation, and better livestock, soil and water and manure management in agriculture. But zero-carbon solutions aren't yet developed, and may not be by 2050.</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So we need to offset those remaining, albeit reduced, emissions. That means fundamental shifts to the way we use our land.</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plant about 10,000 hectares of trees each year. We'll need that to increase to between 30,000-50,000 hectares annually. That's increasing the UK's woodland cover from 13% today to around 17-19%.</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also need bioenergy crops. Our scenarios assume up to 700,000 hectares, compared to barely anything today.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There are lots of ways to use bioenergy, like as a fuel for airplanes, but</a:t>
            </a:r>
            <a:r>
              <a:rPr lang="en-GB" sz="1200" kern="1200" baseline="0" dirty="0">
                <a:solidFill>
                  <a:schemeClr val="tx1"/>
                </a:solidFill>
                <a:effectLst/>
                <a:latin typeface="+mn-lt"/>
                <a:ea typeface="+mn-ea"/>
                <a:cs typeface="+mn-cs"/>
              </a:rPr>
              <a:t> w</a:t>
            </a:r>
            <a:r>
              <a:rPr lang="en-GB" sz="1200" kern="1200" dirty="0">
                <a:solidFill>
                  <a:schemeClr val="tx1"/>
                </a:solidFill>
                <a:effectLst/>
                <a:latin typeface="+mn-lt"/>
                <a:ea typeface="+mn-ea"/>
                <a:cs typeface="+mn-cs"/>
              </a:rPr>
              <a:t>e think the most efficient is to use it with CCS - it maximises removal and minimises release of carbon into the atmosphere.</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And still -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 more we can reduce emissions from the remaining sectors - agriculture, industry and aviation - the less we have to offset (which could be expensive, especially if we're relying on e.g. imported biomass to use with CCS, or technologies which at still only at pilot stage like direct air carbon capture) the better.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industry, we can reduce residual emissions further using resource and energy efficiency.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aviation, a solution could be constraining the growth in demand (so the number of flights) - our scenarios assume that demand continues to grow but less than it has in recent decades, to between 20-60% above 2005 levels (the lower bound growth is one of our 'speculative' measures).</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agriculture, a shift in people's diet away from emissions-intensive livestock could help - our scenarios assume reductions in consumption of beef, lamb and dairy of between 20-50% relative to today (with the upper bound one of our speculative options).</a:t>
            </a:r>
          </a:p>
        </p:txBody>
      </p:sp>
      <p:sp>
        <p:nvSpPr>
          <p:cNvPr id="4" name="Slide Number Placeholder 3"/>
          <p:cNvSpPr>
            <a:spLocks noGrp="1"/>
          </p:cNvSpPr>
          <p:nvPr>
            <p:ph type="sldNum" sz="quarter" idx="10"/>
          </p:nvPr>
        </p:nvSpPr>
        <p:spPr/>
        <p:txBody>
          <a:bodyPr/>
          <a:lstStyle/>
          <a:p>
            <a:pPr>
              <a:defRPr/>
            </a:pPr>
            <a:fld id="{A574F419-8CE0-4855-94F7-DDB2EB9F94B8}" type="slidenum">
              <a:rPr lang="en-GB" altLang="en-US" smtClean="0"/>
              <a:pPr>
                <a:defRPr/>
              </a:pPr>
              <a:t>5</a:t>
            </a:fld>
            <a:endParaRPr lang="en-GB" altLang="en-US"/>
          </a:p>
        </p:txBody>
      </p:sp>
    </p:spTree>
    <p:extLst>
      <p:ext uri="{BB962C8B-B14F-4D97-AF65-F5344CB8AC3E}">
        <p14:creationId xmlns:p14="http://schemas.microsoft.com/office/powerpoint/2010/main" val="500352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So</a:t>
            </a:r>
            <a:r>
              <a:rPr lang="en-GB" sz="1200" b="1" kern="1200" baseline="0" dirty="0">
                <a:solidFill>
                  <a:schemeClr val="tx1"/>
                </a:solidFill>
                <a:effectLst/>
                <a:latin typeface="+mn-lt"/>
                <a:ea typeface="+mn-ea"/>
                <a:cs typeface="+mn-cs"/>
              </a:rPr>
              <a:t> w</a:t>
            </a:r>
            <a:r>
              <a:rPr lang="en-GB" sz="1200" b="1" kern="1200" dirty="0">
                <a:solidFill>
                  <a:schemeClr val="tx1"/>
                </a:solidFill>
                <a:effectLst/>
                <a:latin typeface="+mn-lt"/>
                <a:ea typeface="+mn-ea"/>
                <a:cs typeface="+mn-cs"/>
              </a:rPr>
              <a:t>hat could a net-zero scenario look like?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Let's go through each sector.</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Energy supply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We're actually doing pretty well on this at the moment. About 50% of our power comes from low-carbon sources.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But to reach net-zero we need that to be close to 100%. That means doubling our low-carbon power generation from today's levels.</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Net-zero means we need to decarbonise all the other energy end-use sectors too - how we heat our homes and other buildings, our transport and industry too.</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Electrification can play a big part - using heat pumps or hybrid heat pumps to heat many buildings; switching to electric cars and vans; using electricity for some industrial processes and maybe for heavy goods vehicles too (the best solution for that is still unclear, but electrification could be part of the solution)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means doubling our low-carbon power supply again. So quadrupling relative to today.</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You can't rely on electrification for everything. That's where hydrogen comes in.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think there could be a big role for low-carbon hydrogen in bits of industry, heavy transport (including shipping), and to help meet peak heat demand (if we're using hybrid heat pumps) and potentially also peak power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produce about 27 </a:t>
            </a:r>
            <a:r>
              <a:rPr lang="en-GB" sz="1200" kern="1200" dirty="0" err="1">
                <a:solidFill>
                  <a:schemeClr val="tx1"/>
                </a:solidFill>
                <a:effectLst/>
                <a:latin typeface="+mn-lt"/>
                <a:ea typeface="+mn-ea"/>
                <a:cs typeface="+mn-cs"/>
              </a:rPr>
              <a:t>TWh</a:t>
            </a:r>
            <a:r>
              <a:rPr lang="en-GB" sz="1200" kern="1200" dirty="0">
                <a:solidFill>
                  <a:schemeClr val="tx1"/>
                </a:solidFill>
                <a:effectLst/>
                <a:latin typeface="+mn-lt"/>
                <a:ea typeface="+mn-ea"/>
                <a:cs typeface="+mn-cs"/>
              </a:rPr>
              <a:t> of hydrogen each year, mostly for use in industry and agriculture, but we don't produce it in low-carbon ways.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need to increase our hydrogen production about 10-fold, and do it low-carbon. That would put hydrogen production at comparable size to the power sector today</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still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Hydrogen and electricity can be used to decarbonise some industrial processes - like heat and motion demand - but not all.</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Some industrial processes - like non-combustion processes used in some chemical reactions - will require carbon capture and storage, or carbon capture and use.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drives the need for carbon capture transport and storage infrastructure.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If we have that, we can use it for other purposes too. We can produce low-carbon hydrogen using steam methane reformation and capturing the carbon. And we could also use CCS with gas to meet peak power demand.</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even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Because we still have aviation and agriculture.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Emissions in these sectors can be reduced somewhat with efficiency measures - so things like better aircraft/engine design in aviation, and better livestock, soil and water and manure management in agriculture. But zero-carbon solutions aren't yet developed, and may not be by 2050.</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So we need to offset those remaining, albeit reduced, emissions. That means fundamental shifts to the way we use our land.</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plant about 10,000 hectares of trees each year. We'll need that to increase to between 30,000-50,000 hectares annually. That's increasing the UK's woodland cover from 13% today to around 17-19%.</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also need bioenergy crops. Our scenarios assume up to 700,000 hectares, compared to barely anything today.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There are lots of ways to use bioenergy, like as a fuel for airplanes, but</a:t>
            </a:r>
            <a:r>
              <a:rPr lang="en-GB" sz="1200" kern="1200" baseline="0" dirty="0">
                <a:solidFill>
                  <a:schemeClr val="tx1"/>
                </a:solidFill>
                <a:effectLst/>
                <a:latin typeface="+mn-lt"/>
                <a:ea typeface="+mn-ea"/>
                <a:cs typeface="+mn-cs"/>
              </a:rPr>
              <a:t> w</a:t>
            </a:r>
            <a:r>
              <a:rPr lang="en-GB" sz="1200" kern="1200" dirty="0">
                <a:solidFill>
                  <a:schemeClr val="tx1"/>
                </a:solidFill>
                <a:effectLst/>
                <a:latin typeface="+mn-lt"/>
                <a:ea typeface="+mn-ea"/>
                <a:cs typeface="+mn-cs"/>
              </a:rPr>
              <a:t>e think the most efficient is to use it with CCS - it maximises removal and minimises release of carbon into the atmosphere.</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And still -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 more we can reduce emissions from the remaining sectors - agriculture, industry and aviation - the less we have to offset (which could be expensive, especially if we're relying on e.g. imported biomass to use with CCS, or technologies which at still only at pilot stage like direct air carbon capture) the better.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industry, we can reduce residual emissions further using resource and energy efficiency.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aviation, a solution could be constraining the growth in demand (so the number of flights) - our scenarios assume that demand continues to grow but less than it has in recent decades, to between 20-60% above 2005 levels (the lower bound growth is one of our 'speculative' measures).</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agriculture, a shift in people's diet away from emissions-intensive livestock could help - our scenarios assume reductions in consumption of beef, lamb and dairy of between 20-50% relative to today (with the upper bound one of our speculative options).</a:t>
            </a:r>
          </a:p>
        </p:txBody>
      </p:sp>
      <p:sp>
        <p:nvSpPr>
          <p:cNvPr id="4" name="Slide Number Placeholder 3"/>
          <p:cNvSpPr>
            <a:spLocks noGrp="1"/>
          </p:cNvSpPr>
          <p:nvPr>
            <p:ph type="sldNum" sz="quarter" idx="10"/>
          </p:nvPr>
        </p:nvSpPr>
        <p:spPr/>
        <p:txBody>
          <a:bodyPr/>
          <a:lstStyle/>
          <a:p>
            <a:pPr>
              <a:defRPr/>
            </a:pPr>
            <a:fld id="{A574F419-8CE0-4855-94F7-DDB2EB9F94B8}" type="slidenum">
              <a:rPr lang="en-GB" altLang="en-US" smtClean="0"/>
              <a:pPr>
                <a:defRPr/>
              </a:pPr>
              <a:t>6</a:t>
            </a:fld>
            <a:endParaRPr lang="en-GB" altLang="en-US"/>
          </a:p>
        </p:txBody>
      </p:sp>
    </p:spTree>
    <p:extLst>
      <p:ext uri="{BB962C8B-B14F-4D97-AF65-F5344CB8AC3E}">
        <p14:creationId xmlns:p14="http://schemas.microsoft.com/office/powerpoint/2010/main" val="13733113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So</a:t>
            </a:r>
            <a:r>
              <a:rPr lang="en-GB" sz="1200" b="1" kern="1200" baseline="0" dirty="0">
                <a:solidFill>
                  <a:schemeClr val="tx1"/>
                </a:solidFill>
                <a:effectLst/>
                <a:latin typeface="+mn-lt"/>
                <a:ea typeface="+mn-ea"/>
                <a:cs typeface="+mn-cs"/>
              </a:rPr>
              <a:t> w</a:t>
            </a:r>
            <a:r>
              <a:rPr lang="en-GB" sz="1200" b="1" kern="1200" dirty="0">
                <a:solidFill>
                  <a:schemeClr val="tx1"/>
                </a:solidFill>
                <a:effectLst/>
                <a:latin typeface="+mn-lt"/>
                <a:ea typeface="+mn-ea"/>
                <a:cs typeface="+mn-cs"/>
              </a:rPr>
              <a:t>hat could a net-zero scenario look like?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Let's go through each sector.</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Energy supply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We're actually doing pretty well on this at the moment. About 50% of our power comes from low-carbon sources.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But to reach net-zero we need that to be close to 100%. That means doubling our low-carbon power generation from today's levels.</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Net-zero means we need to decarbonise all the other energy end-use sectors too - how we heat our homes and other buildings, our transport and industry too.</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Electrification can play a big part - using heat pumps or hybrid heat pumps to heat many buildings; switching to electric cars and vans; using electricity for some industrial processes and maybe for heavy goods vehicles too (the best solution for that is still unclear, but electrification could be part of the solution)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means doubling our low-carbon power supply again. So quadrupling relative to today.</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You can't rely on electrification for everything. That's where hydrogen comes in.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think there could be a big role for low-carbon hydrogen in bits of industry, heavy transport (including shipping), and to help meet peak heat demand (if we're using hybrid heat pumps) and potentially also peak power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produce about 27 </a:t>
            </a:r>
            <a:r>
              <a:rPr lang="en-GB" sz="1200" kern="1200" dirty="0" err="1">
                <a:solidFill>
                  <a:schemeClr val="tx1"/>
                </a:solidFill>
                <a:effectLst/>
                <a:latin typeface="+mn-lt"/>
                <a:ea typeface="+mn-ea"/>
                <a:cs typeface="+mn-cs"/>
              </a:rPr>
              <a:t>TWh</a:t>
            </a:r>
            <a:r>
              <a:rPr lang="en-GB" sz="1200" kern="1200" dirty="0">
                <a:solidFill>
                  <a:schemeClr val="tx1"/>
                </a:solidFill>
                <a:effectLst/>
                <a:latin typeface="+mn-lt"/>
                <a:ea typeface="+mn-ea"/>
                <a:cs typeface="+mn-cs"/>
              </a:rPr>
              <a:t> of hydrogen each year, mostly for use in industry and agriculture, but we don't produce it in low-carbon ways.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need to increase our hydrogen production about 10-fold, and do it low-carbon. That would put hydrogen production at comparable size to the power sector today</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still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Hydrogen and electricity can be used to decarbonise some industrial processes - like heat and motion demand - but not all.</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Some industrial processes - like non-combustion processes used in some chemical reactions - will require carbon capture and storage, or carbon capture and use.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drives the need for carbon capture transport and storage infrastructure.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If we have that, we can use it for other purposes too. We can produce low-carbon hydrogen using steam methane reformation and capturing the carbon. And we could also use CCS with gas to meet peak power demand.</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even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Because we still have aviation and agriculture.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Emissions in these sectors can be reduced somewhat with efficiency measures - so things like better aircraft/engine design in aviation, and better livestock, soil and water and manure management in agriculture. But zero-carbon solutions aren't yet developed, and may not be by 2050.</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So we need to offset those remaining, albeit reduced, emissions. That means fundamental shifts to the way we use our land.</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plant about 10,000 hectares of trees each year. We'll need that to increase to between 30,000-50,000 hectares annually. That's increasing the UK's woodland cover from 13% today to around 17-19%.</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also need bioenergy crops. Our scenarios assume up to 700,000 hectares, compared to barely anything today.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There are lots of ways to use bioenergy, like as a fuel for airplanes, but</a:t>
            </a:r>
            <a:r>
              <a:rPr lang="en-GB" sz="1200" kern="1200" baseline="0" dirty="0">
                <a:solidFill>
                  <a:schemeClr val="tx1"/>
                </a:solidFill>
                <a:effectLst/>
                <a:latin typeface="+mn-lt"/>
                <a:ea typeface="+mn-ea"/>
                <a:cs typeface="+mn-cs"/>
              </a:rPr>
              <a:t> w</a:t>
            </a:r>
            <a:r>
              <a:rPr lang="en-GB" sz="1200" kern="1200" dirty="0">
                <a:solidFill>
                  <a:schemeClr val="tx1"/>
                </a:solidFill>
                <a:effectLst/>
                <a:latin typeface="+mn-lt"/>
                <a:ea typeface="+mn-ea"/>
                <a:cs typeface="+mn-cs"/>
              </a:rPr>
              <a:t>e think the most efficient is to use it with CCS - it maximises removal and minimises release of carbon into the atmosphere.</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And still -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 more we can reduce emissions from the remaining sectors - agriculture, industry and aviation - the less we have to offset (which could be expensive, especially if we're relying on e.g. imported biomass to use with CCS, or technologies which at still only at pilot stage like direct air carbon capture) the better.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industry, we can reduce residual emissions further using resource and energy efficiency.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aviation, a solution could be constraining the growth in demand (so the number of flights) - our scenarios assume that demand continues to grow but less than it has in recent decades, to between 20-60% above 2005 levels (the lower bound growth is one of our 'speculative' measures).</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agriculture, a shift in people's diet away from emissions-intensive livestock could help - our scenarios assume reductions in consumption of beef, lamb and dairy of between 20-50% relative to today (with the upper bound one of our speculative options).</a:t>
            </a:r>
          </a:p>
        </p:txBody>
      </p:sp>
      <p:sp>
        <p:nvSpPr>
          <p:cNvPr id="4" name="Slide Number Placeholder 3"/>
          <p:cNvSpPr>
            <a:spLocks noGrp="1"/>
          </p:cNvSpPr>
          <p:nvPr>
            <p:ph type="sldNum" sz="quarter" idx="10"/>
          </p:nvPr>
        </p:nvSpPr>
        <p:spPr/>
        <p:txBody>
          <a:bodyPr/>
          <a:lstStyle/>
          <a:p>
            <a:pPr>
              <a:defRPr/>
            </a:pPr>
            <a:fld id="{A574F419-8CE0-4855-94F7-DDB2EB9F94B8}" type="slidenum">
              <a:rPr lang="en-GB" altLang="en-US" smtClean="0"/>
              <a:pPr>
                <a:defRPr/>
              </a:pPr>
              <a:t>7</a:t>
            </a:fld>
            <a:endParaRPr lang="en-GB" altLang="en-US"/>
          </a:p>
        </p:txBody>
      </p:sp>
    </p:spTree>
    <p:extLst>
      <p:ext uri="{BB962C8B-B14F-4D97-AF65-F5344CB8AC3E}">
        <p14:creationId xmlns:p14="http://schemas.microsoft.com/office/powerpoint/2010/main" val="7381432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So</a:t>
            </a:r>
            <a:r>
              <a:rPr lang="en-GB" sz="1200" b="1" kern="1200" baseline="0" dirty="0">
                <a:solidFill>
                  <a:schemeClr val="tx1"/>
                </a:solidFill>
                <a:effectLst/>
                <a:latin typeface="+mn-lt"/>
                <a:ea typeface="+mn-ea"/>
                <a:cs typeface="+mn-cs"/>
              </a:rPr>
              <a:t> w</a:t>
            </a:r>
            <a:r>
              <a:rPr lang="en-GB" sz="1200" b="1" kern="1200" dirty="0">
                <a:solidFill>
                  <a:schemeClr val="tx1"/>
                </a:solidFill>
                <a:effectLst/>
                <a:latin typeface="+mn-lt"/>
                <a:ea typeface="+mn-ea"/>
                <a:cs typeface="+mn-cs"/>
              </a:rPr>
              <a:t>hat could a net-zero scenario look like?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Let's go through each sector.</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Energy supply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We're actually doing pretty well on this at the moment. About 50% of our power comes from low-carbon sources.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But to reach net-zero we need that to be close to 100%. That means doubling our low-carbon power generation from today's levels.</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Net-zero means we need to decarbonise all the other energy end-use sectors too - how we heat our homes and other buildings, our transport and industry too.</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Electrification can play a big part - using heat pumps or hybrid heat pumps to heat many buildings; switching to electric cars and vans; using electricity for some industrial processes and maybe for heavy goods vehicles too (the best solution for that is still unclear, but electrification could be part of the solution)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means doubling our low-carbon power supply again. So quadrupling relative to today.</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You can't rely on electrification for everything. That's where hydrogen comes in.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think there could be a big role for low-carbon hydrogen in bits of industry, heavy transport (including shipping), and to help meet peak heat demand (if we're using hybrid heat pumps) and potentially also peak power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produce about 27 </a:t>
            </a:r>
            <a:r>
              <a:rPr lang="en-GB" sz="1200" kern="1200" dirty="0" err="1">
                <a:solidFill>
                  <a:schemeClr val="tx1"/>
                </a:solidFill>
                <a:effectLst/>
                <a:latin typeface="+mn-lt"/>
                <a:ea typeface="+mn-ea"/>
                <a:cs typeface="+mn-cs"/>
              </a:rPr>
              <a:t>TWh</a:t>
            </a:r>
            <a:r>
              <a:rPr lang="en-GB" sz="1200" kern="1200" dirty="0">
                <a:solidFill>
                  <a:schemeClr val="tx1"/>
                </a:solidFill>
                <a:effectLst/>
                <a:latin typeface="+mn-lt"/>
                <a:ea typeface="+mn-ea"/>
                <a:cs typeface="+mn-cs"/>
              </a:rPr>
              <a:t> of hydrogen each year, mostly for use in industry and agriculture, but we don't produce it in low-carbon ways.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need to increase our hydrogen production about 10-fold, and do it low-carbon. That would put hydrogen production at comparable size to the power sector today</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still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Hydrogen and electricity can be used to decarbonise some industrial processes - like heat and motion demand - but not all.</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Some industrial processes - like non-combustion processes used in some chemical reactions - will require carbon capture and storage, or carbon capture and use.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drives the need for carbon capture transport and storage infrastructure.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If we have that, we can use it for other purposes too. We can produce low-carbon hydrogen using steam methane reformation and capturing the carbon. And we could also use CCS with gas to meet peak power demand.</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even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Because we still have aviation and agriculture.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Emissions in these sectors can be reduced somewhat with efficiency measures - so things like better aircraft/engine design in aviation, and better livestock, soil and water and manure management in agriculture. But zero-carbon solutions aren't yet developed, and may not be by 2050.</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So we need to offset those remaining, albeit reduced, emissions. That means fundamental shifts to the way we use our land.</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plant about 10,000 hectares of trees each year. We'll need that to increase to between 30,000-50,000 hectares annually. That's increasing the UK's woodland cover from 13% today to around 17-19%.</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also need bioenergy crops. Our scenarios assume up to 700,000 hectares, compared to barely anything today.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There are lots of ways to use bioenergy, like as a fuel for airplanes, but</a:t>
            </a:r>
            <a:r>
              <a:rPr lang="en-GB" sz="1200" kern="1200" baseline="0" dirty="0">
                <a:solidFill>
                  <a:schemeClr val="tx1"/>
                </a:solidFill>
                <a:effectLst/>
                <a:latin typeface="+mn-lt"/>
                <a:ea typeface="+mn-ea"/>
                <a:cs typeface="+mn-cs"/>
              </a:rPr>
              <a:t> w</a:t>
            </a:r>
            <a:r>
              <a:rPr lang="en-GB" sz="1200" kern="1200" dirty="0">
                <a:solidFill>
                  <a:schemeClr val="tx1"/>
                </a:solidFill>
                <a:effectLst/>
                <a:latin typeface="+mn-lt"/>
                <a:ea typeface="+mn-ea"/>
                <a:cs typeface="+mn-cs"/>
              </a:rPr>
              <a:t>e think the most efficient is to use it with CCS - it maximises removal and minimises release of carbon into the atmosphere.</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And still -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 more we can reduce emissions from the remaining sectors - agriculture, industry and aviation - the less we have to offset (which could be expensive, especially if we're relying on e.g. imported biomass to use with CCS, or technologies which at still only at pilot stage like direct air carbon capture) the better.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industry, we can reduce residual emissions further using resource and energy efficiency.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aviation, a solution could be constraining the growth in demand (so the number of flights) - our scenarios assume that demand continues to grow but less than it has in recent decades, to between 20-60% above 2005 levels (the lower bound growth is one of our 'speculative' measures).</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agriculture, a shift in people's diet away from emissions-intensive livestock could help - our scenarios assume reductions in consumption of beef, lamb and dairy of between 20-50% relative to today (with the upper bound one of our speculative options).</a:t>
            </a:r>
          </a:p>
        </p:txBody>
      </p:sp>
      <p:sp>
        <p:nvSpPr>
          <p:cNvPr id="4" name="Slide Number Placeholder 3"/>
          <p:cNvSpPr>
            <a:spLocks noGrp="1"/>
          </p:cNvSpPr>
          <p:nvPr>
            <p:ph type="sldNum" sz="quarter" idx="10"/>
          </p:nvPr>
        </p:nvSpPr>
        <p:spPr/>
        <p:txBody>
          <a:bodyPr/>
          <a:lstStyle/>
          <a:p>
            <a:pPr>
              <a:defRPr/>
            </a:pPr>
            <a:fld id="{A574F419-8CE0-4855-94F7-DDB2EB9F94B8}" type="slidenum">
              <a:rPr lang="en-GB" altLang="en-US" smtClean="0"/>
              <a:pPr>
                <a:defRPr/>
              </a:pPr>
              <a:t>8</a:t>
            </a:fld>
            <a:endParaRPr lang="en-GB" altLang="en-US"/>
          </a:p>
        </p:txBody>
      </p:sp>
    </p:spTree>
    <p:extLst>
      <p:ext uri="{BB962C8B-B14F-4D97-AF65-F5344CB8AC3E}">
        <p14:creationId xmlns:p14="http://schemas.microsoft.com/office/powerpoint/2010/main" val="2930504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So</a:t>
            </a:r>
            <a:r>
              <a:rPr lang="en-GB" sz="1200" b="1" kern="1200" baseline="0" dirty="0">
                <a:solidFill>
                  <a:schemeClr val="tx1"/>
                </a:solidFill>
                <a:effectLst/>
                <a:latin typeface="+mn-lt"/>
                <a:ea typeface="+mn-ea"/>
                <a:cs typeface="+mn-cs"/>
              </a:rPr>
              <a:t> w</a:t>
            </a:r>
            <a:r>
              <a:rPr lang="en-GB" sz="1200" b="1" kern="1200" dirty="0">
                <a:solidFill>
                  <a:schemeClr val="tx1"/>
                </a:solidFill>
                <a:effectLst/>
                <a:latin typeface="+mn-lt"/>
                <a:ea typeface="+mn-ea"/>
                <a:cs typeface="+mn-cs"/>
              </a:rPr>
              <a:t>hat could a net-zero scenario look like?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Let's go through each sector.</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Energy supply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We're actually doing pretty well on this at the moment. About 50% of our power comes from low-carbon sources.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But to reach net-zero we need that to be close to 100%. That means doubling our low-carbon power generation from today's levels.</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Net-zero means we need to decarbonise all the other energy end-use sectors too - how we heat our homes and other buildings, our transport and industry too.</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Electrification can play a big part - using heat pumps or hybrid heat pumps to heat many buildings; switching to electric cars and vans; using electricity for some industrial processes and maybe for heavy goods vehicles too (the best solution for that is still unclear, but electrification could be part of the solution)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means doubling our low-carbon power supply again. So quadrupling relative to today.</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You can't rely on electrification for everything. That's where hydrogen comes in.</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think there could be a big role for low-carbon hydrogen in bits of industry, heavy transport (including shipping), and to help meet peak heat demand (if we're using hybrid heat pumps) and potentially also peak power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produce about 27 </a:t>
            </a:r>
            <a:r>
              <a:rPr lang="en-GB" sz="1200" kern="1200" dirty="0" err="1">
                <a:solidFill>
                  <a:schemeClr val="tx1"/>
                </a:solidFill>
                <a:effectLst/>
                <a:latin typeface="+mn-lt"/>
                <a:ea typeface="+mn-ea"/>
                <a:cs typeface="+mn-cs"/>
              </a:rPr>
              <a:t>TWh</a:t>
            </a:r>
            <a:r>
              <a:rPr lang="en-GB" sz="1200" kern="1200" dirty="0">
                <a:solidFill>
                  <a:schemeClr val="tx1"/>
                </a:solidFill>
                <a:effectLst/>
                <a:latin typeface="+mn-lt"/>
                <a:ea typeface="+mn-ea"/>
                <a:cs typeface="+mn-cs"/>
              </a:rPr>
              <a:t> of hydrogen each year, mostly for use in industry and agriculture, but we don't produce it in low-carbon ways.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need to increase our hydrogen production about 10-fold, and do it low-carbon. That would put hydrogen production at comparable size to the power sector today</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that’s still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Hydrogen and electricity can be used to decarbonise some industrial processes - like heat and motion demand - but not all.</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Some industrial processes - like non-combustion processes used in some chemical reactions - will require carbon capture and storage, or carbon capture and use. </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That drives the need for carbon capture transport and storage infrastructure.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If we have that, we can use it for other purposes too. We can produce low-carbon hydrogen using steam methane reformation and capturing the carbon. And we could also use CCS with gas to meet peak power demand.</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But even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Because we still have aviation and agriculture.</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Emissions in these sectors can be reduced somewhat with efficiency measures - so things like better aircraft/engine design in aviation, and better livestock, soil and water and manure management in agriculture. But zero-carbon solutions aren't yet developed, and may not be by 2050.</a:t>
            </a:r>
          </a:p>
          <a:p>
            <a:pPr marL="171450" lvl="0" indent="-171450" rtl="0" fontAlgn="ctr">
              <a:buFont typeface="Arial" panose="020B0604020202020204" pitchFamily="34" charset="0"/>
              <a:buChar char="•"/>
            </a:pPr>
            <a:r>
              <a:rPr lang="en-GB" sz="1200" kern="1200" dirty="0">
                <a:solidFill>
                  <a:schemeClr val="tx1"/>
                </a:solidFill>
                <a:effectLst/>
                <a:latin typeface="+mn-lt"/>
                <a:ea typeface="+mn-ea"/>
                <a:cs typeface="+mn-cs"/>
              </a:rPr>
              <a:t>So we need to offset those remaining, albeit reduced, emissions. That means fundamental shifts to the way we use our land.</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 currently plant about 10,000 hectares of trees each year. We'll need that to increase to between 30,000-50,000 hectares annually. That's increasing the UK's woodland cover from 13% today to around 17-19%.</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We'll also need bioenergy crops. Our scenarios assume up to 700,000 hectares, compared to barely anything today.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There are lots of ways to use bioenergy, like as a fuel for airplanes, but</a:t>
            </a:r>
            <a:r>
              <a:rPr lang="en-GB" sz="1200" kern="1200" baseline="0" dirty="0">
                <a:solidFill>
                  <a:schemeClr val="tx1"/>
                </a:solidFill>
                <a:effectLst/>
                <a:latin typeface="+mn-lt"/>
                <a:ea typeface="+mn-ea"/>
                <a:cs typeface="+mn-cs"/>
              </a:rPr>
              <a:t> w</a:t>
            </a:r>
            <a:r>
              <a:rPr lang="en-GB" sz="1200" kern="1200" dirty="0">
                <a:solidFill>
                  <a:schemeClr val="tx1"/>
                </a:solidFill>
                <a:effectLst/>
                <a:latin typeface="+mn-lt"/>
                <a:ea typeface="+mn-ea"/>
                <a:cs typeface="+mn-cs"/>
              </a:rPr>
              <a:t>e think the most efficient is to use it with CCS - it maximises removal and minimises release of carbon into the atmosphere.</a:t>
            </a:r>
          </a:p>
          <a:p>
            <a:pPr marL="171450" indent="-171450" rtl="0" fontAlgn="ctr">
              <a:buFont typeface="Arial" panose="020B0604020202020204" pitchFamily="34" charset="0"/>
              <a:buChar char="•"/>
            </a:pPr>
            <a:r>
              <a:rPr lang="en-GB" sz="1200" kern="1200" dirty="0">
                <a:solidFill>
                  <a:schemeClr val="tx1"/>
                </a:solidFill>
                <a:effectLst/>
                <a:latin typeface="+mn-lt"/>
                <a:ea typeface="+mn-ea"/>
                <a:cs typeface="+mn-cs"/>
              </a:rPr>
              <a:t>And still - that's not enough!</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The more we can reduce emissions from the remaining sectors - agriculture, industry and aviation - the less we have to offset (which could be expensive, especially if we're relying on e.g. imported biomass to use with CCS, or technologies which at still only at pilot stage like direct air carbon capture) the better.</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industry, we can reduce residual emissions further using resource and energy efficiency.</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aviation, a solution could be constraining the growth in demand (so the number of flights) - our scenarios assume that demand continues to grow but less than it has in recent decades, to between 20-60% above 2005 levels (the lower bound growth is one of our 'speculative' measures).</a:t>
            </a:r>
          </a:p>
          <a:p>
            <a:pPr marL="628650" lvl="1" indent="-171450" rtl="0" fontAlgn="ctr">
              <a:buFont typeface="Arial" panose="020B0604020202020204" pitchFamily="34" charset="0"/>
              <a:buChar char="•"/>
            </a:pPr>
            <a:r>
              <a:rPr lang="en-GB" sz="1200" kern="1200" dirty="0">
                <a:solidFill>
                  <a:schemeClr val="tx1"/>
                </a:solidFill>
                <a:effectLst/>
                <a:latin typeface="+mn-lt"/>
                <a:ea typeface="+mn-ea"/>
                <a:cs typeface="+mn-cs"/>
              </a:rPr>
              <a:t>In agriculture, a shift in people's diet away from emissions-intensive livestock could help - our scenarios assume reductions in consumption of beef, lamb and dairy of between 20-50% relative to today (with the upper bound one of our speculative options).</a:t>
            </a:r>
          </a:p>
        </p:txBody>
      </p:sp>
      <p:sp>
        <p:nvSpPr>
          <p:cNvPr id="4" name="Slide Number Placeholder 3"/>
          <p:cNvSpPr>
            <a:spLocks noGrp="1"/>
          </p:cNvSpPr>
          <p:nvPr>
            <p:ph type="sldNum" sz="quarter" idx="10"/>
          </p:nvPr>
        </p:nvSpPr>
        <p:spPr/>
        <p:txBody>
          <a:bodyPr/>
          <a:lstStyle/>
          <a:p>
            <a:pPr>
              <a:defRPr/>
            </a:pPr>
            <a:fld id="{A574F419-8CE0-4855-94F7-DDB2EB9F94B8}" type="slidenum">
              <a:rPr lang="en-GB" altLang="en-US" smtClean="0"/>
              <a:pPr>
                <a:defRPr/>
              </a:pPr>
              <a:t>9</a:t>
            </a:fld>
            <a:endParaRPr lang="en-GB" altLang="en-US"/>
          </a:p>
        </p:txBody>
      </p:sp>
    </p:spTree>
    <p:extLst>
      <p:ext uri="{BB962C8B-B14F-4D97-AF65-F5344CB8AC3E}">
        <p14:creationId xmlns:p14="http://schemas.microsoft.com/office/powerpoint/2010/main" val="14886458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ext">
    <p:spTree>
      <p:nvGrpSpPr>
        <p:cNvPr id="1" name=""/>
        <p:cNvGrpSpPr/>
        <p:nvPr/>
      </p:nvGrpSpPr>
      <p:grpSpPr>
        <a:xfrm>
          <a:off x="0" y="0"/>
          <a:ext cx="0" cy="0"/>
          <a:chOff x="0" y="0"/>
          <a:chExt cx="0" cy="0"/>
        </a:xfrm>
      </p:grpSpPr>
      <p:cxnSp>
        <p:nvCxnSpPr>
          <p:cNvPr id="7" name="Straight Connector 6"/>
          <p:cNvCxnSpPr/>
          <p:nvPr userDrawn="1"/>
        </p:nvCxnSpPr>
        <p:spPr>
          <a:xfrm>
            <a:off x="349251" y="1225550"/>
            <a:ext cx="11501967" cy="0"/>
          </a:xfrm>
          <a:prstGeom prst="line">
            <a:avLst/>
          </a:prstGeom>
          <a:ln>
            <a:solidFill>
              <a:srgbClr val="7E8082"/>
            </a:solidFill>
          </a:ln>
        </p:spPr>
        <p:style>
          <a:lnRef idx="1">
            <a:schemeClr val="accent2"/>
          </a:lnRef>
          <a:fillRef idx="0">
            <a:schemeClr val="accent2"/>
          </a:fillRef>
          <a:effectRef idx="0">
            <a:schemeClr val="accent2"/>
          </a:effectRef>
          <a:fontRef idx="minor">
            <a:schemeClr val="tx1"/>
          </a:fontRef>
        </p:style>
      </p:cxnSp>
      <p:sp>
        <p:nvSpPr>
          <p:cNvPr id="9" name="Title 1"/>
          <p:cNvSpPr>
            <a:spLocks noGrp="1"/>
          </p:cNvSpPr>
          <p:nvPr>
            <p:ph type="title"/>
          </p:nvPr>
        </p:nvSpPr>
        <p:spPr>
          <a:xfrm>
            <a:off x="2269432" y="200819"/>
            <a:ext cx="9581785" cy="924596"/>
          </a:xfrm>
          <a:prstGeom prst="rect">
            <a:avLst/>
          </a:prstGeom>
        </p:spPr>
        <p:txBody>
          <a:bodyPr anchor="ctr"/>
          <a:lstStyle>
            <a:lvl1pPr algn="r">
              <a:defRPr lang="en-US" sz="2800" dirty="0">
                <a:solidFill>
                  <a:schemeClr val="tx1"/>
                </a:solidFill>
                <a:latin typeface="Ebrima" panose="02000000000000000000" pitchFamily="2" charset="0"/>
                <a:ea typeface="Ebrima" panose="02000000000000000000" pitchFamily="2" charset="0"/>
                <a:cs typeface="Ebrima" panose="02000000000000000000" pitchFamily="2" charset="0"/>
              </a:defRPr>
            </a:lvl1pPr>
          </a:lstStyle>
          <a:p>
            <a:pPr lvl="0"/>
            <a:r>
              <a:rPr lang="en-US" dirty="0"/>
              <a:t>Click to edit Master title style</a:t>
            </a:r>
          </a:p>
        </p:txBody>
      </p:sp>
      <p:sp>
        <p:nvSpPr>
          <p:cNvPr id="13" name="Text Placeholder 12"/>
          <p:cNvSpPr>
            <a:spLocks noGrp="1"/>
          </p:cNvSpPr>
          <p:nvPr>
            <p:ph type="body" sz="quarter" idx="13"/>
          </p:nvPr>
        </p:nvSpPr>
        <p:spPr>
          <a:xfrm>
            <a:off x="349252" y="1340768"/>
            <a:ext cx="11501965" cy="4968553"/>
          </a:xfrm>
          <a:prstGeom prst="rect">
            <a:avLst/>
          </a:prstGeom>
        </p:spPr>
        <p:txBody>
          <a:bodyPr/>
          <a:lstStyle>
            <a:lvl1pPr marL="0" indent="0">
              <a:buNone/>
              <a:defRPr sz="2800">
                <a:solidFill>
                  <a:srgbClr val="7E8082"/>
                </a:solidFill>
                <a:latin typeface="Ebrima" panose="02000000000000000000" pitchFamily="2" charset="0"/>
                <a:ea typeface="Ebrima" panose="02000000000000000000" pitchFamily="2" charset="0"/>
                <a:cs typeface="Ebrima" panose="02000000000000000000" pitchFamily="2" charset="0"/>
              </a:defRPr>
            </a:lvl1pPr>
            <a:lvl2pPr marL="457200" marR="0"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sz="2400">
                <a:solidFill>
                  <a:srgbClr val="7E8082"/>
                </a:solidFill>
                <a:latin typeface="Ebrima" panose="02000000000000000000" pitchFamily="2" charset="0"/>
                <a:ea typeface="Ebrima" panose="02000000000000000000" pitchFamily="2" charset="0"/>
                <a:cs typeface="Ebrima" panose="02000000000000000000" pitchFamily="2" charset="0"/>
              </a:defRPr>
            </a:lvl2pPr>
            <a:lvl3pPr marL="1143000" indent="-228600">
              <a:buClr>
                <a:srgbClr val="AEE0FF"/>
              </a:buClr>
              <a:buFont typeface="Wingdings" panose="05000000000000000000" pitchFamily="2" charset="2"/>
              <a:buChar char="§"/>
              <a:defRPr sz="2400" baseline="0">
                <a:solidFill>
                  <a:srgbClr val="7E8082"/>
                </a:solidFill>
                <a:latin typeface="Ebrima" panose="02000000000000000000" pitchFamily="2" charset="0"/>
                <a:ea typeface="Ebrima" panose="02000000000000000000" pitchFamily="2" charset="0"/>
                <a:cs typeface="Ebrima" panose="02000000000000000000" pitchFamily="2" charset="0"/>
              </a:defRPr>
            </a:lvl3pPr>
            <a:lvl4pPr marL="1371600" indent="0">
              <a:buNone/>
              <a:defRPr sz="2400" b="0" baseline="0">
                <a:solidFill>
                  <a:srgbClr val="7E8082"/>
                </a:solidFill>
                <a:latin typeface="Ebrima" panose="02000000000000000000" pitchFamily="2" charset="0"/>
                <a:ea typeface="Ebrima" panose="02000000000000000000" pitchFamily="2" charset="0"/>
                <a:cs typeface="Ebrima" panose="02000000000000000000" pitchFamily="2" charset="0"/>
              </a:defRPr>
            </a:lvl4pPr>
            <a:lvl5pPr>
              <a:defRPr>
                <a:solidFill>
                  <a:schemeClr val="accent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3"/>
            <a:r>
              <a:rPr lang="en-US" dirty="0"/>
              <a:t>	Fifth level</a:t>
            </a:r>
          </a:p>
        </p:txBody>
      </p:sp>
      <p:cxnSp>
        <p:nvCxnSpPr>
          <p:cNvPr id="10" name="Straight Connector 9"/>
          <p:cNvCxnSpPr/>
          <p:nvPr userDrawn="1"/>
        </p:nvCxnSpPr>
        <p:spPr>
          <a:xfrm>
            <a:off x="349251" y="6381328"/>
            <a:ext cx="11501967" cy="0"/>
          </a:xfrm>
          <a:prstGeom prst="line">
            <a:avLst/>
          </a:prstGeom>
          <a:ln>
            <a:solidFill>
              <a:srgbClr val="7E8082"/>
            </a:solidFill>
          </a:ln>
        </p:spPr>
        <p:style>
          <a:lnRef idx="1">
            <a:schemeClr val="accent2"/>
          </a:lnRef>
          <a:fillRef idx="0">
            <a:schemeClr val="accent2"/>
          </a:fillRef>
          <a:effectRef idx="0">
            <a:schemeClr val="accent2"/>
          </a:effectRef>
          <a:fontRef idx="minor">
            <a:schemeClr val="tx1"/>
          </a:fontRef>
        </p:style>
      </p:cxnSp>
      <p:pic>
        <p:nvPicPr>
          <p:cNvPr id="12"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828584" y="6507011"/>
            <a:ext cx="2028056" cy="3063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3116" y="200819"/>
            <a:ext cx="1316380" cy="946920"/>
          </a:xfrm>
          <a:prstGeom prst="rect">
            <a:avLst/>
          </a:prstGeom>
        </p:spPr>
      </p:pic>
    </p:spTree>
    <p:extLst>
      <p:ext uri="{BB962C8B-B14F-4D97-AF65-F5344CB8AC3E}">
        <p14:creationId xmlns:p14="http://schemas.microsoft.com/office/powerpoint/2010/main" val="1723647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088"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12.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13.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14.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15.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notesSlide" Target="../notesSlides/notesSlide15.xml"/><Relationship Id="rId16" Type="http://schemas.openxmlformats.org/officeDocument/2006/relationships/image" Target="../media/image17.png"/><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16.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notesSlide" Target="../notesSlides/notesSlide16.xml"/><Relationship Id="rId16" Type="http://schemas.openxmlformats.org/officeDocument/2006/relationships/image" Target="../media/image17.png"/><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17.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6.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8.png"/><Relationship Id="rId17" Type="http://schemas.openxmlformats.org/officeDocument/2006/relationships/image" Target="../media/image15.png"/><Relationship Id="rId2" Type="http://schemas.openxmlformats.org/officeDocument/2006/relationships/notesSlide" Target="../notesSlides/notesSlide17.xml"/><Relationship Id="rId16"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3.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7.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11205633" y="6469064"/>
            <a:ext cx="645584" cy="301625"/>
          </a:xfrm>
          <a:prstGeom prst="rect">
            <a:avLst/>
          </a:prstGeom>
        </p:spPr>
        <p:txBody>
          <a:bodyPr/>
          <a:lstStyle/>
          <a:p>
            <a:pPr>
              <a:defRPr/>
            </a:pPr>
            <a:fld id="{58B38603-38FB-4B93-9473-5C5BF89DEF9D}" type="slidenum">
              <a:rPr lang="en-GB" smtClean="0"/>
              <a:pPr>
                <a:defRPr/>
              </a:pPr>
              <a:t>1</a:t>
            </a:fld>
            <a:endParaRPr lang="en-GB" dirty="0"/>
          </a:p>
        </p:txBody>
      </p:sp>
      <p:sp>
        <p:nvSpPr>
          <p:cNvPr id="42" name="TextBox 41"/>
          <p:cNvSpPr txBox="1"/>
          <p:nvPr/>
        </p:nvSpPr>
        <p:spPr>
          <a:xfrm>
            <a:off x="353566" y="1281180"/>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supply</a:t>
            </a:r>
          </a:p>
        </p:txBody>
      </p:sp>
      <p:sp>
        <p:nvSpPr>
          <p:cNvPr id="43" name="TextBox 42"/>
          <p:cNvSpPr txBox="1"/>
          <p:nvPr/>
        </p:nvSpPr>
        <p:spPr>
          <a:xfrm>
            <a:off x="4731510" y="1315699"/>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use</a:t>
            </a:r>
          </a:p>
        </p:txBody>
      </p:sp>
      <p:sp>
        <p:nvSpPr>
          <p:cNvPr id="44" name="TextBox 43"/>
          <p:cNvSpPr txBox="1"/>
          <p:nvPr/>
        </p:nvSpPr>
        <p:spPr>
          <a:xfrm>
            <a:off x="8823918" y="1315699"/>
            <a:ext cx="2448272" cy="369332"/>
          </a:xfrm>
          <a:prstGeom prst="rect">
            <a:avLst/>
          </a:prstGeom>
          <a:noFill/>
        </p:spPr>
        <p:txBody>
          <a:bodyPr wrap="square" rtlCol="0">
            <a:spAutoFit/>
          </a:bodyPr>
          <a:lstStyle/>
          <a:p>
            <a:pPr algn="ctr"/>
            <a:r>
              <a:rPr lang="en-GB" b="1" dirty="0" smtClean="0">
                <a:latin typeface="Ebrima" panose="02000000000000000000" pitchFamily="2" charset="0"/>
                <a:ea typeface="Ebrima" panose="02000000000000000000" pitchFamily="2" charset="0"/>
                <a:cs typeface="Ebrima" panose="02000000000000000000" pitchFamily="2" charset="0"/>
              </a:rPr>
              <a:t>Land use</a:t>
            </a:r>
            <a:endParaRPr lang="en-GB" b="1" dirty="0">
              <a:latin typeface="Ebrima" panose="02000000000000000000" pitchFamily="2" charset="0"/>
              <a:ea typeface="Ebrima" panose="02000000000000000000" pitchFamily="2" charset="0"/>
              <a:cs typeface="Ebrima" panose="02000000000000000000" pitchFamily="2" charset="0"/>
            </a:endParaRPr>
          </a:p>
        </p:txBody>
      </p:sp>
      <p:sp>
        <p:nvSpPr>
          <p:cNvPr id="125" name="Title 5"/>
          <p:cNvSpPr>
            <a:spLocks noGrp="1"/>
          </p:cNvSpPr>
          <p:nvPr>
            <p:ph type="title"/>
          </p:nvPr>
        </p:nvSpPr>
        <p:spPr>
          <a:xfrm>
            <a:off x="2269432" y="200819"/>
            <a:ext cx="9581785" cy="924596"/>
          </a:xfrm>
          <a:effectLst/>
        </p:spPr>
        <p:txBody>
          <a:bodyPr/>
          <a:lstStyle/>
          <a:p>
            <a:r>
              <a:rPr lang="en-GB" dirty="0"/>
              <a:t>How UK net-zero </a:t>
            </a:r>
            <a:r>
              <a:rPr lang="en-GB" dirty="0" smtClean="0"/>
              <a:t>could be achieved</a:t>
            </a:r>
            <a:endParaRPr lang="en-GB" dirty="0"/>
          </a:p>
        </p:txBody>
      </p:sp>
    </p:spTree>
    <p:extLst>
      <p:ext uri="{BB962C8B-B14F-4D97-AF65-F5344CB8AC3E}">
        <p14:creationId xmlns:p14="http://schemas.microsoft.com/office/powerpoint/2010/main" val="1444622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11205633" y="6469064"/>
            <a:ext cx="645584" cy="301625"/>
          </a:xfrm>
          <a:prstGeom prst="rect">
            <a:avLst/>
          </a:prstGeom>
        </p:spPr>
        <p:txBody>
          <a:bodyPr/>
          <a:lstStyle/>
          <a:p>
            <a:pPr>
              <a:defRPr/>
            </a:pPr>
            <a:fld id="{58B38603-38FB-4B93-9473-5C5BF89DEF9D}" type="slidenum">
              <a:rPr lang="en-GB" smtClean="0"/>
              <a:pPr>
                <a:defRPr/>
              </a:pPr>
              <a:t>10</a:t>
            </a:fld>
            <a:endParaRPr lang="en-GB" dirty="0"/>
          </a:p>
        </p:txBody>
      </p:sp>
      <p:sp>
        <p:nvSpPr>
          <p:cNvPr id="42" name="TextBox 41"/>
          <p:cNvSpPr txBox="1"/>
          <p:nvPr/>
        </p:nvSpPr>
        <p:spPr>
          <a:xfrm>
            <a:off x="353566" y="1281180"/>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supply</a:t>
            </a:r>
          </a:p>
        </p:txBody>
      </p:sp>
      <p:sp>
        <p:nvSpPr>
          <p:cNvPr id="43" name="TextBox 42"/>
          <p:cNvSpPr txBox="1"/>
          <p:nvPr/>
        </p:nvSpPr>
        <p:spPr>
          <a:xfrm>
            <a:off x="4731510" y="1315699"/>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use</a:t>
            </a:r>
          </a:p>
        </p:txBody>
      </p:sp>
      <p:sp>
        <p:nvSpPr>
          <p:cNvPr id="44" name="TextBox 43"/>
          <p:cNvSpPr txBox="1"/>
          <p:nvPr/>
        </p:nvSpPr>
        <p:spPr>
          <a:xfrm>
            <a:off x="8823918" y="1315699"/>
            <a:ext cx="2448272" cy="369332"/>
          </a:xfrm>
          <a:prstGeom prst="rect">
            <a:avLst/>
          </a:prstGeom>
          <a:noFill/>
        </p:spPr>
        <p:txBody>
          <a:bodyPr wrap="square" rtlCol="0">
            <a:spAutoFit/>
          </a:bodyPr>
          <a:lstStyle/>
          <a:p>
            <a:pPr algn="ctr"/>
            <a:r>
              <a:rPr lang="en-GB" b="1" dirty="0" smtClean="0">
                <a:latin typeface="Ebrima" panose="02000000000000000000" pitchFamily="2" charset="0"/>
                <a:ea typeface="Ebrima" panose="02000000000000000000" pitchFamily="2" charset="0"/>
                <a:cs typeface="Ebrima" panose="02000000000000000000" pitchFamily="2" charset="0"/>
              </a:rPr>
              <a:t>Land use</a:t>
            </a:r>
            <a:endParaRPr lang="en-GB" b="1" dirty="0">
              <a:latin typeface="Ebrima" panose="02000000000000000000" pitchFamily="2" charset="0"/>
              <a:ea typeface="Ebrima" panose="02000000000000000000" pitchFamily="2" charset="0"/>
              <a:cs typeface="Ebrima" panose="02000000000000000000" pitchFamily="2" charset="0"/>
            </a:endParaRPr>
          </a:p>
        </p:txBody>
      </p:sp>
      <p:sp>
        <p:nvSpPr>
          <p:cNvPr id="125" name="Title 5"/>
          <p:cNvSpPr>
            <a:spLocks noGrp="1"/>
          </p:cNvSpPr>
          <p:nvPr>
            <p:ph type="title"/>
          </p:nvPr>
        </p:nvSpPr>
        <p:spPr>
          <a:xfrm>
            <a:off x="2269432" y="200819"/>
            <a:ext cx="9581785" cy="924596"/>
          </a:xfrm>
          <a:effectLst/>
        </p:spPr>
        <p:txBody>
          <a:bodyPr/>
          <a:lstStyle/>
          <a:p>
            <a:r>
              <a:rPr lang="en-GB" dirty="0"/>
              <a:t>How UK net-zero could be achieved</a:t>
            </a:r>
            <a:endParaRPr lang="en-GB" dirty="0"/>
          </a:p>
        </p:txBody>
      </p:sp>
      <p:pic>
        <p:nvPicPr>
          <p:cNvPr id="22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0233" y="1774914"/>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29"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193772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0"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253153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2"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194302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3"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253683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5"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193458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6"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252839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534" y="1773668"/>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39"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8434" y="2564220"/>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1"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9171" y="2563443"/>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2"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1872962"/>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3"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2515766"/>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4"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4389133" y="3515265"/>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6"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041496" y="3495651"/>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7"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6384032" y="350026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8"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712764" y="349995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9" name="Picture 4" descr="Image result for van icon"/>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6360" t="13453" r="17339" b="16388"/>
          <a:stretch/>
        </p:blipFill>
        <p:spPr bwMode="auto">
          <a:xfrm>
            <a:off x="7126641" y="3535204"/>
            <a:ext cx="648073" cy="360040"/>
          </a:xfrm>
          <a:prstGeom prst="rect">
            <a:avLst/>
          </a:prstGeom>
          <a:noFill/>
          <a:extLst>
            <a:ext uri="{909E8E84-426E-40DD-AFC4-6F175D3DCCD1}">
              <a14:hiddenFill xmlns:a14="http://schemas.microsoft.com/office/drawing/2010/main">
                <a:solidFill>
                  <a:srgbClr val="FFFFFF"/>
                </a:solidFill>
              </a14:hiddenFill>
            </a:ext>
          </a:extLst>
        </p:spPr>
      </p:pic>
      <p:pic>
        <p:nvPicPr>
          <p:cNvPr id="250" name="Picture 2" descr="Related image"/>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22379" b="25738"/>
          <a:stretch/>
        </p:blipFill>
        <p:spPr bwMode="auto">
          <a:xfrm>
            <a:off x="4741490" y="4221087"/>
            <a:ext cx="1040919" cy="360041"/>
          </a:xfrm>
          <a:prstGeom prst="rect">
            <a:avLst/>
          </a:prstGeom>
          <a:noFill/>
          <a:extLst>
            <a:ext uri="{909E8E84-426E-40DD-AFC4-6F175D3DCCD1}">
              <a14:hiddenFill xmlns:a14="http://schemas.microsoft.com/office/drawing/2010/main">
                <a:solidFill>
                  <a:srgbClr val="FFFFFF"/>
                </a:solidFill>
              </a14:hiddenFill>
            </a:ext>
          </a:extLst>
        </p:spPr>
      </p:pic>
      <p:pic>
        <p:nvPicPr>
          <p:cNvPr id="251" name="Picture 4" descr="Related image"/>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337" b="12150"/>
          <a:stretch/>
        </p:blipFill>
        <p:spPr bwMode="auto">
          <a:xfrm>
            <a:off x="5935227" y="4176474"/>
            <a:ext cx="540703" cy="424521"/>
          </a:xfrm>
          <a:prstGeom prst="rect">
            <a:avLst/>
          </a:prstGeom>
          <a:noFill/>
          <a:extLst>
            <a:ext uri="{909E8E84-426E-40DD-AFC4-6F175D3DCCD1}">
              <a14:hiddenFill xmlns:a14="http://schemas.microsoft.com/office/drawing/2010/main">
                <a:solidFill>
                  <a:srgbClr val="FFFFFF"/>
                </a:solidFill>
              </a14:hiddenFill>
            </a:ext>
          </a:extLst>
        </p:spPr>
      </p:pic>
      <p:pic>
        <p:nvPicPr>
          <p:cNvPr id="252" name="Picture 6" descr="Image result for ship icon"/>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0472" t="11534" r="22199" b="11668"/>
          <a:stretch/>
        </p:blipFill>
        <p:spPr bwMode="auto">
          <a:xfrm>
            <a:off x="6628747" y="4170990"/>
            <a:ext cx="619381" cy="435608"/>
          </a:xfrm>
          <a:prstGeom prst="rect">
            <a:avLst/>
          </a:prstGeom>
          <a:noFill/>
          <a:extLst>
            <a:ext uri="{909E8E84-426E-40DD-AFC4-6F175D3DCCD1}">
              <a14:hiddenFill xmlns:a14="http://schemas.microsoft.com/office/drawing/2010/main">
                <a:solidFill>
                  <a:srgbClr val="FFFFFF"/>
                </a:solidFill>
              </a14:hiddenFill>
            </a:ext>
          </a:extLst>
        </p:spPr>
      </p:pic>
      <p:pic>
        <p:nvPicPr>
          <p:cNvPr id="253"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74236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4"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423651"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5"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029934"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6"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69538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7"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27702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sp>
        <p:nvSpPr>
          <p:cNvPr id="33" name="Rectangle 32"/>
          <p:cNvSpPr/>
          <p:nvPr/>
        </p:nvSpPr>
        <p:spPr>
          <a:xfrm>
            <a:off x="731404" y="1687641"/>
            <a:ext cx="1577673" cy="1651638"/>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4" name="Straight Connector 33"/>
          <p:cNvCxnSpPr>
            <a:stCxn id="33" idx="3"/>
            <a:endCxn id="40" idx="1"/>
          </p:cNvCxnSpPr>
          <p:nvPr/>
        </p:nvCxnSpPr>
        <p:spPr>
          <a:xfrm>
            <a:off x="2309077" y="2513460"/>
            <a:ext cx="2366866" cy="33368"/>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3513956" y="2516865"/>
            <a:ext cx="16108" cy="2568317"/>
          </a:xfrm>
          <a:prstGeom prst="line">
            <a:avLst/>
          </a:prstGeom>
          <a:ln w="28575">
            <a:solidFill>
              <a:srgbClr val="2AA9CC"/>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endCxn id="39" idx="1"/>
          </p:cNvCxnSpPr>
          <p:nvPr/>
        </p:nvCxnSpPr>
        <p:spPr>
          <a:xfrm>
            <a:off x="3561696" y="3717388"/>
            <a:ext cx="719569" cy="3687"/>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508283" y="4429770"/>
            <a:ext cx="453351" cy="7342"/>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510156" y="5085184"/>
            <a:ext cx="304906" cy="1"/>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4281265" y="3456133"/>
            <a:ext cx="3548897" cy="529883"/>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p:cNvSpPr/>
          <p:nvPr/>
        </p:nvSpPr>
        <p:spPr>
          <a:xfrm>
            <a:off x="4675943" y="1867461"/>
            <a:ext cx="2879676" cy="1358734"/>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p:cNvSpPr/>
          <p:nvPr/>
        </p:nvSpPr>
        <p:spPr>
          <a:xfrm>
            <a:off x="4727848" y="4778565"/>
            <a:ext cx="641727" cy="602450"/>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p:cNvSpPr/>
          <p:nvPr/>
        </p:nvSpPr>
        <p:spPr>
          <a:xfrm>
            <a:off x="4761815" y="4097307"/>
            <a:ext cx="1800450" cy="602450"/>
          </a:xfrm>
          <a:prstGeom prst="rect">
            <a:avLst/>
          </a:prstGeom>
          <a:noFill/>
          <a:ln w="28575">
            <a:solidFill>
              <a:srgbClr val="2AA9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p:cNvSpPr/>
          <p:nvPr/>
        </p:nvSpPr>
        <p:spPr>
          <a:xfrm>
            <a:off x="523791"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46" name="Oval 45"/>
          <p:cNvSpPr/>
          <p:nvPr/>
        </p:nvSpPr>
        <p:spPr>
          <a:xfrm>
            <a:off x="966822"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48" name="Oval 47"/>
          <p:cNvSpPr/>
          <p:nvPr/>
        </p:nvSpPr>
        <p:spPr>
          <a:xfrm>
            <a:off x="1409853" y="3703404"/>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49" name="Oval 48"/>
          <p:cNvSpPr/>
          <p:nvPr/>
        </p:nvSpPr>
        <p:spPr>
          <a:xfrm>
            <a:off x="1852884" y="3703404"/>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0" name="Oval 49"/>
          <p:cNvSpPr/>
          <p:nvPr/>
        </p:nvSpPr>
        <p:spPr>
          <a:xfrm>
            <a:off x="2295914"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1" name="Oval 50"/>
          <p:cNvSpPr/>
          <p:nvPr/>
        </p:nvSpPr>
        <p:spPr>
          <a:xfrm>
            <a:off x="522067"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2" name="Oval 51"/>
          <p:cNvSpPr/>
          <p:nvPr/>
        </p:nvSpPr>
        <p:spPr>
          <a:xfrm>
            <a:off x="965098"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3" name="Oval 52"/>
          <p:cNvSpPr/>
          <p:nvPr/>
        </p:nvSpPr>
        <p:spPr>
          <a:xfrm>
            <a:off x="1408129" y="4221088"/>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4" name="Oval 53"/>
          <p:cNvSpPr/>
          <p:nvPr/>
        </p:nvSpPr>
        <p:spPr>
          <a:xfrm>
            <a:off x="1851160" y="4221088"/>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5" name="Oval 54"/>
          <p:cNvSpPr/>
          <p:nvPr/>
        </p:nvSpPr>
        <p:spPr>
          <a:xfrm>
            <a:off x="2294190"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65" name="Rectangle 64"/>
          <p:cNvSpPr/>
          <p:nvPr/>
        </p:nvSpPr>
        <p:spPr>
          <a:xfrm>
            <a:off x="433961" y="3580248"/>
            <a:ext cx="2287483" cy="1144896"/>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6" name="Straight Connector 65"/>
          <p:cNvCxnSpPr/>
          <p:nvPr/>
        </p:nvCxnSpPr>
        <p:spPr>
          <a:xfrm flipV="1">
            <a:off x="3380742" y="2756806"/>
            <a:ext cx="12503" cy="1464282"/>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3390838" y="2756806"/>
            <a:ext cx="1278676" cy="4848"/>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3389445" y="4219362"/>
            <a:ext cx="1333973" cy="1726"/>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3389445" y="4945922"/>
            <a:ext cx="1093946" cy="2589"/>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70" name="Rectangle 69"/>
          <p:cNvSpPr/>
          <p:nvPr/>
        </p:nvSpPr>
        <p:spPr>
          <a:xfrm>
            <a:off x="4727848" y="4149080"/>
            <a:ext cx="2571217" cy="478229"/>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p:cNvSpPr/>
          <p:nvPr/>
        </p:nvSpPr>
        <p:spPr>
          <a:xfrm>
            <a:off x="5416172" y="4764502"/>
            <a:ext cx="1242546" cy="632402"/>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2" name="Straight Connector 71"/>
          <p:cNvCxnSpPr/>
          <p:nvPr/>
        </p:nvCxnSpPr>
        <p:spPr>
          <a:xfrm flipH="1">
            <a:off x="2454351" y="2907231"/>
            <a:ext cx="935094" cy="0"/>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4811195" y="1983893"/>
            <a:ext cx="660768" cy="1144896"/>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4" name="Straight Connector 73"/>
          <p:cNvCxnSpPr/>
          <p:nvPr/>
        </p:nvCxnSpPr>
        <p:spPr>
          <a:xfrm>
            <a:off x="2721444" y="4221088"/>
            <a:ext cx="669394" cy="0"/>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V="1">
            <a:off x="3388922" y="4221088"/>
            <a:ext cx="547" cy="746864"/>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7876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11205633" y="6469064"/>
            <a:ext cx="645584" cy="301625"/>
          </a:xfrm>
          <a:prstGeom prst="rect">
            <a:avLst/>
          </a:prstGeom>
        </p:spPr>
        <p:txBody>
          <a:bodyPr/>
          <a:lstStyle/>
          <a:p>
            <a:pPr>
              <a:defRPr/>
            </a:pPr>
            <a:fld id="{58B38603-38FB-4B93-9473-5C5BF89DEF9D}" type="slidenum">
              <a:rPr lang="en-GB" smtClean="0"/>
              <a:pPr>
                <a:defRPr/>
              </a:pPr>
              <a:t>11</a:t>
            </a:fld>
            <a:endParaRPr lang="en-GB" dirty="0"/>
          </a:p>
        </p:txBody>
      </p:sp>
      <p:sp>
        <p:nvSpPr>
          <p:cNvPr id="42" name="TextBox 41"/>
          <p:cNvSpPr txBox="1"/>
          <p:nvPr/>
        </p:nvSpPr>
        <p:spPr>
          <a:xfrm>
            <a:off x="353566" y="1281180"/>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supply</a:t>
            </a:r>
          </a:p>
        </p:txBody>
      </p:sp>
      <p:sp>
        <p:nvSpPr>
          <p:cNvPr id="43" name="TextBox 42"/>
          <p:cNvSpPr txBox="1"/>
          <p:nvPr/>
        </p:nvSpPr>
        <p:spPr>
          <a:xfrm>
            <a:off x="4731510" y="1315699"/>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use</a:t>
            </a:r>
          </a:p>
        </p:txBody>
      </p:sp>
      <p:sp>
        <p:nvSpPr>
          <p:cNvPr id="44" name="TextBox 43"/>
          <p:cNvSpPr txBox="1"/>
          <p:nvPr/>
        </p:nvSpPr>
        <p:spPr>
          <a:xfrm>
            <a:off x="8823918" y="1315699"/>
            <a:ext cx="2448272" cy="369332"/>
          </a:xfrm>
          <a:prstGeom prst="rect">
            <a:avLst/>
          </a:prstGeom>
          <a:noFill/>
        </p:spPr>
        <p:txBody>
          <a:bodyPr wrap="square" rtlCol="0">
            <a:spAutoFit/>
          </a:bodyPr>
          <a:lstStyle/>
          <a:p>
            <a:pPr algn="ctr"/>
            <a:r>
              <a:rPr lang="en-GB" b="1" dirty="0" smtClean="0">
                <a:latin typeface="Ebrima" panose="02000000000000000000" pitchFamily="2" charset="0"/>
                <a:ea typeface="Ebrima" panose="02000000000000000000" pitchFamily="2" charset="0"/>
                <a:cs typeface="Ebrima" panose="02000000000000000000" pitchFamily="2" charset="0"/>
              </a:rPr>
              <a:t>Land use</a:t>
            </a:r>
            <a:endParaRPr lang="en-GB" b="1" dirty="0">
              <a:latin typeface="Ebrima" panose="02000000000000000000" pitchFamily="2" charset="0"/>
              <a:ea typeface="Ebrima" panose="02000000000000000000" pitchFamily="2" charset="0"/>
              <a:cs typeface="Ebrima" panose="02000000000000000000" pitchFamily="2" charset="0"/>
            </a:endParaRPr>
          </a:p>
        </p:txBody>
      </p:sp>
      <p:sp>
        <p:nvSpPr>
          <p:cNvPr id="125" name="Title 5"/>
          <p:cNvSpPr>
            <a:spLocks noGrp="1"/>
          </p:cNvSpPr>
          <p:nvPr>
            <p:ph type="title"/>
          </p:nvPr>
        </p:nvSpPr>
        <p:spPr>
          <a:xfrm>
            <a:off x="2269432" y="200819"/>
            <a:ext cx="9581785" cy="924596"/>
          </a:xfrm>
          <a:effectLst/>
        </p:spPr>
        <p:txBody>
          <a:bodyPr/>
          <a:lstStyle/>
          <a:p>
            <a:r>
              <a:rPr lang="en-GB" dirty="0"/>
              <a:t>How UK net-zero could be achieved</a:t>
            </a:r>
            <a:endParaRPr lang="en-GB" dirty="0"/>
          </a:p>
        </p:txBody>
      </p:sp>
      <p:pic>
        <p:nvPicPr>
          <p:cNvPr id="22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0233" y="1774914"/>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29"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193772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0"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253153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2"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194302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3"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253683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5"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193458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6"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252839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534" y="1773668"/>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39"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8434" y="2564220"/>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1"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9171" y="2563443"/>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2"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1872962"/>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3"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2515766"/>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4"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4389133" y="3515265"/>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6"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041496" y="3495651"/>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7"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6384032" y="350026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8"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712764" y="349995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9" name="Picture 4" descr="Image result for van icon"/>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6360" t="13453" r="17339" b="16388"/>
          <a:stretch/>
        </p:blipFill>
        <p:spPr bwMode="auto">
          <a:xfrm>
            <a:off x="7126641" y="3535204"/>
            <a:ext cx="648073" cy="360040"/>
          </a:xfrm>
          <a:prstGeom prst="rect">
            <a:avLst/>
          </a:prstGeom>
          <a:noFill/>
          <a:extLst>
            <a:ext uri="{909E8E84-426E-40DD-AFC4-6F175D3DCCD1}">
              <a14:hiddenFill xmlns:a14="http://schemas.microsoft.com/office/drawing/2010/main">
                <a:solidFill>
                  <a:srgbClr val="FFFFFF"/>
                </a:solidFill>
              </a14:hiddenFill>
            </a:ext>
          </a:extLst>
        </p:spPr>
      </p:pic>
      <p:pic>
        <p:nvPicPr>
          <p:cNvPr id="250" name="Picture 2" descr="Related image"/>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22379" b="25738"/>
          <a:stretch/>
        </p:blipFill>
        <p:spPr bwMode="auto">
          <a:xfrm>
            <a:off x="4741490" y="4221087"/>
            <a:ext cx="1040919" cy="360041"/>
          </a:xfrm>
          <a:prstGeom prst="rect">
            <a:avLst/>
          </a:prstGeom>
          <a:noFill/>
          <a:extLst>
            <a:ext uri="{909E8E84-426E-40DD-AFC4-6F175D3DCCD1}">
              <a14:hiddenFill xmlns:a14="http://schemas.microsoft.com/office/drawing/2010/main">
                <a:solidFill>
                  <a:srgbClr val="FFFFFF"/>
                </a:solidFill>
              </a14:hiddenFill>
            </a:ext>
          </a:extLst>
        </p:spPr>
      </p:pic>
      <p:pic>
        <p:nvPicPr>
          <p:cNvPr id="251" name="Picture 4" descr="Related image"/>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337" b="12150"/>
          <a:stretch/>
        </p:blipFill>
        <p:spPr bwMode="auto">
          <a:xfrm>
            <a:off x="5935227" y="4176474"/>
            <a:ext cx="540703" cy="424521"/>
          </a:xfrm>
          <a:prstGeom prst="rect">
            <a:avLst/>
          </a:prstGeom>
          <a:noFill/>
          <a:extLst>
            <a:ext uri="{909E8E84-426E-40DD-AFC4-6F175D3DCCD1}">
              <a14:hiddenFill xmlns:a14="http://schemas.microsoft.com/office/drawing/2010/main">
                <a:solidFill>
                  <a:srgbClr val="FFFFFF"/>
                </a:solidFill>
              </a14:hiddenFill>
            </a:ext>
          </a:extLst>
        </p:spPr>
      </p:pic>
      <p:pic>
        <p:nvPicPr>
          <p:cNvPr id="252" name="Picture 6" descr="Image result for ship icon"/>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0472" t="11534" r="22199" b="11668"/>
          <a:stretch/>
        </p:blipFill>
        <p:spPr bwMode="auto">
          <a:xfrm>
            <a:off x="6628747" y="4170990"/>
            <a:ext cx="619381" cy="435608"/>
          </a:xfrm>
          <a:prstGeom prst="rect">
            <a:avLst/>
          </a:prstGeom>
          <a:noFill/>
          <a:extLst>
            <a:ext uri="{909E8E84-426E-40DD-AFC4-6F175D3DCCD1}">
              <a14:hiddenFill xmlns:a14="http://schemas.microsoft.com/office/drawing/2010/main">
                <a:solidFill>
                  <a:srgbClr val="FFFFFF"/>
                </a:solidFill>
              </a14:hiddenFill>
            </a:ext>
          </a:extLst>
        </p:spPr>
      </p:pic>
      <p:pic>
        <p:nvPicPr>
          <p:cNvPr id="253"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74236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4"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423651"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5"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029934"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6"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69538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7"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27702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sp>
        <p:nvSpPr>
          <p:cNvPr id="33" name="Rectangle 32"/>
          <p:cNvSpPr/>
          <p:nvPr/>
        </p:nvSpPr>
        <p:spPr>
          <a:xfrm>
            <a:off x="731404" y="1687641"/>
            <a:ext cx="1577673" cy="1651638"/>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4" name="Straight Connector 33"/>
          <p:cNvCxnSpPr>
            <a:stCxn id="33" idx="3"/>
            <a:endCxn id="40" idx="1"/>
          </p:cNvCxnSpPr>
          <p:nvPr/>
        </p:nvCxnSpPr>
        <p:spPr>
          <a:xfrm>
            <a:off x="2309077" y="2513460"/>
            <a:ext cx="2366866" cy="33368"/>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3513956" y="2516865"/>
            <a:ext cx="16108" cy="2568317"/>
          </a:xfrm>
          <a:prstGeom prst="line">
            <a:avLst/>
          </a:prstGeom>
          <a:ln w="28575">
            <a:solidFill>
              <a:srgbClr val="2AA9CC"/>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endCxn id="39" idx="1"/>
          </p:cNvCxnSpPr>
          <p:nvPr/>
        </p:nvCxnSpPr>
        <p:spPr>
          <a:xfrm>
            <a:off x="3561696" y="3717388"/>
            <a:ext cx="719569" cy="3687"/>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508283" y="4429770"/>
            <a:ext cx="453351" cy="7342"/>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510156" y="5085184"/>
            <a:ext cx="304906" cy="1"/>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4281265" y="3456133"/>
            <a:ext cx="3548897" cy="529883"/>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p:cNvSpPr/>
          <p:nvPr/>
        </p:nvSpPr>
        <p:spPr>
          <a:xfrm>
            <a:off x="4675943" y="1867461"/>
            <a:ext cx="2879676" cy="1358734"/>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p:cNvSpPr/>
          <p:nvPr/>
        </p:nvSpPr>
        <p:spPr>
          <a:xfrm>
            <a:off x="4727848" y="4778565"/>
            <a:ext cx="641727" cy="602450"/>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p:cNvSpPr/>
          <p:nvPr/>
        </p:nvSpPr>
        <p:spPr>
          <a:xfrm>
            <a:off x="4761815" y="4097307"/>
            <a:ext cx="1800450" cy="602450"/>
          </a:xfrm>
          <a:prstGeom prst="rect">
            <a:avLst/>
          </a:prstGeom>
          <a:noFill/>
          <a:ln w="28575">
            <a:solidFill>
              <a:srgbClr val="2AA9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p:cNvSpPr/>
          <p:nvPr/>
        </p:nvSpPr>
        <p:spPr>
          <a:xfrm>
            <a:off x="523791"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46" name="Oval 45"/>
          <p:cNvSpPr/>
          <p:nvPr/>
        </p:nvSpPr>
        <p:spPr>
          <a:xfrm>
            <a:off x="966822"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48" name="Oval 47"/>
          <p:cNvSpPr/>
          <p:nvPr/>
        </p:nvSpPr>
        <p:spPr>
          <a:xfrm>
            <a:off x="1409853" y="3703404"/>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49" name="Oval 48"/>
          <p:cNvSpPr/>
          <p:nvPr/>
        </p:nvSpPr>
        <p:spPr>
          <a:xfrm>
            <a:off x="1852884" y="3703404"/>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0" name="Oval 49"/>
          <p:cNvSpPr/>
          <p:nvPr/>
        </p:nvSpPr>
        <p:spPr>
          <a:xfrm>
            <a:off x="2295914"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1" name="Oval 50"/>
          <p:cNvSpPr/>
          <p:nvPr/>
        </p:nvSpPr>
        <p:spPr>
          <a:xfrm>
            <a:off x="522067"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2" name="Oval 51"/>
          <p:cNvSpPr/>
          <p:nvPr/>
        </p:nvSpPr>
        <p:spPr>
          <a:xfrm>
            <a:off x="965098"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3" name="Oval 52"/>
          <p:cNvSpPr/>
          <p:nvPr/>
        </p:nvSpPr>
        <p:spPr>
          <a:xfrm>
            <a:off x="1408129" y="4221088"/>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4" name="Oval 53"/>
          <p:cNvSpPr/>
          <p:nvPr/>
        </p:nvSpPr>
        <p:spPr>
          <a:xfrm>
            <a:off x="1851160" y="4221088"/>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5" name="Oval 54"/>
          <p:cNvSpPr/>
          <p:nvPr/>
        </p:nvSpPr>
        <p:spPr>
          <a:xfrm>
            <a:off x="2294190"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65" name="Rectangle 64"/>
          <p:cNvSpPr/>
          <p:nvPr/>
        </p:nvSpPr>
        <p:spPr>
          <a:xfrm>
            <a:off x="433961" y="3580248"/>
            <a:ext cx="2287483" cy="1144896"/>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6" name="Straight Connector 65"/>
          <p:cNvCxnSpPr/>
          <p:nvPr/>
        </p:nvCxnSpPr>
        <p:spPr>
          <a:xfrm flipV="1">
            <a:off x="3380742" y="2756806"/>
            <a:ext cx="12503" cy="1464282"/>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3390838" y="2756806"/>
            <a:ext cx="1278676" cy="4848"/>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3389445" y="4219362"/>
            <a:ext cx="1333973" cy="1726"/>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3389445" y="4945922"/>
            <a:ext cx="1093946" cy="2589"/>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70" name="Rectangle 69"/>
          <p:cNvSpPr/>
          <p:nvPr/>
        </p:nvSpPr>
        <p:spPr>
          <a:xfrm>
            <a:off x="4727848" y="4149080"/>
            <a:ext cx="2571217" cy="478229"/>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p:cNvSpPr/>
          <p:nvPr/>
        </p:nvSpPr>
        <p:spPr>
          <a:xfrm>
            <a:off x="5416172" y="4764502"/>
            <a:ext cx="1242546" cy="632402"/>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2" name="Straight Connector 71"/>
          <p:cNvCxnSpPr/>
          <p:nvPr/>
        </p:nvCxnSpPr>
        <p:spPr>
          <a:xfrm flipH="1">
            <a:off x="2454351" y="2907231"/>
            <a:ext cx="935094" cy="0"/>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4811195" y="1983893"/>
            <a:ext cx="660768" cy="1144896"/>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8" name="Rectangle 77"/>
          <p:cNvSpPr/>
          <p:nvPr/>
        </p:nvSpPr>
        <p:spPr>
          <a:xfrm>
            <a:off x="582540" y="5022436"/>
            <a:ext cx="2097224" cy="809915"/>
          </a:xfrm>
          <a:prstGeom prst="rect">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lumMod val="50000"/>
                    <a:lumOff val="50000"/>
                  </a:schemeClr>
                </a:solidFill>
                <a:latin typeface="Ebrima" panose="02000000000000000000" pitchFamily="2" charset="0"/>
                <a:ea typeface="Ebrima" panose="02000000000000000000" pitchFamily="2" charset="0"/>
                <a:cs typeface="Ebrima" panose="02000000000000000000" pitchFamily="2" charset="0"/>
              </a:rPr>
              <a:t>CO</a:t>
            </a:r>
            <a:r>
              <a:rPr lang="en-GB" b="1" baseline="-25000" dirty="0">
                <a:solidFill>
                  <a:schemeClr val="tx1">
                    <a:lumMod val="50000"/>
                    <a:lumOff val="50000"/>
                  </a:schemeClr>
                </a:solidFill>
                <a:latin typeface="Ebrima" panose="02000000000000000000" pitchFamily="2" charset="0"/>
                <a:ea typeface="Ebrima" panose="02000000000000000000" pitchFamily="2" charset="0"/>
                <a:cs typeface="Ebrima" panose="02000000000000000000" pitchFamily="2" charset="0"/>
              </a:rPr>
              <a:t>2</a:t>
            </a:r>
            <a:r>
              <a:rPr lang="en-GB" b="1" dirty="0">
                <a:solidFill>
                  <a:schemeClr val="tx1">
                    <a:lumMod val="50000"/>
                    <a:lumOff val="50000"/>
                  </a:schemeClr>
                </a:solidFill>
                <a:latin typeface="Ebrima" panose="02000000000000000000" pitchFamily="2" charset="0"/>
                <a:ea typeface="Ebrima" panose="02000000000000000000" pitchFamily="2" charset="0"/>
                <a:cs typeface="Ebrima" panose="02000000000000000000" pitchFamily="2" charset="0"/>
              </a:rPr>
              <a:t> storage</a:t>
            </a:r>
          </a:p>
        </p:txBody>
      </p:sp>
      <p:cxnSp>
        <p:nvCxnSpPr>
          <p:cNvPr id="80" name="Straight Connector 79"/>
          <p:cNvCxnSpPr/>
          <p:nvPr/>
        </p:nvCxnSpPr>
        <p:spPr>
          <a:xfrm>
            <a:off x="2679764" y="5469334"/>
            <a:ext cx="4335894" cy="44959"/>
          </a:xfrm>
          <a:prstGeom prst="line">
            <a:avLst/>
          </a:prstGeom>
          <a:ln w="28575">
            <a:solidFill>
              <a:schemeClr val="tx1">
                <a:lumMod val="50000"/>
                <a:lumOff val="50000"/>
              </a:schemeClr>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81" name="Rectangle 80"/>
          <p:cNvSpPr/>
          <p:nvPr/>
        </p:nvSpPr>
        <p:spPr>
          <a:xfrm>
            <a:off x="6732252" y="4762201"/>
            <a:ext cx="566813" cy="634703"/>
          </a:xfrm>
          <a:prstGeom prst="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2" name="Straight Connector 81"/>
          <p:cNvCxnSpPr/>
          <p:nvPr/>
        </p:nvCxnSpPr>
        <p:spPr>
          <a:xfrm flipV="1">
            <a:off x="2721444" y="4362993"/>
            <a:ext cx="375207" cy="2111"/>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flipV="1">
            <a:off x="2467599" y="3053039"/>
            <a:ext cx="628799" cy="2112"/>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3083325" y="3058223"/>
            <a:ext cx="2763" cy="2411111"/>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81" idx="2"/>
          </p:cNvCxnSpPr>
          <p:nvPr/>
        </p:nvCxnSpPr>
        <p:spPr>
          <a:xfrm flipH="1">
            <a:off x="7015658" y="5396904"/>
            <a:ext cx="1" cy="120328"/>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2721444" y="4221088"/>
            <a:ext cx="669394" cy="0"/>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V="1">
            <a:off x="3388922" y="4221088"/>
            <a:ext cx="547" cy="746864"/>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0065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11205633" y="6469064"/>
            <a:ext cx="645584" cy="301625"/>
          </a:xfrm>
          <a:prstGeom prst="rect">
            <a:avLst/>
          </a:prstGeom>
        </p:spPr>
        <p:txBody>
          <a:bodyPr/>
          <a:lstStyle/>
          <a:p>
            <a:pPr>
              <a:defRPr/>
            </a:pPr>
            <a:fld id="{58B38603-38FB-4B93-9473-5C5BF89DEF9D}" type="slidenum">
              <a:rPr lang="en-GB" smtClean="0"/>
              <a:pPr>
                <a:defRPr/>
              </a:pPr>
              <a:t>12</a:t>
            </a:fld>
            <a:endParaRPr lang="en-GB" dirty="0"/>
          </a:p>
        </p:txBody>
      </p:sp>
      <p:sp>
        <p:nvSpPr>
          <p:cNvPr id="42" name="TextBox 41"/>
          <p:cNvSpPr txBox="1"/>
          <p:nvPr/>
        </p:nvSpPr>
        <p:spPr>
          <a:xfrm>
            <a:off x="353566" y="1281180"/>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supply</a:t>
            </a:r>
          </a:p>
        </p:txBody>
      </p:sp>
      <p:sp>
        <p:nvSpPr>
          <p:cNvPr id="43" name="TextBox 42"/>
          <p:cNvSpPr txBox="1"/>
          <p:nvPr/>
        </p:nvSpPr>
        <p:spPr>
          <a:xfrm>
            <a:off x="4731510" y="1315699"/>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use</a:t>
            </a:r>
          </a:p>
        </p:txBody>
      </p:sp>
      <p:sp>
        <p:nvSpPr>
          <p:cNvPr id="44" name="TextBox 43"/>
          <p:cNvSpPr txBox="1"/>
          <p:nvPr/>
        </p:nvSpPr>
        <p:spPr>
          <a:xfrm>
            <a:off x="8823918" y="1315699"/>
            <a:ext cx="2448272" cy="369332"/>
          </a:xfrm>
          <a:prstGeom prst="rect">
            <a:avLst/>
          </a:prstGeom>
          <a:noFill/>
        </p:spPr>
        <p:txBody>
          <a:bodyPr wrap="square" rtlCol="0">
            <a:spAutoFit/>
          </a:bodyPr>
          <a:lstStyle/>
          <a:p>
            <a:pPr algn="ctr"/>
            <a:r>
              <a:rPr lang="en-GB" b="1" dirty="0" smtClean="0">
                <a:latin typeface="Ebrima" panose="02000000000000000000" pitchFamily="2" charset="0"/>
                <a:ea typeface="Ebrima" panose="02000000000000000000" pitchFamily="2" charset="0"/>
                <a:cs typeface="Ebrima" panose="02000000000000000000" pitchFamily="2" charset="0"/>
              </a:rPr>
              <a:t>Land use</a:t>
            </a:r>
            <a:endParaRPr lang="en-GB" b="1" dirty="0">
              <a:latin typeface="Ebrima" panose="02000000000000000000" pitchFamily="2" charset="0"/>
              <a:ea typeface="Ebrima" panose="02000000000000000000" pitchFamily="2" charset="0"/>
              <a:cs typeface="Ebrima" panose="02000000000000000000" pitchFamily="2" charset="0"/>
            </a:endParaRPr>
          </a:p>
        </p:txBody>
      </p:sp>
      <p:sp>
        <p:nvSpPr>
          <p:cNvPr id="125" name="Title 5"/>
          <p:cNvSpPr>
            <a:spLocks noGrp="1"/>
          </p:cNvSpPr>
          <p:nvPr>
            <p:ph type="title"/>
          </p:nvPr>
        </p:nvSpPr>
        <p:spPr>
          <a:xfrm>
            <a:off x="2269432" y="200819"/>
            <a:ext cx="9581785" cy="924596"/>
          </a:xfrm>
          <a:effectLst/>
        </p:spPr>
        <p:txBody>
          <a:bodyPr/>
          <a:lstStyle/>
          <a:p>
            <a:r>
              <a:rPr lang="en-GB" dirty="0"/>
              <a:t>How UK net-zero could be achieved</a:t>
            </a:r>
            <a:endParaRPr lang="en-GB" dirty="0"/>
          </a:p>
        </p:txBody>
      </p:sp>
      <p:pic>
        <p:nvPicPr>
          <p:cNvPr id="22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0233" y="1774914"/>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29"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193772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0"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253153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2"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194302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3"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253683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5"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193458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6"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252839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534" y="1773668"/>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39"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8434" y="2564220"/>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1"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9171" y="2563443"/>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2"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1872962"/>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3"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2515766"/>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4"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4389133" y="3515265"/>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6"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041496" y="3495651"/>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7"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6384032" y="350026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8"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712764" y="349995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9" name="Picture 4" descr="Image result for van icon"/>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6360" t="13453" r="17339" b="16388"/>
          <a:stretch/>
        </p:blipFill>
        <p:spPr bwMode="auto">
          <a:xfrm>
            <a:off x="7126641" y="3535204"/>
            <a:ext cx="648073" cy="360040"/>
          </a:xfrm>
          <a:prstGeom prst="rect">
            <a:avLst/>
          </a:prstGeom>
          <a:noFill/>
          <a:extLst>
            <a:ext uri="{909E8E84-426E-40DD-AFC4-6F175D3DCCD1}">
              <a14:hiddenFill xmlns:a14="http://schemas.microsoft.com/office/drawing/2010/main">
                <a:solidFill>
                  <a:srgbClr val="FFFFFF"/>
                </a:solidFill>
              </a14:hiddenFill>
            </a:ext>
          </a:extLst>
        </p:spPr>
      </p:pic>
      <p:pic>
        <p:nvPicPr>
          <p:cNvPr id="250" name="Picture 2" descr="Related image"/>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22379" b="25738"/>
          <a:stretch/>
        </p:blipFill>
        <p:spPr bwMode="auto">
          <a:xfrm>
            <a:off x="4741490" y="4221087"/>
            <a:ext cx="1040919" cy="360041"/>
          </a:xfrm>
          <a:prstGeom prst="rect">
            <a:avLst/>
          </a:prstGeom>
          <a:noFill/>
          <a:extLst>
            <a:ext uri="{909E8E84-426E-40DD-AFC4-6F175D3DCCD1}">
              <a14:hiddenFill xmlns:a14="http://schemas.microsoft.com/office/drawing/2010/main">
                <a:solidFill>
                  <a:srgbClr val="FFFFFF"/>
                </a:solidFill>
              </a14:hiddenFill>
            </a:ext>
          </a:extLst>
        </p:spPr>
      </p:pic>
      <p:pic>
        <p:nvPicPr>
          <p:cNvPr id="251" name="Picture 4" descr="Related image"/>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337" b="12150"/>
          <a:stretch/>
        </p:blipFill>
        <p:spPr bwMode="auto">
          <a:xfrm>
            <a:off x="5935227" y="4176474"/>
            <a:ext cx="540703" cy="424521"/>
          </a:xfrm>
          <a:prstGeom prst="rect">
            <a:avLst/>
          </a:prstGeom>
          <a:noFill/>
          <a:extLst>
            <a:ext uri="{909E8E84-426E-40DD-AFC4-6F175D3DCCD1}">
              <a14:hiddenFill xmlns:a14="http://schemas.microsoft.com/office/drawing/2010/main">
                <a:solidFill>
                  <a:srgbClr val="FFFFFF"/>
                </a:solidFill>
              </a14:hiddenFill>
            </a:ext>
          </a:extLst>
        </p:spPr>
      </p:pic>
      <p:pic>
        <p:nvPicPr>
          <p:cNvPr id="252" name="Picture 6" descr="Image result for ship icon"/>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0472" t="11534" r="22199" b="11668"/>
          <a:stretch/>
        </p:blipFill>
        <p:spPr bwMode="auto">
          <a:xfrm>
            <a:off x="6628747" y="4170990"/>
            <a:ext cx="619381" cy="435608"/>
          </a:xfrm>
          <a:prstGeom prst="rect">
            <a:avLst/>
          </a:prstGeom>
          <a:noFill/>
          <a:extLst>
            <a:ext uri="{909E8E84-426E-40DD-AFC4-6F175D3DCCD1}">
              <a14:hiddenFill xmlns:a14="http://schemas.microsoft.com/office/drawing/2010/main">
                <a:solidFill>
                  <a:srgbClr val="FFFFFF"/>
                </a:solidFill>
              </a14:hiddenFill>
            </a:ext>
          </a:extLst>
        </p:spPr>
      </p:pic>
      <p:pic>
        <p:nvPicPr>
          <p:cNvPr id="253"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74236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4"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423651"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5"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029934"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6"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69538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7"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27702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sp>
        <p:nvSpPr>
          <p:cNvPr id="33" name="Rectangle 32"/>
          <p:cNvSpPr/>
          <p:nvPr/>
        </p:nvSpPr>
        <p:spPr>
          <a:xfrm>
            <a:off x="731404" y="1687641"/>
            <a:ext cx="1577673" cy="1651638"/>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4" name="Straight Connector 33"/>
          <p:cNvCxnSpPr>
            <a:stCxn id="33" idx="3"/>
            <a:endCxn id="40" idx="1"/>
          </p:cNvCxnSpPr>
          <p:nvPr/>
        </p:nvCxnSpPr>
        <p:spPr>
          <a:xfrm>
            <a:off x="2309077" y="2513460"/>
            <a:ext cx="2366866" cy="33368"/>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3513956" y="2516865"/>
            <a:ext cx="16108" cy="2568317"/>
          </a:xfrm>
          <a:prstGeom prst="line">
            <a:avLst/>
          </a:prstGeom>
          <a:ln w="28575">
            <a:solidFill>
              <a:srgbClr val="2AA9CC"/>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endCxn id="39" idx="1"/>
          </p:cNvCxnSpPr>
          <p:nvPr/>
        </p:nvCxnSpPr>
        <p:spPr>
          <a:xfrm>
            <a:off x="3561696" y="3717388"/>
            <a:ext cx="719569" cy="3687"/>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508283" y="4429770"/>
            <a:ext cx="453351" cy="7342"/>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510156" y="5085184"/>
            <a:ext cx="304906" cy="1"/>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4281265" y="3456133"/>
            <a:ext cx="3548897" cy="529883"/>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p:cNvSpPr/>
          <p:nvPr/>
        </p:nvSpPr>
        <p:spPr>
          <a:xfrm>
            <a:off x="4675943" y="1867461"/>
            <a:ext cx="2879676" cy="1358734"/>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p:cNvSpPr/>
          <p:nvPr/>
        </p:nvSpPr>
        <p:spPr>
          <a:xfrm>
            <a:off x="4727848" y="4778565"/>
            <a:ext cx="641727" cy="602450"/>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p:cNvSpPr/>
          <p:nvPr/>
        </p:nvSpPr>
        <p:spPr>
          <a:xfrm>
            <a:off x="4761815" y="4097307"/>
            <a:ext cx="1800450" cy="602450"/>
          </a:xfrm>
          <a:prstGeom prst="rect">
            <a:avLst/>
          </a:prstGeom>
          <a:noFill/>
          <a:ln w="28575">
            <a:solidFill>
              <a:srgbClr val="2AA9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p:cNvSpPr/>
          <p:nvPr/>
        </p:nvSpPr>
        <p:spPr>
          <a:xfrm>
            <a:off x="523791"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46" name="Oval 45"/>
          <p:cNvSpPr/>
          <p:nvPr/>
        </p:nvSpPr>
        <p:spPr>
          <a:xfrm>
            <a:off x="966822"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48" name="Oval 47"/>
          <p:cNvSpPr/>
          <p:nvPr/>
        </p:nvSpPr>
        <p:spPr>
          <a:xfrm>
            <a:off x="1409853" y="3703404"/>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49" name="Oval 48"/>
          <p:cNvSpPr/>
          <p:nvPr/>
        </p:nvSpPr>
        <p:spPr>
          <a:xfrm>
            <a:off x="1852884" y="3703404"/>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0" name="Oval 49"/>
          <p:cNvSpPr/>
          <p:nvPr/>
        </p:nvSpPr>
        <p:spPr>
          <a:xfrm>
            <a:off x="2295914"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1" name="Oval 50"/>
          <p:cNvSpPr/>
          <p:nvPr/>
        </p:nvSpPr>
        <p:spPr>
          <a:xfrm>
            <a:off x="522067"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2" name="Oval 51"/>
          <p:cNvSpPr/>
          <p:nvPr/>
        </p:nvSpPr>
        <p:spPr>
          <a:xfrm>
            <a:off x="965098"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3" name="Oval 52"/>
          <p:cNvSpPr/>
          <p:nvPr/>
        </p:nvSpPr>
        <p:spPr>
          <a:xfrm>
            <a:off x="1408129" y="4221088"/>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4" name="Oval 53"/>
          <p:cNvSpPr/>
          <p:nvPr/>
        </p:nvSpPr>
        <p:spPr>
          <a:xfrm>
            <a:off x="1851160" y="4221088"/>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5" name="Oval 54"/>
          <p:cNvSpPr/>
          <p:nvPr/>
        </p:nvSpPr>
        <p:spPr>
          <a:xfrm>
            <a:off x="2294190"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65" name="Rectangle 64"/>
          <p:cNvSpPr/>
          <p:nvPr/>
        </p:nvSpPr>
        <p:spPr>
          <a:xfrm>
            <a:off x="433961" y="3580248"/>
            <a:ext cx="2287483" cy="1144896"/>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6" name="Straight Connector 65"/>
          <p:cNvCxnSpPr/>
          <p:nvPr/>
        </p:nvCxnSpPr>
        <p:spPr>
          <a:xfrm flipV="1">
            <a:off x="3380742" y="2756806"/>
            <a:ext cx="12503" cy="1464282"/>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3390838" y="2756806"/>
            <a:ext cx="1278676" cy="4848"/>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3389445" y="4219362"/>
            <a:ext cx="1333973" cy="1726"/>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3389445" y="4945922"/>
            <a:ext cx="1093946" cy="2589"/>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70" name="Rectangle 69"/>
          <p:cNvSpPr/>
          <p:nvPr/>
        </p:nvSpPr>
        <p:spPr>
          <a:xfrm>
            <a:off x="4727848" y="4149080"/>
            <a:ext cx="2571217" cy="478229"/>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p:cNvSpPr/>
          <p:nvPr/>
        </p:nvSpPr>
        <p:spPr>
          <a:xfrm>
            <a:off x="5416172" y="4764502"/>
            <a:ext cx="1242546" cy="632402"/>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2" name="Straight Connector 71"/>
          <p:cNvCxnSpPr/>
          <p:nvPr/>
        </p:nvCxnSpPr>
        <p:spPr>
          <a:xfrm flipH="1">
            <a:off x="2454351" y="2907231"/>
            <a:ext cx="935094" cy="0"/>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4811195" y="1983893"/>
            <a:ext cx="660768" cy="1144896"/>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8" name="Rectangle 77"/>
          <p:cNvSpPr/>
          <p:nvPr/>
        </p:nvSpPr>
        <p:spPr>
          <a:xfrm>
            <a:off x="582540" y="5022436"/>
            <a:ext cx="2097224" cy="809915"/>
          </a:xfrm>
          <a:prstGeom prst="rect">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lumMod val="50000"/>
                    <a:lumOff val="50000"/>
                  </a:schemeClr>
                </a:solidFill>
                <a:latin typeface="Ebrima" panose="02000000000000000000" pitchFamily="2" charset="0"/>
                <a:ea typeface="Ebrima" panose="02000000000000000000" pitchFamily="2" charset="0"/>
                <a:cs typeface="Ebrima" panose="02000000000000000000" pitchFamily="2" charset="0"/>
              </a:rPr>
              <a:t>CO</a:t>
            </a:r>
            <a:r>
              <a:rPr lang="en-GB" b="1" baseline="-25000" dirty="0">
                <a:solidFill>
                  <a:schemeClr val="tx1">
                    <a:lumMod val="50000"/>
                    <a:lumOff val="50000"/>
                  </a:schemeClr>
                </a:solidFill>
                <a:latin typeface="Ebrima" panose="02000000000000000000" pitchFamily="2" charset="0"/>
                <a:ea typeface="Ebrima" panose="02000000000000000000" pitchFamily="2" charset="0"/>
                <a:cs typeface="Ebrima" panose="02000000000000000000" pitchFamily="2" charset="0"/>
              </a:rPr>
              <a:t>2</a:t>
            </a:r>
            <a:r>
              <a:rPr lang="en-GB" b="1" dirty="0">
                <a:solidFill>
                  <a:schemeClr val="tx1">
                    <a:lumMod val="50000"/>
                    <a:lumOff val="50000"/>
                  </a:schemeClr>
                </a:solidFill>
                <a:latin typeface="Ebrima" panose="02000000000000000000" pitchFamily="2" charset="0"/>
                <a:ea typeface="Ebrima" panose="02000000000000000000" pitchFamily="2" charset="0"/>
                <a:cs typeface="Ebrima" panose="02000000000000000000" pitchFamily="2" charset="0"/>
              </a:rPr>
              <a:t> storage</a:t>
            </a:r>
          </a:p>
        </p:txBody>
      </p:sp>
      <p:cxnSp>
        <p:nvCxnSpPr>
          <p:cNvPr id="80" name="Straight Connector 79"/>
          <p:cNvCxnSpPr/>
          <p:nvPr/>
        </p:nvCxnSpPr>
        <p:spPr>
          <a:xfrm>
            <a:off x="2679764" y="5469334"/>
            <a:ext cx="4335894" cy="44959"/>
          </a:xfrm>
          <a:prstGeom prst="line">
            <a:avLst/>
          </a:prstGeom>
          <a:ln w="28575">
            <a:solidFill>
              <a:schemeClr val="tx1">
                <a:lumMod val="50000"/>
                <a:lumOff val="50000"/>
              </a:schemeClr>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81" name="Rectangle 80"/>
          <p:cNvSpPr/>
          <p:nvPr/>
        </p:nvSpPr>
        <p:spPr>
          <a:xfrm>
            <a:off x="6732252" y="4762201"/>
            <a:ext cx="566813" cy="634703"/>
          </a:xfrm>
          <a:prstGeom prst="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2" name="Straight Connector 81"/>
          <p:cNvCxnSpPr/>
          <p:nvPr/>
        </p:nvCxnSpPr>
        <p:spPr>
          <a:xfrm flipV="1">
            <a:off x="2721444" y="4362993"/>
            <a:ext cx="375207" cy="2111"/>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flipV="1">
            <a:off x="2467599" y="3053039"/>
            <a:ext cx="628799" cy="2112"/>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3083325" y="3058223"/>
            <a:ext cx="2763" cy="2411111"/>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81" idx="2"/>
          </p:cNvCxnSpPr>
          <p:nvPr/>
        </p:nvCxnSpPr>
        <p:spPr>
          <a:xfrm flipH="1">
            <a:off x="7015658" y="5396904"/>
            <a:ext cx="1" cy="120328"/>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74" name="Picture 14" descr="Image result for crops icon"/>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145645" y="5733256"/>
            <a:ext cx="558867" cy="558867"/>
          </a:xfrm>
          <a:prstGeom prst="rect">
            <a:avLst/>
          </a:prstGeom>
          <a:noFill/>
          <a:extLst>
            <a:ext uri="{909E8E84-426E-40DD-AFC4-6F175D3DCCD1}">
              <a14:hiddenFill xmlns:a14="http://schemas.microsoft.com/office/drawing/2010/main">
                <a:solidFill>
                  <a:srgbClr val="FFFFFF"/>
                </a:solidFill>
              </a14:hiddenFill>
            </a:ext>
          </a:extLst>
        </p:spPr>
      </p:pic>
      <p:pic>
        <p:nvPicPr>
          <p:cNvPr id="75" name="Picture 16" descr="Image result for sheep icon"/>
          <p:cNvPicPr>
            <a:picLocks noChangeAspect="1" noChangeArrowheads="1"/>
          </p:cNvPicPr>
          <p:nvPr/>
        </p:nvPicPr>
        <p:blipFill rotWithShape="1">
          <a:blip r:embed="rId13" cstate="print">
            <a:extLst>
              <a:ext uri="{28A0092B-C50C-407E-A947-70E740481C1C}">
                <a14:useLocalDpi xmlns:a14="http://schemas.microsoft.com/office/drawing/2010/main" val="0"/>
              </a:ext>
            </a:extLst>
          </a:blip>
          <a:srcRect t="7423" b="15368"/>
          <a:stretch/>
        </p:blipFill>
        <p:spPr bwMode="auto">
          <a:xfrm>
            <a:off x="9399539" y="5733255"/>
            <a:ext cx="746106" cy="576065"/>
          </a:xfrm>
          <a:prstGeom prst="rect">
            <a:avLst/>
          </a:prstGeom>
          <a:noFill/>
          <a:extLst>
            <a:ext uri="{909E8E84-426E-40DD-AFC4-6F175D3DCCD1}">
              <a14:hiddenFill xmlns:a14="http://schemas.microsoft.com/office/drawing/2010/main">
                <a:solidFill>
                  <a:srgbClr val="FFFFFF"/>
                </a:solidFill>
              </a14:hiddenFill>
            </a:ext>
          </a:extLst>
        </p:spPr>
      </p:pic>
      <p:pic>
        <p:nvPicPr>
          <p:cNvPr id="76" name="Picture 12" descr="Image result for aeroplane icon"/>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46939" y="5463818"/>
            <a:ext cx="1080091" cy="1080091"/>
          </a:xfrm>
          <a:prstGeom prst="rect">
            <a:avLst/>
          </a:prstGeom>
          <a:noFill/>
          <a:extLst>
            <a:ext uri="{909E8E84-426E-40DD-AFC4-6F175D3DCCD1}">
              <a14:hiddenFill xmlns:a14="http://schemas.microsoft.com/office/drawing/2010/main">
                <a:solidFill>
                  <a:srgbClr val="FFFFFF"/>
                </a:solidFill>
              </a14:hiddenFill>
            </a:ext>
          </a:extLst>
        </p:spPr>
      </p:pic>
      <p:cxnSp>
        <p:nvCxnSpPr>
          <p:cNvPr id="77" name="Straight Connector 76"/>
          <p:cNvCxnSpPr/>
          <p:nvPr/>
        </p:nvCxnSpPr>
        <p:spPr>
          <a:xfrm>
            <a:off x="2721444" y="4221088"/>
            <a:ext cx="669394" cy="0"/>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V="1">
            <a:off x="3388922" y="4221088"/>
            <a:ext cx="547" cy="746864"/>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4707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11205633" y="6469064"/>
            <a:ext cx="645584" cy="301625"/>
          </a:xfrm>
          <a:prstGeom prst="rect">
            <a:avLst/>
          </a:prstGeom>
        </p:spPr>
        <p:txBody>
          <a:bodyPr/>
          <a:lstStyle/>
          <a:p>
            <a:pPr>
              <a:defRPr/>
            </a:pPr>
            <a:fld id="{58B38603-38FB-4B93-9473-5C5BF89DEF9D}" type="slidenum">
              <a:rPr lang="en-GB" smtClean="0"/>
              <a:pPr>
                <a:defRPr/>
              </a:pPr>
              <a:t>13</a:t>
            </a:fld>
            <a:endParaRPr lang="en-GB" dirty="0"/>
          </a:p>
        </p:txBody>
      </p:sp>
      <p:sp>
        <p:nvSpPr>
          <p:cNvPr id="42" name="TextBox 41"/>
          <p:cNvSpPr txBox="1"/>
          <p:nvPr/>
        </p:nvSpPr>
        <p:spPr>
          <a:xfrm>
            <a:off x="353566" y="1281180"/>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supply</a:t>
            </a:r>
          </a:p>
        </p:txBody>
      </p:sp>
      <p:sp>
        <p:nvSpPr>
          <p:cNvPr id="43" name="TextBox 42"/>
          <p:cNvSpPr txBox="1"/>
          <p:nvPr/>
        </p:nvSpPr>
        <p:spPr>
          <a:xfrm>
            <a:off x="4731510" y="1315699"/>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use</a:t>
            </a:r>
          </a:p>
        </p:txBody>
      </p:sp>
      <p:sp>
        <p:nvSpPr>
          <p:cNvPr id="44" name="TextBox 43"/>
          <p:cNvSpPr txBox="1"/>
          <p:nvPr/>
        </p:nvSpPr>
        <p:spPr>
          <a:xfrm>
            <a:off x="8823918" y="1315699"/>
            <a:ext cx="2448272" cy="369332"/>
          </a:xfrm>
          <a:prstGeom prst="rect">
            <a:avLst/>
          </a:prstGeom>
          <a:noFill/>
        </p:spPr>
        <p:txBody>
          <a:bodyPr wrap="square" rtlCol="0">
            <a:spAutoFit/>
          </a:bodyPr>
          <a:lstStyle/>
          <a:p>
            <a:pPr algn="ctr"/>
            <a:r>
              <a:rPr lang="en-GB" b="1" dirty="0" smtClean="0">
                <a:latin typeface="Ebrima" panose="02000000000000000000" pitchFamily="2" charset="0"/>
                <a:ea typeface="Ebrima" panose="02000000000000000000" pitchFamily="2" charset="0"/>
                <a:cs typeface="Ebrima" panose="02000000000000000000" pitchFamily="2" charset="0"/>
              </a:rPr>
              <a:t>Land use</a:t>
            </a:r>
            <a:endParaRPr lang="en-GB" b="1" dirty="0">
              <a:latin typeface="Ebrima" panose="02000000000000000000" pitchFamily="2" charset="0"/>
              <a:ea typeface="Ebrima" panose="02000000000000000000" pitchFamily="2" charset="0"/>
              <a:cs typeface="Ebrima" panose="02000000000000000000" pitchFamily="2" charset="0"/>
            </a:endParaRPr>
          </a:p>
        </p:txBody>
      </p:sp>
      <p:sp>
        <p:nvSpPr>
          <p:cNvPr id="125" name="Title 5"/>
          <p:cNvSpPr>
            <a:spLocks noGrp="1"/>
          </p:cNvSpPr>
          <p:nvPr>
            <p:ph type="title"/>
          </p:nvPr>
        </p:nvSpPr>
        <p:spPr>
          <a:xfrm>
            <a:off x="2269432" y="200819"/>
            <a:ext cx="9581785" cy="924596"/>
          </a:xfrm>
          <a:effectLst/>
        </p:spPr>
        <p:txBody>
          <a:bodyPr/>
          <a:lstStyle/>
          <a:p>
            <a:r>
              <a:rPr lang="en-GB" dirty="0"/>
              <a:t>How UK net-zero could be achieved</a:t>
            </a:r>
            <a:endParaRPr lang="en-GB" dirty="0"/>
          </a:p>
        </p:txBody>
      </p:sp>
      <p:pic>
        <p:nvPicPr>
          <p:cNvPr id="22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0233" y="1774914"/>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29"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193772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0"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253153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2"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194302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3"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253683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5"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193458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6"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252839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534" y="1773668"/>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39"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8434" y="2564220"/>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1"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9171" y="2563443"/>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2"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1872962"/>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3"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2515766"/>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4"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4389133" y="3515265"/>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6"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041496" y="3495651"/>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7"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6384032" y="350026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8"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712764" y="349995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9" name="Picture 4" descr="Image result for van icon"/>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6360" t="13453" r="17339" b="16388"/>
          <a:stretch/>
        </p:blipFill>
        <p:spPr bwMode="auto">
          <a:xfrm>
            <a:off x="7126641" y="3535204"/>
            <a:ext cx="648073" cy="360040"/>
          </a:xfrm>
          <a:prstGeom prst="rect">
            <a:avLst/>
          </a:prstGeom>
          <a:noFill/>
          <a:extLst>
            <a:ext uri="{909E8E84-426E-40DD-AFC4-6F175D3DCCD1}">
              <a14:hiddenFill xmlns:a14="http://schemas.microsoft.com/office/drawing/2010/main">
                <a:solidFill>
                  <a:srgbClr val="FFFFFF"/>
                </a:solidFill>
              </a14:hiddenFill>
            </a:ext>
          </a:extLst>
        </p:spPr>
      </p:pic>
      <p:pic>
        <p:nvPicPr>
          <p:cNvPr id="250" name="Picture 2" descr="Related image"/>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22379" b="25738"/>
          <a:stretch/>
        </p:blipFill>
        <p:spPr bwMode="auto">
          <a:xfrm>
            <a:off x="4741490" y="4221087"/>
            <a:ext cx="1040919" cy="360041"/>
          </a:xfrm>
          <a:prstGeom prst="rect">
            <a:avLst/>
          </a:prstGeom>
          <a:noFill/>
          <a:extLst>
            <a:ext uri="{909E8E84-426E-40DD-AFC4-6F175D3DCCD1}">
              <a14:hiddenFill xmlns:a14="http://schemas.microsoft.com/office/drawing/2010/main">
                <a:solidFill>
                  <a:srgbClr val="FFFFFF"/>
                </a:solidFill>
              </a14:hiddenFill>
            </a:ext>
          </a:extLst>
        </p:spPr>
      </p:pic>
      <p:pic>
        <p:nvPicPr>
          <p:cNvPr id="251" name="Picture 4" descr="Related image"/>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337" b="12150"/>
          <a:stretch/>
        </p:blipFill>
        <p:spPr bwMode="auto">
          <a:xfrm>
            <a:off x="5935227" y="4176474"/>
            <a:ext cx="540703" cy="424521"/>
          </a:xfrm>
          <a:prstGeom prst="rect">
            <a:avLst/>
          </a:prstGeom>
          <a:noFill/>
          <a:extLst>
            <a:ext uri="{909E8E84-426E-40DD-AFC4-6F175D3DCCD1}">
              <a14:hiddenFill xmlns:a14="http://schemas.microsoft.com/office/drawing/2010/main">
                <a:solidFill>
                  <a:srgbClr val="FFFFFF"/>
                </a:solidFill>
              </a14:hiddenFill>
            </a:ext>
          </a:extLst>
        </p:spPr>
      </p:pic>
      <p:pic>
        <p:nvPicPr>
          <p:cNvPr id="252" name="Picture 6" descr="Image result for ship icon"/>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0472" t="11534" r="22199" b="11668"/>
          <a:stretch/>
        </p:blipFill>
        <p:spPr bwMode="auto">
          <a:xfrm>
            <a:off x="6628747" y="4170990"/>
            <a:ext cx="619381" cy="435608"/>
          </a:xfrm>
          <a:prstGeom prst="rect">
            <a:avLst/>
          </a:prstGeom>
          <a:noFill/>
          <a:extLst>
            <a:ext uri="{909E8E84-426E-40DD-AFC4-6F175D3DCCD1}">
              <a14:hiddenFill xmlns:a14="http://schemas.microsoft.com/office/drawing/2010/main">
                <a:solidFill>
                  <a:srgbClr val="FFFFFF"/>
                </a:solidFill>
              </a14:hiddenFill>
            </a:ext>
          </a:extLst>
        </p:spPr>
      </p:pic>
      <p:pic>
        <p:nvPicPr>
          <p:cNvPr id="253"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74236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4"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423651"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5"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029934"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6"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69538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7"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27702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sp>
        <p:nvSpPr>
          <p:cNvPr id="33" name="Rectangle 32"/>
          <p:cNvSpPr/>
          <p:nvPr/>
        </p:nvSpPr>
        <p:spPr>
          <a:xfrm>
            <a:off x="731404" y="1687641"/>
            <a:ext cx="1577673" cy="1651638"/>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4" name="Straight Connector 33"/>
          <p:cNvCxnSpPr>
            <a:stCxn id="33" idx="3"/>
            <a:endCxn id="40" idx="1"/>
          </p:cNvCxnSpPr>
          <p:nvPr/>
        </p:nvCxnSpPr>
        <p:spPr>
          <a:xfrm>
            <a:off x="2309077" y="2513460"/>
            <a:ext cx="2366866" cy="33368"/>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3513956" y="2516865"/>
            <a:ext cx="16108" cy="2568317"/>
          </a:xfrm>
          <a:prstGeom prst="line">
            <a:avLst/>
          </a:prstGeom>
          <a:ln w="28575">
            <a:solidFill>
              <a:srgbClr val="2AA9CC"/>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endCxn id="39" idx="1"/>
          </p:cNvCxnSpPr>
          <p:nvPr/>
        </p:nvCxnSpPr>
        <p:spPr>
          <a:xfrm>
            <a:off x="3561696" y="3717388"/>
            <a:ext cx="719569" cy="3687"/>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508283" y="4429770"/>
            <a:ext cx="453351" cy="7342"/>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510156" y="5085184"/>
            <a:ext cx="304906" cy="1"/>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4281265" y="3456133"/>
            <a:ext cx="3548897" cy="529883"/>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p:cNvSpPr/>
          <p:nvPr/>
        </p:nvSpPr>
        <p:spPr>
          <a:xfrm>
            <a:off x="4675943" y="1867461"/>
            <a:ext cx="2879676" cy="1358734"/>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p:cNvSpPr/>
          <p:nvPr/>
        </p:nvSpPr>
        <p:spPr>
          <a:xfrm>
            <a:off x="4727848" y="4778565"/>
            <a:ext cx="641727" cy="602450"/>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p:cNvSpPr/>
          <p:nvPr/>
        </p:nvSpPr>
        <p:spPr>
          <a:xfrm>
            <a:off x="4761815" y="4097307"/>
            <a:ext cx="1800450" cy="602450"/>
          </a:xfrm>
          <a:prstGeom prst="rect">
            <a:avLst/>
          </a:prstGeom>
          <a:noFill/>
          <a:ln w="28575">
            <a:solidFill>
              <a:srgbClr val="2AA9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p:cNvSpPr/>
          <p:nvPr/>
        </p:nvSpPr>
        <p:spPr>
          <a:xfrm>
            <a:off x="523791"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46" name="Oval 45"/>
          <p:cNvSpPr/>
          <p:nvPr/>
        </p:nvSpPr>
        <p:spPr>
          <a:xfrm>
            <a:off x="966822"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48" name="Oval 47"/>
          <p:cNvSpPr/>
          <p:nvPr/>
        </p:nvSpPr>
        <p:spPr>
          <a:xfrm>
            <a:off x="1409853" y="3703404"/>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49" name="Oval 48"/>
          <p:cNvSpPr/>
          <p:nvPr/>
        </p:nvSpPr>
        <p:spPr>
          <a:xfrm>
            <a:off x="1852884" y="3703404"/>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0" name="Oval 49"/>
          <p:cNvSpPr/>
          <p:nvPr/>
        </p:nvSpPr>
        <p:spPr>
          <a:xfrm>
            <a:off x="2295914"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1" name="Oval 50"/>
          <p:cNvSpPr/>
          <p:nvPr/>
        </p:nvSpPr>
        <p:spPr>
          <a:xfrm>
            <a:off x="522067"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2" name="Oval 51"/>
          <p:cNvSpPr/>
          <p:nvPr/>
        </p:nvSpPr>
        <p:spPr>
          <a:xfrm>
            <a:off x="965098"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3" name="Oval 52"/>
          <p:cNvSpPr/>
          <p:nvPr/>
        </p:nvSpPr>
        <p:spPr>
          <a:xfrm>
            <a:off x="1408129" y="4221088"/>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4" name="Oval 53"/>
          <p:cNvSpPr/>
          <p:nvPr/>
        </p:nvSpPr>
        <p:spPr>
          <a:xfrm>
            <a:off x="1851160" y="4221088"/>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5" name="Oval 54"/>
          <p:cNvSpPr/>
          <p:nvPr/>
        </p:nvSpPr>
        <p:spPr>
          <a:xfrm>
            <a:off x="2294190"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65" name="Rectangle 64"/>
          <p:cNvSpPr/>
          <p:nvPr/>
        </p:nvSpPr>
        <p:spPr>
          <a:xfrm>
            <a:off x="433961" y="3580248"/>
            <a:ext cx="2287483" cy="1144896"/>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6" name="Straight Connector 65"/>
          <p:cNvCxnSpPr/>
          <p:nvPr/>
        </p:nvCxnSpPr>
        <p:spPr>
          <a:xfrm flipV="1">
            <a:off x="3380742" y="2756806"/>
            <a:ext cx="12503" cy="1464282"/>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3390838" y="2756806"/>
            <a:ext cx="1278676" cy="4848"/>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3389445" y="4219362"/>
            <a:ext cx="1333973" cy="1726"/>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3389445" y="4945922"/>
            <a:ext cx="1093946" cy="2589"/>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70" name="Rectangle 69"/>
          <p:cNvSpPr/>
          <p:nvPr/>
        </p:nvSpPr>
        <p:spPr>
          <a:xfrm>
            <a:off x="4727848" y="4149080"/>
            <a:ext cx="2571217" cy="478229"/>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p:cNvSpPr/>
          <p:nvPr/>
        </p:nvSpPr>
        <p:spPr>
          <a:xfrm>
            <a:off x="5416172" y="4764502"/>
            <a:ext cx="1242546" cy="632402"/>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2" name="Straight Connector 71"/>
          <p:cNvCxnSpPr/>
          <p:nvPr/>
        </p:nvCxnSpPr>
        <p:spPr>
          <a:xfrm flipH="1">
            <a:off x="2454351" y="2907231"/>
            <a:ext cx="935094" cy="0"/>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4811195" y="1983893"/>
            <a:ext cx="660768" cy="1144896"/>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8" name="Rectangle 77"/>
          <p:cNvSpPr/>
          <p:nvPr/>
        </p:nvSpPr>
        <p:spPr>
          <a:xfrm>
            <a:off x="582540" y="5022436"/>
            <a:ext cx="2097224" cy="809915"/>
          </a:xfrm>
          <a:prstGeom prst="rect">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lumMod val="50000"/>
                    <a:lumOff val="50000"/>
                  </a:schemeClr>
                </a:solidFill>
                <a:latin typeface="Ebrima" panose="02000000000000000000" pitchFamily="2" charset="0"/>
                <a:ea typeface="Ebrima" panose="02000000000000000000" pitchFamily="2" charset="0"/>
                <a:cs typeface="Ebrima" panose="02000000000000000000" pitchFamily="2" charset="0"/>
              </a:rPr>
              <a:t>CO</a:t>
            </a:r>
            <a:r>
              <a:rPr lang="en-GB" b="1" baseline="-25000" dirty="0">
                <a:solidFill>
                  <a:schemeClr val="tx1">
                    <a:lumMod val="50000"/>
                    <a:lumOff val="50000"/>
                  </a:schemeClr>
                </a:solidFill>
                <a:latin typeface="Ebrima" panose="02000000000000000000" pitchFamily="2" charset="0"/>
                <a:ea typeface="Ebrima" panose="02000000000000000000" pitchFamily="2" charset="0"/>
                <a:cs typeface="Ebrima" panose="02000000000000000000" pitchFamily="2" charset="0"/>
              </a:rPr>
              <a:t>2</a:t>
            </a:r>
            <a:r>
              <a:rPr lang="en-GB" b="1" dirty="0">
                <a:solidFill>
                  <a:schemeClr val="tx1">
                    <a:lumMod val="50000"/>
                    <a:lumOff val="50000"/>
                  </a:schemeClr>
                </a:solidFill>
                <a:latin typeface="Ebrima" panose="02000000000000000000" pitchFamily="2" charset="0"/>
                <a:ea typeface="Ebrima" panose="02000000000000000000" pitchFamily="2" charset="0"/>
                <a:cs typeface="Ebrima" panose="02000000000000000000" pitchFamily="2" charset="0"/>
              </a:rPr>
              <a:t> storage</a:t>
            </a:r>
          </a:p>
        </p:txBody>
      </p:sp>
      <p:cxnSp>
        <p:nvCxnSpPr>
          <p:cNvPr id="80" name="Straight Connector 79"/>
          <p:cNvCxnSpPr/>
          <p:nvPr/>
        </p:nvCxnSpPr>
        <p:spPr>
          <a:xfrm>
            <a:off x="2679764" y="5469334"/>
            <a:ext cx="4335894" cy="44959"/>
          </a:xfrm>
          <a:prstGeom prst="line">
            <a:avLst/>
          </a:prstGeom>
          <a:ln w="28575">
            <a:solidFill>
              <a:schemeClr val="tx1">
                <a:lumMod val="50000"/>
                <a:lumOff val="50000"/>
              </a:schemeClr>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81" name="Rectangle 80"/>
          <p:cNvSpPr/>
          <p:nvPr/>
        </p:nvSpPr>
        <p:spPr>
          <a:xfrm>
            <a:off x="6732252" y="4762201"/>
            <a:ext cx="566813" cy="634703"/>
          </a:xfrm>
          <a:prstGeom prst="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2" name="Straight Connector 81"/>
          <p:cNvCxnSpPr/>
          <p:nvPr/>
        </p:nvCxnSpPr>
        <p:spPr>
          <a:xfrm flipV="1">
            <a:off x="2721444" y="4362993"/>
            <a:ext cx="375207" cy="2111"/>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flipV="1">
            <a:off x="2467599" y="3053039"/>
            <a:ext cx="628799" cy="2112"/>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3083325" y="3058223"/>
            <a:ext cx="2763" cy="2411111"/>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81" idx="2"/>
          </p:cNvCxnSpPr>
          <p:nvPr/>
        </p:nvCxnSpPr>
        <p:spPr>
          <a:xfrm flipH="1">
            <a:off x="7015658" y="5396904"/>
            <a:ext cx="1" cy="120328"/>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74" name="Picture 14" descr="Image result for crops icon"/>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145645" y="5733256"/>
            <a:ext cx="558867" cy="558867"/>
          </a:xfrm>
          <a:prstGeom prst="rect">
            <a:avLst/>
          </a:prstGeom>
          <a:noFill/>
          <a:extLst>
            <a:ext uri="{909E8E84-426E-40DD-AFC4-6F175D3DCCD1}">
              <a14:hiddenFill xmlns:a14="http://schemas.microsoft.com/office/drawing/2010/main">
                <a:solidFill>
                  <a:srgbClr val="FFFFFF"/>
                </a:solidFill>
              </a14:hiddenFill>
            </a:ext>
          </a:extLst>
        </p:spPr>
      </p:pic>
      <p:pic>
        <p:nvPicPr>
          <p:cNvPr id="75" name="Picture 16" descr="Image result for sheep icon"/>
          <p:cNvPicPr>
            <a:picLocks noChangeAspect="1" noChangeArrowheads="1"/>
          </p:cNvPicPr>
          <p:nvPr/>
        </p:nvPicPr>
        <p:blipFill rotWithShape="1">
          <a:blip r:embed="rId13" cstate="print">
            <a:extLst>
              <a:ext uri="{28A0092B-C50C-407E-A947-70E740481C1C}">
                <a14:useLocalDpi xmlns:a14="http://schemas.microsoft.com/office/drawing/2010/main" val="0"/>
              </a:ext>
            </a:extLst>
          </a:blip>
          <a:srcRect t="7423" b="15368"/>
          <a:stretch/>
        </p:blipFill>
        <p:spPr bwMode="auto">
          <a:xfrm>
            <a:off x="9399539" y="5733255"/>
            <a:ext cx="746106" cy="576065"/>
          </a:xfrm>
          <a:prstGeom prst="rect">
            <a:avLst/>
          </a:prstGeom>
          <a:noFill/>
          <a:extLst>
            <a:ext uri="{909E8E84-426E-40DD-AFC4-6F175D3DCCD1}">
              <a14:hiddenFill xmlns:a14="http://schemas.microsoft.com/office/drawing/2010/main">
                <a:solidFill>
                  <a:srgbClr val="FFFFFF"/>
                </a:solidFill>
              </a14:hiddenFill>
            </a:ext>
          </a:extLst>
        </p:spPr>
      </p:pic>
      <p:pic>
        <p:nvPicPr>
          <p:cNvPr id="76" name="Picture 12" descr="Image result for aeroplane icon"/>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46939" y="5463818"/>
            <a:ext cx="1080091" cy="1080091"/>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1790"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79"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08271"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86"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58410"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87"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75030"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88"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1650"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89"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1790" y="2310914"/>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0"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08271" y="2310914"/>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1"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58410" y="2310914"/>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2"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75030" y="2310914"/>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3"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1650" y="2310914"/>
            <a:ext cx="373478" cy="373478"/>
          </a:xfrm>
          <a:prstGeom prst="rect">
            <a:avLst/>
          </a:prstGeom>
          <a:noFill/>
          <a:extLst>
            <a:ext uri="{909E8E84-426E-40DD-AFC4-6F175D3DCCD1}">
              <a14:hiddenFill xmlns:a14="http://schemas.microsoft.com/office/drawing/2010/main">
                <a:solidFill>
                  <a:srgbClr val="FFFFFF"/>
                </a:solidFill>
              </a14:hiddenFill>
            </a:ext>
          </a:extLst>
        </p:spPr>
      </p:pic>
      <p:cxnSp>
        <p:nvCxnSpPr>
          <p:cNvPr id="94" name="Straight Connector 93"/>
          <p:cNvCxnSpPr/>
          <p:nvPr/>
        </p:nvCxnSpPr>
        <p:spPr>
          <a:xfrm>
            <a:off x="2721444" y="4221088"/>
            <a:ext cx="669394" cy="0"/>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V="1">
            <a:off x="3388922" y="4221088"/>
            <a:ext cx="547" cy="746864"/>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2074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11205633" y="6469064"/>
            <a:ext cx="645584" cy="301625"/>
          </a:xfrm>
          <a:prstGeom prst="rect">
            <a:avLst/>
          </a:prstGeom>
        </p:spPr>
        <p:txBody>
          <a:bodyPr/>
          <a:lstStyle/>
          <a:p>
            <a:pPr>
              <a:defRPr/>
            </a:pPr>
            <a:fld id="{58B38603-38FB-4B93-9473-5C5BF89DEF9D}" type="slidenum">
              <a:rPr lang="en-GB" smtClean="0"/>
              <a:pPr>
                <a:defRPr/>
              </a:pPr>
              <a:t>14</a:t>
            </a:fld>
            <a:endParaRPr lang="en-GB" dirty="0"/>
          </a:p>
        </p:txBody>
      </p:sp>
      <p:sp>
        <p:nvSpPr>
          <p:cNvPr id="42" name="TextBox 41"/>
          <p:cNvSpPr txBox="1"/>
          <p:nvPr/>
        </p:nvSpPr>
        <p:spPr>
          <a:xfrm>
            <a:off x="353566" y="1281180"/>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supply</a:t>
            </a:r>
          </a:p>
        </p:txBody>
      </p:sp>
      <p:sp>
        <p:nvSpPr>
          <p:cNvPr id="43" name="TextBox 42"/>
          <p:cNvSpPr txBox="1"/>
          <p:nvPr/>
        </p:nvSpPr>
        <p:spPr>
          <a:xfrm>
            <a:off x="4731510" y="1315699"/>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use</a:t>
            </a:r>
          </a:p>
        </p:txBody>
      </p:sp>
      <p:sp>
        <p:nvSpPr>
          <p:cNvPr id="44" name="TextBox 43"/>
          <p:cNvSpPr txBox="1"/>
          <p:nvPr/>
        </p:nvSpPr>
        <p:spPr>
          <a:xfrm>
            <a:off x="8823918" y="1315699"/>
            <a:ext cx="2448272" cy="369332"/>
          </a:xfrm>
          <a:prstGeom prst="rect">
            <a:avLst/>
          </a:prstGeom>
          <a:noFill/>
        </p:spPr>
        <p:txBody>
          <a:bodyPr wrap="square" rtlCol="0">
            <a:spAutoFit/>
          </a:bodyPr>
          <a:lstStyle/>
          <a:p>
            <a:pPr algn="ctr"/>
            <a:r>
              <a:rPr lang="en-GB" b="1" dirty="0" smtClean="0">
                <a:latin typeface="Ebrima" panose="02000000000000000000" pitchFamily="2" charset="0"/>
                <a:ea typeface="Ebrima" panose="02000000000000000000" pitchFamily="2" charset="0"/>
                <a:cs typeface="Ebrima" panose="02000000000000000000" pitchFamily="2" charset="0"/>
              </a:rPr>
              <a:t>Land use</a:t>
            </a:r>
            <a:endParaRPr lang="en-GB" b="1" dirty="0">
              <a:latin typeface="Ebrima" panose="02000000000000000000" pitchFamily="2" charset="0"/>
              <a:ea typeface="Ebrima" panose="02000000000000000000" pitchFamily="2" charset="0"/>
              <a:cs typeface="Ebrima" panose="02000000000000000000" pitchFamily="2" charset="0"/>
            </a:endParaRPr>
          </a:p>
        </p:txBody>
      </p:sp>
      <p:sp>
        <p:nvSpPr>
          <p:cNvPr id="125" name="Title 5"/>
          <p:cNvSpPr>
            <a:spLocks noGrp="1"/>
          </p:cNvSpPr>
          <p:nvPr>
            <p:ph type="title"/>
          </p:nvPr>
        </p:nvSpPr>
        <p:spPr>
          <a:xfrm>
            <a:off x="2269432" y="200819"/>
            <a:ext cx="9581785" cy="924596"/>
          </a:xfrm>
          <a:effectLst/>
        </p:spPr>
        <p:txBody>
          <a:bodyPr/>
          <a:lstStyle/>
          <a:p>
            <a:r>
              <a:rPr lang="en-GB" dirty="0"/>
              <a:t>How UK net-zero could be achieved</a:t>
            </a:r>
            <a:endParaRPr lang="en-GB" dirty="0"/>
          </a:p>
        </p:txBody>
      </p:sp>
      <p:pic>
        <p:nvPicPr>
          <p:cNvPr id="22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0233" y="1774914"/>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29"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193772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0"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253153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2"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194302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3"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253683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5"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193458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6"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252839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534" y="1773668"/>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39"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8434" y="2564220"/>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1"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9171" y="2563443"/>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2"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1872962"/>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3"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2515766"/>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4"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4389133" y="3515265"/>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6"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041496" y="3495651"/>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7"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6384032" y="350026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8"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712764" y="349995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9" name="Picture 4" descr="Image result for van icon"/>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6360" t="13453" r="17339" b="16388"/>
          <a:stretch/>
        </p:blipFill>
        <p:spPr bwMode="auto">
          <a:xfrm>
            <a:off x="7126641" y="3535204"/>
            <a:ext cx="648073" cy="360040"/>
          </a:xfrm>
          <a:prstGeom prst="rect">
            <a:avLst/>
          </a:prstGeom>
          <a:noFill/>
          <a:extLst>
            <a:ext uri="{909E8E84-426E-40DD-AFC4-6F175D3DCCD1}">
              <a14:hiddenFill xmlns:a14="http://schemas.microsoft.com/office/drawing/2010/main">
                <a:solidFill>
                  <a:srgbClr val="FFFFFF"/>
                </a:solidFill>
              </a14:hiddenFill>
            </a:ext>
          </a:extLst>
        </p:spPr>
      </p:pic>
      <p:pic>
        <p:nvPicPr>
          <p:cNvPr id="250" name="Picture 2" descr="Related image"/>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22379" b="25738"/>
          <a:stretch/>
        </p:blipFill>
        <p:spPr bwMode="auto">
          <a:xfrm>
            <a:off x="4741490" y="4221087"/>
            <a:ext cx="1040919" cy="360041"/>
          </a:xfrm>
          <a:prstGeom prst="rect">
            <a:avLst/>
          </a:prstGeom>
          <a:noFill/>
          <a:extLst>
            <a:ext uri="{909E8E84-426E-40DD-AFC4-6F175D3DCCD1}">
              <a14:hiddenFill xmlns:a14="http://schemas.microsoft.com/office/drawing/2010/main">
                <a:solidFill>
                  <a:srgbClr val="FFFFFF"/>
                </a:solidFill>
              </a14:hiddenFill>
            </a:ext>
          </a:extLst>
        </p:spPr>
      </p:pic>
      <p:pic>
        <p:nvPicPr>
          <p:cNvPr id="251" name="Picture 4" descr="Related image"/>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337" b="12150"/>
          <a:stretch/>
        </p:blipFill>
        <p:spPr bwMode="auto">
          <a:xfrm>
            <a:off x="5935227" y="4176474"/>
            <a:ext cx="540703" cy="424521"/>
          </a:xfrm>
          <a:prstGeom prst="rect">
            <a:avLst/>
          </a:prstGeom>
          <a:noFill/>
          <a:extLst>
            <a:ext uri="{909E8E84-426E-40DD-AFC4-6F175D3DCCD1}">
              <a14:hiddenFill xmlns:a14="http://schemas.microsoft.com/office/drawing/2010/main">
                <a:solidFill>
                  <a:srgbClr val="FFFFFF"/>
                </a:solidFill>
              </a14:hiddenFill>
            </a:ext>
          </a:extLst>
        </p:spPr>
      </p:pic>
      <p:pic>
        <p:nvPicPr>
          <p:cNvPr id="252" name="Picture 6" descr="Image result for ship icon"/>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0472" t="11534" r="22199" b="11668"/>
          <a:stretch/>
        </p:blipFill>
        <p:spPr bwMode="auto">
          <a:xfrm>
            <a:off x="6628747" y="4170990"/>
            <a:ext cx="619381" cy="435608"/>
          </a:xfrm>
          <a:prstGeom prst="rect">
            <a:avLst/>
          </a:prstGeom>
          <a:noFill/>
          <a:extLst>
            <a:ext uri="{909E8E84-426E-40DD-AFC4-6F175D3DCCD1}">
              <a14:hiddenFill xmlns:a14="http://schemas.microsoft.com/office/drawing/2010/main">
                <a:solidFill>
                  <a:srgbClr val="FFFFFF"/>
                </a:solidFill>
              </a14:hiddenFill>
            </a:ext>
          </a:extLst>
        </p:spPr>
      </p:pic>
      <p:pic>
        <p:nvPicPr>
          <p:cNvPr id="253"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74236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4"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423651"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5"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029934"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6"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69538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7"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27702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sp>
        <p:nvSpPr>
          <p:cNvPr id="33" name="Rectangle 32"/>
          <p:cNvSpPr/>
          <p:nvPr/>
        </p:nvSpPr>
        <p:spPr>
          <a:xfrm>
            <a:off x="731404" y="1687641"/>
            <a:ext cx="1577673" cy="1651638"/>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4" name="Straight Connector 33"/>
          <p:cNvCxnSpPr>
            <a:stCxn id="33" idx="3"/>
            <a:endCxn id="40" idx="1"/>
          </p:cNvCxnSpPr>
          <p:nvPr/>
        </p:nvCxnSpPr>
        <p:spPr>
          <a:xfrm>
            <a:off x="2309077" y="2513460"/>
            <a:ext cx="2366866" cy="33368"/>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3513956" y="2516865"/>
            <a:ext cx="16108" cy="2568317"/>
          </a:xfrm>
          <a:prstGeom prst="line">
            <a:avLst/>
          </a:prstGeom>
          <a:ln w="28575">
            <a:solidFill>
              <a:srgbClr val="2AA9CC"/>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endCxn id="39" idx="1"/>
          </p:cNvCxnSpPr>
          <p:nvPr/>
        </p:nvCxnSpPr>
        <p:spPr>
          <a:xfrm>
            <a:off x="3561696" y="3717388"/>
            <a:ext cx="719569" cy="3687"/>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508283" y="4429770"/>
            <a:ext cx="453351" cy="7342"/>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510156" y="5085184"/>
            <a:ext cx="304906" cy="1"/>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4281265" y="3456133"/>
            <a:ext cx="3548897" cy="529883"/>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p:cNvSpPr/>
          <p:nvPr/>
        </p:nvSpPr>
        <p:spPr>
          <a:xfrm>
            <a:off x="4675943" y="1867461"/>
            <a:ext cx="2879676" cy="1358734"/>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p:cNvSpPr/>
          <p:nvPr/>
        </p:nvSpPr>
        <p:spPr>
          <a:xfrm>
            <a:off x="4727848" y="4778565"/>
            <a:ext cx="641727" cy="602450"/>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p:cNvSpPr/>
          <p:nvPr/>
        </p:nvSpPr>
        <p:spPr>
          <a:xfrm>
            <a:off x="4761815" y="4097307"/>
            <a:ext cx="1800450" cy="602450"/>
          </a:xfrm>
          <a:prstGeom prst="rect">
            <a:avLst/>
          </a:prstGeom>
          <a:noFill/>
          <a:ln w="28575">
            <a:solidFill>
              <a:srgbClr val="2AA9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p:cNvSpPr/>
          <p:nvPr/>
        </p:nvSpPr>
        <p:spPr>
          <a:xfrm>
            <a:off x="523791"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46" name="Oval 45"/>
          <p:cNvSpPr/>
          <p:nvPr/>
        </p:nvSpPr>
        <p:spPr>
          <a:xfrm>
            <a:off x="966822"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48" name="Oval 47"/>
          <p:cNvSpPr/>
          <p:nvPr/>
        </p:nvSpPr>
        <p:spPr>
          <a:xfrm>
            <a:off x="1409853" y="3703404"/>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49" name="Oval 48"/>
          <p:cNvSpPr/>
          <p:nvPr/>
        </p:nvSpPr>
        <p:spPr>
          <a:xfrm>
            <a:off x="1852884" y="3703404"/>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0" name="Oval 49"/>
          <p:cNvSpPr/>
          <p:nvPr/>
        </p:nvSpPr>
        <p:spPr>
          <a:xfrm>
            <a:off x="2295914"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1" name="Oval 50"/>
          <p:cNvSpPr/>
          <p:nvPr/>
        </p:nvSpPr>
        <p:spPr>
          <a:xfrm>
            <a:off x="522067"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2" name="Oval 51"/>
          <p:cNvSpPr/>
          <p:nvPr/>
        </p:nvSpPr>
        <p:spPr>
          <a:xfrm>
            <a:off x="965098"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3" name="Oval 52"/>
          <p:cNvSpPr/>
          <p:nvPr/>
        </p:nvSpPr>
        <p:spPr>
          <a:xfrm>
            <a:off x="1408129" y="4221088"/>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4" name="Oval 53"/>
          <p:cNvSpPr/>
          <p:nvPr/>
        </p:nvSpPr>
        <p:spPr>
          <a:xfrm>
            <a:off x="1851160" y="4221088"/>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5" name="Oval 54"/>
          <p:cNvSpPr/>
          <p:nvPr/>
        </p:nvSpPr>
        <p:spPr>
          <a:xfrm>
            <a:off x="2294190"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65" name="Rectangle 64"/>
          <p:cNvSpPr/>
          <p:nvPr/>
        </p:nvSpPr>
        <p:spPr>
          <a:xfrm>
            <a:off x="433961" y="3580248"/>
            <a:ext cx="2287483" cy="1144896"/>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6" name="Straight Connector 65"/>
          <p:cNvCxnSpPr/>
          <p:nvPr/>
        </p:nvCxnSpPr>
        <p:spPr>
          <a:xfrm flipV="1">
            <a:off x="3380742" y="2756806"/>
            <a:ext cx="12503" cy="1464282"/>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3390838" y="2756806"/>
            <a:ext cx="1278676" cy="4848"/>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3389445" y="4219362"/>
            <a:ext cx="1333973" cy="1726"/>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3389445" y="4945922"/>
            <a:ext cx="1093946" cy="2589"/>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70" name="Rectangle 69"/>
          <p:cNvSpPr/>
          <p:nvPr/>
        </p:nvSpPr>
        <p:spPr>
          <a:xfrm>
            <a:off x="4727848" y="4149080"/>
            <a:ext cx="2571217" cy="478229"/>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p:cNvSpPr/>
          <p:nvPr/>
        </p:nvSpPr>
        <p:spPr>
          <a:xfrm>
            <a:off x="5416172" y="4764502"/>
            <a:ext cx="1242546" cy="632402"/>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2" name="Straight Connector 71"/>
          <p:cNvCxnSpPr/>
          <p:nvPr/>
        </p:nvCxnSpPr>
        <p:spPr>
          <a:xfrm flipH="1">
            <a:off x="2454351" y="2907231"/>
            <a:ext cx="935094" cy="0"/>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4811195" y="1983893"/>
            <a:ext cx="660768" cy="1144896"/>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8" name="Rectangle 77"/>
          <p:cNvSpPr/>
          <p:nvPr/>
        </p:nvSpPr>
        <p:spPr>
          <a:xfrm>
            <a:off x="582540" y="5022436"/>
            <a:ext cx="2097224" cy="809915"/>
          </a:xfrm>
          <a:prstGeom prst="rect">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lumMod val="50000"/>
                    <a:lumOff val="50000"/>
                  </a:schemeClr>
                </a:solidFill>
                <a:latin typeface="Ebrima" panose="02000000000000000000" pitchFamily="2" charset="0"/>
                <a:ea typeface="Ebrima" panose="02000000000000000000" pitchFamily="2" charset="0"/>
                <a:cs typeface="Ebrima" panose="02000000000000000000" pitchFamily="2" charset="0"/>
              </a:rPr>
              <a:t>CO</a:t>
            </a:r>
            <a:r>
              <a:rPr lang="en-GB" b="1" baseline="-25000" dirty="0">
                <a:solidFill>
                  <a:schemeClr val="tx1">
                    <a:lumMod val="50000"/>
                    <a:lumOff val="50000"/>
                  </a:schemeClr>
                </a:solidFill>
                <a:latin typeface="Ebrima" panose="02000000000000000000" pitchFamily="2" charset="0"/>
                <a:ea typeface="Ebrima" panose="02000000000000000000" pitchFamily="2" charset="0"/>
                <a:cs typeface="Ebrima" panose="02000000000000000000" pitchFamily="2" charset="0"/>
              </a:rPr>
              <a:t>2</a:t>
            </a:r>
            <a:r>
              <a:rPr lang="en-GB" b="1" dirty="0">
                <a:solidFill>
                  <a:schemeClr val="tx1">
                    <a:lumMod val="50000"/>
                    <a:lumOff val="50000"/>
                  </a:schemeClr>
                </a:solidFill>
                <a:latin typeface="Ebrima" panose="02000000000000000000" pitchFamily="2" charset="0"/>
                <a:ea typeface="Ebrima" panose="02000000000000000000" pitchFamily="2" charset="0"/>
                <a:cs typeface="Ebrima" panose="02000000000000000000" pitchFamily="2" charset="0"/>
              </a:rPr>
              <a:t> storage</a:t>
            </a:r>
          </a:p>
        </p:txBody>
      </p:sp>
      <p:cxnSp>
        <p:nvCxnSpPr>
          <p:cNvPr id="80" name="Straight Connector 79"/>
          <p:cNvCxnSpPr/>
          <p:nvPr/>
        </p:nvCxnSpPr>
        <p:spPr>
          <a:xfrm>
            <a:off x="2679764" y="5469334"/>
            <a:ext cx="4335894" cy="44959"/>
          </a:xfrm>
          <a:prstGeom prst="line">
            <a:avLst/>
          </a:prstGeom>
          <a:ln w="28575">
            <a:solidFill>
              <a:schemeClr val="tx1">
                <a:lumMod val="50000"/>
                <a:lumOff val="50000"/>
              </a:schemeClr>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81" name="Rectangle 80"/>
          <p:cNvSpPr/>
          <p:nvPr/>
        </p:nvSpPr>
        <p:spPr>
          <a:xfrm>
            <a:off x="6732252" y="4762201"/>
            <a:ext cx="566813" cy="634703"/>
          </a:xfrm>
          <a:prstGeom prst="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2" name="Straight Connector 81"/>
          <p:cNvCxnSpPr/>
          <p:nvPr/>
        </p:nvCxnSpPr>
        <p:spPr>
          <a:xfrm flipV="1">
            <a:off x="2721444" y="4362993"/>
            <a:ext cx="375207" cy="2111"/>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flipV="1">
            <a:off x="2467599" y="3053039"/>
            <a:ext cx="628799" cy="2112"/>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3083325" y="3058223"/>
            <a:ext cx="2763" cy="2411111"/>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81" idx="2"/>
          </p:cNvCxnSpPr>
          <p:nvPr/>
        </p:nvCxnSpPr>
        <p:spPr>
          <a:xfrm flipH="1">
            <a:off x="7015658" y="5396904"/>
            <a:ext cx="1" cy="120328"/>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74" name="Picture 14" descr="Image result for crops icon"/>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145645" y="5733256"/>
            <a:ext cx="558867" cy="558867"/>
          </a:xfrm>
          <a:prstGeom prst="rect">
            <a:avLst/>
          </a:prstGeom>
          <a:noFill/>
          <a:extLst>
            <a:ext uri="{909E8E84-426E-40DD-AFC4-6F175D3DCCD1}">
              <a14:hiddenFill xmlns:a14="http://schemas.microsoft.com/office/drawing/2010/main">
                <a:solidFill>
                  <a:srgbClr val="FFFFFF"/>
                </a:solidFill>
              </a14:hiddenFill>
            </a:ext>
          </a:extLst>
        </p:spPr>
      </p:pic>
      <p:pic>
        <p:nvPicPr>
          <p:cNvPr id="75" name="Picture 16" descr="Image result for sheep icon"/>
          <p:cNvPicPr>
            <a:picLocks noChangeAspect="1" noChangeArrowheads="1"/>
          </p:cNvPicPr>
          <p:nvPr/>
        </p:nvPicPr>
        <p:blipFill rotWithShape="1">
          <a:blip r:embed="rId13" cstate="print">
            <a:extLst>
              <a:ext uri="{28A0092B-C50C-407E-A947-70E740481C1C}">
                <a14:useLocalDpi xmlns:a14="http://schemas.microsoft.com/office/drawing/2010/main" val="0"/>
              </a:ext>
            </a:extLst>
          </a:blip>
          <a:srcRect t="7423" b="15368"/>
          <a:stretch/>
        </p:blipFill>
        <p:spPr bwMode="auto">
          <a:xfrm>
            <a:off x="9399539" y="5733255"/>
            <a:ext cx="746106" cy="576065"/>
          </a:xfrm>
          <a:prstGeom prst="rect">
            <a:avLst/>
          </a:prstGeom>
          <a:noFill/>
          <a:extLst>
            <a:ext uri="{909E8E84-426E-40DD-AFC4-6F175D3DCCD1}">
              <a14:hiddenFill xmlns:a14="http://schemas.microsoft.com/office/drawing/2010/main">
                <a:solidFill>
                  <a:srgbClr val="FFFFFF"/>
                </a:solidFill>
              </a14:hiddenFill>
            </a:ext>
          </a:extLst>
        </p:spPr>
      </p:pic>
      <p:pic>
        <p:nvPicPr>
          <p:cNvPr id="76" name="Picture 12" descr="Image result for aeroplane icon"/>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46939" y="5463818"/>
            <a:ext cx="1080091" cy="1080091"/>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1790"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79"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08271"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86"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58410"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87"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75030"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88"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1650"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89"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1790" y="2310914"/>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0"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08271" y="2310914"/>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1"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58410" y="2310914"/>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2"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75030" y="2310914"/>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3"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1650" y="2310914"/>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4"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8328" y="2733448"/>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5"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14809" y="2733448"/>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6"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64948" y="2733448"/>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7"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81568" y="2733448"/>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8"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8188" y="2733448"/>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9"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8328" y="312753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0"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14809" y="312753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1"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64948" y="312753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2"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81568" y="312753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3"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8188" y="312753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4"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1790" y="352968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5"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08271" y="352968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6"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58410" y="352968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7"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75030" y="352968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8"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1650" y="352968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9"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1790" y="392376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10"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08271" y="392376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11"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58410" y="392376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12"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75030" y="392376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13"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1650" y="3923762"/>
            <a:ext cx="373478" cy="373478"/>
          </a:xfrm>
          <a:prstGeom prst="rect">
            <a:avLst/>
          </a:prstGeom>
          <a:noFill/>
          <a:extLst>
            <a:ext uri="{909E8E84-426E-40DD-AFC4-6F175D3DCCD1}">
              <a14:hiddenFill xmlns:a14="http://schemas.microsoft.com/office/drawing/2010/main">
                <a:solidFill>
                  <a:srgbClr val="FFFFFF"/>
                </a:solidFill>
              </a14:hiddenFill>
            </a:ext>
          </a:extLst>
        </p:spPr>
      </p:pic>
      <p:cxnSp>
        <p:nvCxnSpPr>
          <p:cNvPr id="114" name="Straight Connector 113"/>
          <p:cNvCxnSpPr/>
          <p:nvPr/>
        </p:nvCxnSpPr>
        <p:spPr>
          <a:xfrm>
            <a:off x="2721444" y="4221088"/>
            <a:ext cx="669394" cy="0"/>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flipV="1">
            <a:off x="3388922" y="4221088"/>
            <a:ext cx="547" cy="746864"/>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5334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11205633" y="6469064"/>
            <a:ext cx="645584" cy="301625"/>
          </a:xfrm>
          <a:prstGeom prst="rect">
            <a:avLst/>
          </a:prstGeom>
        </p:spPr>
        <p:txBody>
          <a:bodyPr/>
          <a:lstStyle/>
          <a:p>
            <a:pPr>
              <a:defRPr/>
            </a:pPr>
            <a:fld id="{58B38603-38FB-4B93-9473-5C5BF89DEF9D}" type="slidenum">
              <a:rPr lang="en-GB" smtClean="0"/>
              <a:pPr>
                <a:defRPr/>
              </a:pPr>
              <a:t>15</a:t>
            </a:fld>
            <a:endParaRPr lang="en-GB" dirty="0"/>
          </a:p>
        </p:txBody>
      </p:sp>
      <p:sp>
        <p:nvSpPr>
          <p:cNvPr id="42" name="TextBox 41"/>
          <p:cNvSpPr txBox="1"/>
          <p:nvPr/>
        </p:nvSpPr>
        <p:spPr>
          <a:xfrm>
            <a:off x="353566" y="1281180"/>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supply</a:t>
            </a:r>
          </a:p>
        </p:txBody>
      </p:sp>
      <p:sp>
        <p:nvSpPr>
          <p:cNvPr id="43" name="TextBox 42"/>
          <p:cNvSpPr txBox="1"/>
          <p:nvPr/>
        </p:nvSpPr>
        <p:spPr>
          <a:xfrm>
            <a:off x="4731510" y="1315699"/>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use</a:t>
            </a:r>
          </a:p>
        </p:txBody>
      </p:sp>
      <p:sp>
        <p:nvSpPr>
          <p:cNvPr id="44" name="TextBox 43"/>
          <p:cNvSpPr txBox="1"/>
          <p:nvPr/>
        </p:nvSpPr>
        <p:spPr>
          <a:xfrm>
            <a:off x="8823918" y="1315699"/>
            <a:ext cx="2448272" cy="369332"/>
          </a:xfrm>
          <a:prstGeom prst="rect">
            <a:avLst/>
          </a:prstGeom>
          <a:noFill/>
        </p:spPr>
        <p:txBody>
          <a:bodyPr wrap="square" rtlCol="0">
            <a:spAutoFit/>
          </a:bodyPr>
          <a:lstStyle/>
          <a:p>
            <a:pPr algn="ctr"/>
            <a:r>
              <a:rPr lang="en-GB" b="1" dirty="0" smtClean="0">
                <a:latin typeface="Ebrima" panose="02000000000000000000" pitchFamily="2" charset="0"/>
                <a:ea typeface="Ebrima" panose="02000000000000000000" pitchFamily="2" charset="0"/>
                <a:cs typeface="Ebrima" panose="02000000000000000000" pitchFamily="2" charset="0"/>
              </a:rPr>
              <a:t>Land use</a:t>
            </a:r>
            <a:endParaRPr lang="en-GB" b="1" dirty="0">
              <a:latin typeface="Ebrima" panose="02000000000000000000" pitchFamily="2" charset="0"/>
              <a:ea typeface="Ebrima" panose="02000000000000000000" pitchFamily="2" charset="0"/>
              <a:cs typeface="Ebrima" panose="02000000000000000000" pitchFamily="2" charset="0"/>
            </a:endParaRPr>
          </a:p>
        </p:txBody>
      </p:sp>
      <p:sp>
        <p:nvSpPr>
          <p:cNvPr id="125" name="Title 5"/>
          <p:cNvSpPr>
            <a:spLocks noGrp="1"/>
          </p:cNvSpPr>
          <p:nvPr>
            <p:ph type="title"/>
          </p:nvPr>
        </p:nvSpPr>
        <p:spPr>
          <a:xfrm>
            <a:off x="2269432" y="200819"/>
            <a:ext cx="9581785" cy="924596"/>
          </a:xfrm>
          <a:effectLst/>
        </p:spPr>
        <p:txBody>
          <a:bodyPr/>
          <a:lstStyle/>
          <a:p>
            <a:r>
              <a:rPr lang="en-GB" dirty="0"/>
              <a:t>How UK net-zero could be achieved</a:t>
            </a:r>
            <a:endParaRPr lang="en-GB" dirty="0"/>
          </a:p>
        </p:txBody>
      </p:sp>
      <p:pic>
        <p:nvPicPr>
          <p:cNvPr id="22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0233" y="1774914"/>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29"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193772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0"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253153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2"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194302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3"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253683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5"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193458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6"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252839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534" y="1773668"/>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39"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8434" y="2564220"/>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1"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9171" y="2563443"/>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2"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1872962"/>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3"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2515766"/>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4"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4389133" y="3515265"/>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6"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041496" y="3495651"/>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7"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6384032" y="350026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8"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712764" y="349995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9" name="Picture 4" descr="Image result for van icon"/>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6360" t="13453" r="17339" b="16388"/>
          <a:stretch/>
        </p:blipFill>
        <p:spPr bwMode="auto">
          <a:xfrm>
            <a:off x="7126641" y="3535204"/>
            <a:ext cx="648073" cy="360040"/>
          </a:xfrm>
          <a:prstGeom prst="rect">
            <a:avLst/>
          </a:prstGeom>
          <a:noFill/>
          <a:extLst>
            <a:ext uri="{909E8E84-426E-40DD-AFC4-6F175D3DCCD1}">
              <a14:hiddenFill xmlns:a14="http://schemas.microsoft.com/office/drawing/2010/main">
                <a:solidFill>
                  <a:srgbClr val="FFFFFF"/>
                </a:solidFill>
              </a14:hiddenFill>
            </a:ext>
          </a:extLst>
        </p:spPr>
      </p:pic>
      <p:pic>
        <p:nvPicPr>
          <p:cNvPr id="250" name="Picture 2" descr="Related image"/>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22379" b="25738"/>
          <a:stretch/>
        </p:blipFill>
        <p:spPr bwMode="auto">
          <a:xfrm>
            <a:off x="4741490" y="4221087"/>
            <a:ext cx="1040919" cy="360041"/>
          </a:xfrm>
          <a:prstGeom prst="rect">
            <a:avLst/>
          </a:prstGeom>
          <a:noFill/>
          <a:extLst>
            <a:ext uri="{909E8E84-426E-40DD-AFC4-6F175D3DCCD1}">
              <a14:hiddenFill xmlns:a14="http://schemas.microsoft.com/office/drawing/2010/main">
                <a:solidFill>
                  <a:srgbClr val="FFFFFF"/>
                </a:solidFill>
              </a14:hiddenFill>
            </a:ext>
          </a:extLst>
        </p:spPr>
      </p:pic>
      <p:pic>
        <p:nvPicPr>
          <p:cNvPr id="251" name="Picture 4" descr="Related image"/>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337" b="12150"/>
          <a:stretch/>
        </p:blipFill>
        <p:spPr bwMode="auto">
          <a:xfrm>
            <a:off x="5935227" y="4176474"/>
            <a:ext cx="540703" cy="424521"/>
          </a:xfrm>
          <a:prstGeom prst="rect">
            <a:avLst/>
          </a:prstGeom>
          <a:noFill/>
          <a:extLst>
            <a:ext uri="{909E8E84-426E-40DD-AFC4-6F175D3DCCD1}">
              <a14:hiddenFill xmlns:a14="http://schemas.microsoft.com/office/drawing/2010/main">
                <a:solidFill>
                  <a:srgbClr val="FFFFFF"/>
                </a:solidFill>
              </a14:hiddenFill>
            </a:ext>
          </a:extLst>
        </p:spPr>
      </p:pic>
      <p:pic>
        <p:nvPicPr>
          <p:cNvPr id="252" name="Picture 6" descr="Image result for ship icon"/>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0472" t="11534" r="22199" b="11668"/>
          <a:stretch/>
        </p:blipFill>
        <p:spPr bwMode="auto">
          <a:xfrm>
            <a:off x="6628747" y="4170990"/>
            <a:ext cx="619381" cy="435608"/>
          </a:xfrm>
          <a:prstGeom prst="rect">
            <a:avLst/>
          </a:prstGeom>
          <a:noFill/>
          <a:extLst>
            <a:ext uri="{909E8E84-426E-40DD-AFC4-6F175D3DCCD1}">
              <a14:hiddenFill xmlns:a14="http://schemas.microsoft.com/office/drawing/2010/main">
                <a:solidFill>
                  <a:srgbClr val="FFFFFF"/>
                </a:solidFill>
              </a14:hiddenFill>
            </a:ext>
          </a:extLst>
        </p:spPr>
      </p:pic>
      <p:pic>
        <p:nvPicPr>
          <p:cNvPr id="253"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74236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4"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423651"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5"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029934"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6"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69538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7"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27702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sp>
        <p:nvSpPr>
          <p:cNvPr id="33" name="Rectangle 32"/>
          <p:cNvSpPr/>
          <p:nvPr/>
        </p:nvSpPr>
        <p:spPr>
          <a:xfrm>
            <a:off x="731404" y="1687641"/>
            <a:ext cx="1577673" cy="1651638"/>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4" name="Straight Connector 33"/>
          <p:cNvCxnSpPr>
            <a:stCxn id="33" idx="3"/>
            <a:endCxn id="40" idx="1"/>
          </p:cNvCxnSpPr>
          <p:nvPr/>
        </p:nvCxnSpPr>
        <p:spPr>
          <a:xfrm>
            <a:off x="2309077" y="2513460"/>
            <a:ext cx="2366866" cy="33368"/>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3513956" y="2516865"/>
            <a:ext cx="16108" cy="2568317"/>
          </a:xfrm>
          <a:prstGeom prst="line">
            <a:avLst/>
          </a:prstGeom>
          <a:ln w="28575">
            <a:solidFill>
              <a:srgbClr val="2AA9CC"/>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endCxn id="39" idx="1"/>
          </p:cNvCxnSpPr>
          <p:nvPr/>
        </p:nvCxnSpPr>
        <p:spPr>
          <a:xfrm>
            <a:off x="3561696" y="3717388"/>
            <a:ext cx="719569" cy="3687"/>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508283" y="4429770"/>
            <a:ext cx="453351" cy="7342"/>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510156" y="5085184"/>
            <a:ext cx="304906" cy="1"/>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4281265" y="3456133"/>
            <a:ext cx="3548897" cy="529883"/>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p:cNvSpPr/>
          <p:nvPr/>
        </p:nvSpPr>
        <p:spPr>
          <a:xfrm>
            <a:off x="4675943" y="1867461"/>
            <a:ext cx="2879676" cy="1358734"/>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p:cNvSpPr/>
          <p:nvPr/>
        </p:nvSpPr>
        <p:spPr>
          <a:xfrm>
            <a:off x="4727848" y="4778565"/>
            <a:ext cx="641727" cy="602450"/>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p:cNvSpPr/>
          <p:nvPr/>
        </p:nvSpPr>
        <p:spPr>
          <a:xfrm>
            <a:off x="4761815" y="4097307"/>
            <a:ext cx="1800450" cy="602450"/>
          </a:xfrm>
          <a:prstGeom prst="rect">
            <a:avLst/>
          </a:prstGeom>
          <a:noFill/>
          <a:ln w="28575">
            <a:solidFill>
              <a:srgbClr val="2AA9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p:cNvSpPr/>
          <p:nvPr/>
        </p:nvSpPr>
        <p:spPr>
          <a:xfrm>
            <a:off x="523791"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46" name="Oval 45"/>
          <p:cNvSpPr/>
          <p:nvPr/>
        </p:nvSpPr>
        <p:spPr>
          <a:xfrm>
            <a:off x="966822"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48" name="Oval 47"/>
          <p:cNvSpPr/>
          <p:nvPr/>
        </p:nvSpPr>
        <p:spPr>
          <a:xfrm>
            <a:off x="1409853" y="3703404"/>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49" name="Oval 48"/>
          <p:cNvSpPr/>
          <p:nvPr/>
        </p:nvSpPr>
        <p:spPr>
          <a:xfrm>
            <a:off x="1852884" y="3703404"/>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0" name="Oval 49"/>
          <p:cNvSpPr/>
          <p:nvPr/>
        </p:nvSpPr>
        <p:spPr>
          <a:xfrm>
            <a:off x="2295914"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1" name="Oval 50"/>
          <p:cNvSpPr/>
          <p:nvPr/>
        </p:nvSpPr>
        <p:spPr>
          <a:xfrm>
            <a:off x="522067"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2" name="Oval 51"/>
          <p:cNvSpPr/>
          <p:nvPr/>
        </p:nvSpPr>
        <p:spPr>
          <a:xfrm>
            <a:off x="965098"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3" name="Oval 52"/>
          <p:cNvSpPr/>
          <p:nvPr/>
        </p:nvSpPr>
        <p:spPr>
          <a:xfrm>
            <a:off x="1408129" y="4221088"/>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4" name="Oval 53"/>
          <p:cNvSpPr/>
          <p:nvPr/>
        </p:nvSpPr>
        <p:spPr>
          <a:xfrm>
            <a:off x="1851160" y="4221088"/>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5" name="Oval 54"/>
          <p:cNvSpPr/>
          <p:nvPr/>
        </p:nvSpPr>
        <p:spPr>
          <a:xfrm>
            <a:off x="2294190"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65" name="Rectangle 64"/>
          <p:cNvSpPr/>
          <p:nvPr/>
        </p:nvSpPr>
        <p:spPr>
          <a:xfrm>
            <a:off x="433961" y="3580248"/>
            <a:ext cx="2287483" cy="1144896"/>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6" name="Straight Connector 65"/>
          <p:cNvCxnSpPr/>
          <p:nvPr/>
        </p:nvCxnSpPr>
        <p:spPr>
          <a:xfrm flipV="1">
            <a:off x="3380742" y="2756806"/>
            <a:ext cx="12503" cy="1464282"/>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3390838" y="2756806"/>
            <a:ext cx="1278676" cy="4848"/>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3389445" y="4219362"/>
            <a:ext cx="1333973" cy="1726"/>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3389445" y="4945922"/>
            <a:ext cx="1093946" cy="2589"/>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70" name="Rectangle 69"/>
          <p:cNvSpPr/>
          <p:nvPr/>
        </p:nvSpPr>
        <p:spPr>
          <a:xfrm>
            <a:off x="4727848" y="4149080"/>
            <a:ext cx="2571217" cy="478229"/>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p:cNvSpPr/>
          <p:nvPr/>
        </p:nvSpPr>
        <p:spPr>
          <a:xfrm>
            <a:off x="5416172" y="4764502"/>
            <a:ext cx="1242546" cy="632402"/>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2" name="Straight Connector 71"/>
          <p:cNvCxnSpPr/>
          <p:nvPr/>
        </p:nvCxnSpPr>
        <p:spPr>
          <a:xfrm flipH="1">
            <a:off x="2454351" y="2907231"/>
            <a:ext cx="935094" cy="0"/>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4811195" y="1983893"/>
            <a:ext cx="660768" cy="1144896"/>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8" name="Rectangle 77"/>
          <p:cNvSpPr/>
          <p:nvPr/>
        </p:nvSpPr>
        <p:spPr>
          <a:xfrm>
            <a:off x="582540" y="5022436"/>
            <a:ext cx="2097224" cy="809915"/>
          </a:xfrm>
          <a:prstGeom prst="rect">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lumMod val="50000"/>
                    <a:lumOff val="50000"/>
                  </a:schemeClr>
                </a:solidFill>
                <a:latin typeface="Ebrima" panose="02000000000000000000" pitchFamily="2" charset="0"/>
                <a:ea typeface="Ebrima" panose="02000000000000000000" pitchFamily="2" charset="0"/>
                <a:cs typeface="Ebrima" panose="02000000000000000000" pitchFamily="2" charset="0"/>
              </a:rPr>
              <a:t>CO</a:t>
            </a:r>
            <a:r>
              <a:rPr lang="en-GB" b="1" baseline="-25000" dirty="0">
                <a:solidFill>
                  <a:schemeClr val="tx1">
                    <a:lumMod val="50000"/>
                    <a:lumOff val="50000"/>
                  </a:schemeClr>
                </a:solidFill>
                <a:latin typeface="Ebrima" panose="02000000000000000000" pitchFamily="2" charset="0"/>
                <a:ea typeface="Ebrima" panose="02000000000000000000" pitchFamily="2" charset="0"/>
                <a:cs typeface="Ebrima" panose="02000000000000000000" pitchFamily="2" charset="0"/>
              </a:rPr>
              <a:t>2</a:t>
            </a:r>
            <a:r>
              <a:rPr lang="en-GB" b="1" dirty="0">
                <a:solidFill>
                  <a:schemeClr val="tx1">
                    <a:lumMod val="50000"/>
                    <a:lumOff val="50000"/>
                  </a:schemeClr>
                </a:solidFill>
                <a:latin typeface="Ebrima" panose="02000000000000000000" pitchFamily="2" charset="0"/>
                <a:ea typeface="Ebrima" panose="02000000000000000000" pitchFamily="2" charset="0"/>
                <a:cs typeface="Ebrima" panose="02000000000000000000" pitchFamily="2" charset="0"/>
              </a:rPr>
              <a:t> storage</a:t>
            </a:r>
          </a:p>
        </p:txBody>
      </p:sp>
      <p:cxnSp>
        <p:nvCxnSpPr>
          <p:cNvPr id="80" name="Straight Connector 79"/>
          <p:cNvCxnSpPr/>
          <p:nvPr/>
        </p:nvCxnSpPr>
        <p:spPr>
          <a:xfrm>
            <a:off x="2679764" y="5469334"/>
            <a:ext cx="4335894" cy="44959"/>
          </a:xfrm>
          <a:prstGeom prst="line">
            <a:avLst/>
          </a:prstGeom>
          <a:ln w="28575">
            <a:solidFill>
              <a:schemeClr val="tx1">
                <a:lumMod val="50000"/>
                <a:lumOff val="50000"/>
              </a:schemeClr>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81" name="Rectangle 80"/>
          <p:cNvSpPr/>
          <p:nvPr/>
        </p:nvSpPr>
        <p:spPr>
          <a:xfrm>
            <a:off x="6732252" y="4762201"/>
            <a:ext cx="566813" cy="634703"/>
          </a:xfrm>
          <a:prstGeom prst="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2" name="Straight Connector 81"/>
          <p:cNvCxnSpPr/>
          <p:nvPr/>
        </p:nvCxnSpPr>
        <p:spPr>
          <a:xfrm flipV="1">
            <a:off x="2721444" y="4362993"/>
            <a:ext cx="375207" cy="2111"/>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flipV="1">
            <a:off x="2467599" y="3053039"/>
            <a:ext cx="628799" cy="2112"/>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3083325" y="3058223"/>
            <a:ext cx="2763" cy="2411111"/>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81" idx="2"/>
          </p:cNvCxnSpPr>
          <p:nvPr/>
        </p:nvCxnSpPr>
        <p:spPr>
          <a:xfrm flipH="1">
            <a:off x="7015658" y="5396904"/>
            <a:ext cx="1" cy="120328"/>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74" name="Picture 14" descr="Image result for crops icon"/>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145645" y="5733256"/>
            <a:ext cx="558867" cy="558867"/>
          </a:xfrm>
          <a:prstGeom prst="rect">
            <a:avLst/>
          </a:prstGeom>
          <a:noFill/>
          <a:extLst>
            <a:ext uri="{909E8E84-426E-40DD-AFC4-6F175D3DCCD1}">
              <a14:hiddenFill xmlns:a14="http://schemas.microsoft.com/office/drawing/2010/main">
                <a:solidFill>
                  <a:srgbClr val="FFFFFF"/>
                </a:solidFill>
              </a14:hiddenFill>
            </a:ext>
          </a:extLst>
        </p:spPr>
      </p:pic>
      <p:pic>
        <p:nvPicPr>
          <p:cNvPr id="75" name="Picture 16" descr="Image result for sheep icon"/>
          <p:cNvPicPr>
            <a:picLocks noChangeAspect="1" noChangeArrowheads="1"/>
          </p:cNvPicPr>
          <p:nvPr/>
        </p:nvPicPr>
        <p:blipFill rotWithShape="1">
          <a:blip r:embed="rId13" cstate="print">
            <a:extLst>
              <a:ext uri="{28A0092B-C50C-407E-A947-70E740481C1C}">
                <a14:useLocalDpi xmlns:a14="http://schemas.microsoft.com/office/drawing/2010/main" val="0"/>
              </a:ext>
            </a:extLst>
          </a:blip>
          <a:srcRect t="7423" b="15368"/>
          <a:stretch/>
        </p:blipFill>
        <p:spPr bwMode="auto">
          <a:xfrm>
            <a:off x="9399539" y="5733255"/>
            <a:ext cx="746106" cy="576065"/>
          </a:xfrm>
          <a:prstGeom prst="rect">
            <a:avLst/>
          </a:prstGeom>
          <a:noFill/>
          <a:extLst>
            <a:ext uri="{909E8E84-426E-40DD-AFC4-6F175D3DCCD1}">
              <a14:hiddenFill xmlns:a14="http://schemas.microsoft.com/office/drawing/2010/main">
                <a:solidFill>
                  <a:srgbClr val="FFFFFF"/>
                </a:solidFill>
              </a14:hiddenFill>
            </a:ext>
          </a:extLst>
        </p:spPr>
      </p:pic>
      <p:pic>
        <p:nvPicPr>
          <p:cNvPr id="76" name="Picture 12" descr="Image result for aeroplane icon"/>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46939" y="5463818"/>
            <a:ext cx="1080091" cy="1080091"/>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1790"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79"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08271"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86"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58410"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87"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75030"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88"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1650"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89"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1790" y="2310914"/>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0"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08271" y="2310914"/>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1"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58410" y="2310914"/>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2"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75030" y="2310914"/>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3"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1650" y="2310914"/>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4"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8328" y="2733448"/>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5"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14809" y="2733448"/>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6"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64948" y="2733448"/>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7"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81568" y="2733448"/>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8"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8188" y="2733448"/>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9"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8328" y="312753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0"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14809" y="312753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1"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64948" y="312753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2"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81568" y="312753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3"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8188" y="312753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4"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1790" y="352968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5"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08271" y="352968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6"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58410" y="352968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7"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75030" y="352968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8"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1650" y="352968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9"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1790" y="392376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10"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08271" y="392376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11"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58410" y="392376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12"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75030" y="392376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13"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1650" y="392376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14" name="Picture 12" descr="Image result for wheat icon"/>
          <p:cNvPicPr>
            <a:picLocks noChangeAspect="1" noChangeArrowheads="1"/>
          </p:cNvPicPr>
          <p:nvPr/>
        </p:nvPicPr>
        <p:blipFill>
          <a:blip r:embed="rId16"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30454" y="4608699"/>
            <a:ext cx="476483" cy="476483"/>
          </a:xfrm>
          <a:prstGeom prst="rect">
            <a:avLst/>
          </a:prstGeom>
          <a:noFill/>
          <a:extLst>
            <a:ext uri="{909E8E84-426E-40DD-AFC4-6F175D3DCCD1}">
              <a14:hiddenFill xmlns:a14="http://schemas.microsoft.com/office/drawing/2010/main">
                <a:solidFill>
                  <a:srgbClr val="FFFFFF"/>
                </a:solidFill>
              </a14:hiddenFill>
            </a:ext>
          </a:extLst>
        </p:spPr>
      </p:pic>
      <p:pic>
        <p:nvPicPr>
          <p:cNvPr id="115" name="Picture 12" descr="Image result for wheat icon"/>
          <p:cNvPicPr>
            <a:picLocks noChangeAspect="1" noChangeArrowheads="1"/>
          </p:cNvPicPr>
          <p:nvPr/>
        </p:nvPicPr>
        <p:blipFill>
          <a:blip r:embed="rId16"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547097" y="4608699"/>
            <a:ext cx="476483" cy="476483"/>
          </a:xfrm>
          <a:prstGeom prst="rect">
            <a:avLst/>
          </a:prstGeom>
          <a:noFill/>
          <a:extLst>
            <a:ext uri="{909E8E84-426E-40DD-AFC4-6F175D3DCCD1}">
              <a14:hiddenFill xmlns:a14="http://schemas.microsoft.com/office/drawing/2010/main">
                <a:solidFill>
                  <a:srgbClr val="FFFFFF"/>
                </a:solidFill>
              </a14:hiddenFill>
            </a:ext>
          </a:extLst>
        </p:spPr>
      </p:pic>
      <p:pic>
        <p:nvPicPr>
          <p:cNvPr id="116" name="Picture 12" descr="Image result for wheat icon"/>
          <p:cNvPicPr>
            <a:picLocks noChangeAspect="1" noChangeArrowheads="1"/>
          </p:cNvPicPr>
          <p:nvPr/>
        </p:nvPicPr>
        <p:blipFill>
          <a:blip r:embed="rId16"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063740" y="4608699"/>
            <a:ext cx="476483" cy="476483"/>
          </a:xfrm>
          <a:prstGeom prst="rect">
            <a:avLst/>
          </a:prstGeom>
          <a:noFill/>
          <a:extLst>
            <a:ext uri="{909E8E84-426E-40DD-AFC4-6F175D3DCCD1}">
              <a14:hiddenFill xmlns:a14="http://schemas.microsoft.com/office/drawing/2010/main">
                <a:solidFill>
                  <a:srgbClr val="FFFFFF"/>
                </a:solidFill>
              </a14:hiddenFill>
            </a:ext>
          </a:extLst>
        </p:spPr>
      </p:pic>
      <p:pic>
        <p:nvPicPr>
          <p:cNvPr id="117" name="Picture 12" descr="Image result for wheat icon"/>
          <p:cNvPicPr>
            <a:picLocks noChangeAspect="1" noChangeArrowheads="1"/>
          </p:cNvPicPr>
          <p:nvPr/>
        </p:nvPicPr>
        <p:blipFill>
          <a:blip r:embed="rId16"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580383" y="4608699"/>
            <a:ext cx="476483" cy="476483"/>
          </a:xfrm>
          <a:prstGeom prst="rect">
            <a:avLst/>
          </a:prstGeom>
          <a:noFill/>
          <a:extLst>
            <a:ext uri="{909E8E84-426E-40DD-AFC4-6F175D3DCCD1}">
              <a14:hiddenFill xmlns:a14="http://schemas.microsoft.com/office/drawing/2010/main">
                <a:solidFill>
                  <a:srgbClr val="FFFFFF"/>
                </a:solidFill>
              </a14:hiddenFill>
            </a:ext>
          </a:extLst>
        </p:spPr>
      </p:pic>
      <p:pic>
        <p:nvPicPr>
          <p:cNvPr id="118" name="Picture 12" descr="Image result for wheat icon"/>
          <p:cNvPicPr>
            <a:picLocks noChangeAspect="1" noChangeArrowheads="1"/>
          </p:cNvPicPr>
          <p:nvPr/>
        </p:nvPicPr>
        <p:blipFill>
          <a:blip r:embed="rId16"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30454" y="5127577"/>
            <a:ext cx="476483" cy="476483"/>
          </a:xfrm>
          <a:prstGeom prst="rect">
            <a:avLst/>
          </a:prstGeom>
          <a:noFill/>
          <a:extLst>
            <a:ext uri="{909E8E84-426E-40DD-AFC4-6F175D3DCCD1}">
              <a14:hiddenFill xmlns:a14="http://schemas.microsoft.com/office/drawing/2010/main">
                <a:solidFill>
                  <a:srgbClr val="FFFFFF"/>
                </a:solidFill>
              </a14:hiddenFill>
            </a:ext>
          </a:extLst>
        </p:spPr>
      </p:pic>
      <p:pic>
        <p:nvPicPr>
          <p:cNvPr id="119" name="Picture 12" descr="Image result for wheat icon"/>
          <p:cNvPicPr>
            <a:picLocks noChangeAspect="1" noChangeArrowheads="1"/>
          </p:cNvPicPr>
          <p:nvPr/>
        </p:nvPicPr>
        <p:blipFill>
          <a:blip r:embed="rId16"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547097" y="5127577"/>
            <a:ext cx="476483" cy="476483"/>
          </a:xfrm>
          <a:prstGeom prst="rect">
            <a:avLst/>
          </a:prstGeom>
          <a:noFill/>
          <a:extLst>
            <a:ext uri="{909E8E84-426E-40DD-AFC4-6F175D3DCCD1}">
              <a14:hiddenFill xmlns:a14="http://schemas.microsoft.com/office/drawing/2010/main">
                <a:solidFill>
                  <a:srgbClr val="FFFFFF"/>
                </a:solidFill>
              </a14:hiddenFill>
            </a:ext>
          </a:extLst>
        </p:spPr>
      </p:pic>
      <p:pic>
        <p:nvPicPr>
          <p:cNvPr id="120" name="Picture 12" descr="Image result for wheat icon"/>
          <p:cNvPicPr>
            <a:picLocks noChangeAspect="1" noChangeArrowheads="1"/>
          </p:cNvPicPr>
          <p:nvPr/>
        </p:nvPicPr>
        <p:blipFill>
          <a:blip r:embed="rId16"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063740" y="5127577"/>
            <a:ext cx="476483" cy="476483"/>
          </a:xfrm>
          <a:prstGeom prst="rect">
            <a:avLst/>
          </a:prstGeom>
          <a:noFill/>
          <a:extLst>
            <a:ext uri="{909E8E84-426E-40DD-AFC4-6F175D3DCCD1}">
              <a14:hiddenFill xmlns:a14="http://schemas.microsoft.com/office/drawing/2010/main">
                <a:solidFill>
                  <a:srgbClr val="FFFFFF"/>
                </a:solidFill>
              </a14:hiddenFill>
            </a:ext>
          </a:extLst>
        </p:spPr>
      </p:pic>
      <p:pic>
        <p:nvPicPr>
          <p:cNvPr id="121" name="Picture 12" descr="Image result for wheat icon"/>
          <p:cNvPicPr>
            <a:picLocks noChangeAspect="1" noChangeArrowheads="1"/>
          </p:cNvPicPr>
          <p:nvPr/>
        </p:nvPicPr>
        <p:blipFill>
          <a:blip r:embed="rId16"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580383" y="5127577"/>
            <a:ext cx="476483" cy="476483"/>
          </a:xfrm>
          <a:prstGeom prst="rect">
            <a:avLst/>
          </a:prstGeom>
          <a:noFill/>
          <a:extLst>
            <a:ext uri="{909E8E84-426E-40DD-AFC4-6F175D3DCCD1}">
              <a14:hiddenFill xmlns:a14="http://schemas.microsoft.com/office/drawing/2010/main">
                <a:solidFill>
                  <a:srgbClr val="FFFFFF"/>
                </a:solidFill>
              </a14:hiddenFill>
            </a:ext>
          </a:extLst>
        </p:spPr>
      </p:pic>
      <p:cxnSp>
        <p:nvCxnSpPr>
          <p:cNvPr id="122" name="Straight Connector 121"/>
          <p:cNvCxnSpPr/>
          <p:nvPr/>
        </p:nvCxnSpPr>
        <p:spPr>
          <a:xfrm>
            <a:off x="2721444" y="4221088"/>
            <a:ext cx="669394" cy="0"/>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flipV="1">
            <a:off x="3388922" y="4221088"/>
            <a:ext cx="547" cy="746864"/>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7005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11205633" y="6469064"/>
            <a:ext cx="645584" cy="301625"/>
          </a:xfrm>
          <a:prstGeom prst="rect">
            <a:avLst/>
          </a:prstGeom>
        </p:spPr>
        <p:txBody>
          <a:bodyPr/>
          <a:lstStyle/>
          <a:p>
            <a:pPr>
              <a:defRPr/>
            </a:pPr>
            <a:fld id="{58B38603-38FB-4B93-9473-5C5BF89DEF9D}" type="slidenum">
              <a:rPr lang="en-GB" smtClean="0"/>
              <a:pPr>
                <a:defRPr/>
              </a:pPr>
              <a:t>16</a:t>
            </a:fld>
            <a:endParaRPr lang="en-GB" dirty="0"/>
          </a:p>
        </p:txBody>
      </p:sp>
      <p:sp>
        <p:nvSpPr>
          <p:cNvPr id="42" name="TextBox 41"/>
          <p:cNvSpPr txBox="1"/>
          <p:nvPr/>
        </p:nvSpPr>
        <p:spPr>
          <a:xfrm>
            <a:off x="353566" y="1281180"/>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supply</a:t>
            </a:r>
          </a:p>
        </p:txBody>
      </p:sp>
      <p:sp>
        <p:nvSpPr>
          <p:cNvPr id="43" name="TextBox 42"/>
          <p:cNvSpPr txBox="1"/>
          <p:nvPr/>
        </p:nvSpPr>
        <p:spPr>
          <a:xfrm>
            <a:off x="4731510" y="1315699"/>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use</a:t>
            </a:r>
          </a:p>
        </p:txBody>
      </p:sp>
      <p:sp>
        <p:nvSpPr>
          <p:cNvPr id="44" name="TextBox 43"/>
          <p:cNvSpPr txBox="1"/>
          <p:nvPr/>
        </p:nvSpPr>
        <p:spPr>
          <a:xfrm>
            <a:off x="8823918" y="1315699"/>
            <a:ext cx="2448272" cy="369332"/>
          </a:xfrm>
          <a:prstGeom prst="rect">
            <a:avLst/>
          </a:prstGeom>
          <a:noFill/>
        </p:spPr>
        <p:txBody>
          <a:bodyPr wrap="square" rtlCol="0">
            <a:spAutoFit/>
          </a:bodyPr>
          <a:lstStyle/>
          <a:p>
            <a:pPr algn="ctr"/>
            <a:r>
              <a:rPr lang="en-GB" b="1" dirty="0" smtClean="0">
                <a:latin typeface="Ebrima" panose="02000000000000000000" pitchFamily="2" charset="0"/>
                <a:ea typeface="Ebrima" panose="02000000000000000000" pitchFamily="2" charset="0"/>
                <a:cs typeface="Ebrima" panose="02000000000000000000" pitchFamily="2" charset="0"/>
              </a:rPr>
              <a:t>Land use</a:t>
            </a:r>
            <a:endParaRPr lang="en-GB" b="1" dirty="0">
              <a:latin typeface="Ebrima" panose="02000000000000000000" pitchFamily="2" charset="0"/>
              <a:ea typeface="Ebrima" panose="02000000000000000000" pitchFamily="2" charset="0"/>
              <a:cs typeface="Ebrima" panose="02000000000000000000" pitchFamily="2" charset="0"/>
            </a:endParaRPr>
          </a:p>
        </p:txBody>
      </p:sp>
      <p:sp>
        <p:nvSpPr>
          <p:cNvPr id="125" name="Title 5"/>
          <p:cNvSpPr>
            <a:spLocks noGrp="1"/>
          </p:cNvSpPr>
          <p:nvPr>
            <p:ph type="title"/>
          </p:nvPr>
        </p:nvSpPr>
        <p:spPr>
          <a:xfrm>
            <a:off x="2269432" y="200819"/>
            <a:ext cx="9581785" cy="924596"/>
          </a:xfrm>
          <a:effectLst/>
        </p:spPr>
        <p:txBody>
          <a:bodyPr/>
          <a:lstStyle/>
          <a:p>
            <a:r>
              <a:rPr lang="en-GB" dirty="0"/>
              <a:t>How UK net-zero could be achieved</a:t>
            </a:r>
            <a:endParaRPr lang="en-GB" dirty="0"/>
          </a:p>
        </p:txBody>
      </p:sp>
      <p:pic>
        <p:nvPicPr>
          <p:cNvPr id="22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0233" y="1774914"/>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29"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193772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0"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253153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2"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194302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3"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253683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5"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193458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6"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252839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534" y="1773668"/>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39"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8434" y="2564220"/>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1"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9171" y="2563443"/>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2"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1872962"/>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3"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2515766"/>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4"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4389133" y="3515265"/>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6"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041496" y="3495651"/>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7"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6384032" y="350026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8"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712764" y="349995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9" name="Picture 4" descr="Image result for van icon"/>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6360" t="13453" r="17339" b="16388"/>
          <a:stretch/>
        </p:blipFill>
        <p:spPr bwMode="auto">
          <a:xfrm>
            <a:off x="7126641" y="3535204"/>
            <a:ext cx="648073" cy="360040"/>
          </a:xfrm>
          <a:prstGeom prst="rect">
            <a:avLst/>
          </a:prstGeom>
          <a:noFill/>
          <a:extLst>
            <a:ext uri="{909E8E84-426E-40DD-AFC4-6F175D3DCCD1}">
              <a14:hiddenFill xmlns:a14="http://schemas.microsoft.com/office/drawing/2010/main">
                <a:solidFill>
                  <a:srgbClr val="FFFFFF"/>
                </a:solidFill>
              </a14:hiddenFill>
            </a:ext>
          </a:extLst>
        </p:spPr>
      </p:pic>
      <p:pic>
        <p:nvPicPr>
          <p:cNvPr id="250" name="Picture 2" descr="Related image"/>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22379" b="25738"/>
          <a:stretch/>
        </p:blipFill>
        <p:spPr bwMode="auto">
          <a:xfrm>
            <a:off x="4741490" y="4221087"/>
            <a:ext cx="1040919" cy="360041"/>
          </a:xfrm>
          <a:prstGeom prst="rect">
            <a:avLst/>
          </a:prstGeom>
          <a:noFill/>
          <a:extLst>
            <a:ext uri="{909E8E84-426E-40DD-AFC4-6F175D3DCCD1}">
              <a14:hiddenFill xmlns:a14="http://schemas.microsoft.com/office/drawing/2010/main">
                <a:solidFill>
                  <a:srgbClr val="FFFFFF"/>
                </a:solidFill>
              </a14:hiddenFill>
            </a:ext>
          </a:extLst>
        </p:spPr>
      </p:pic>
      <p:pic>
        <p:nvPicPr>
          <p:cNvPr id="251" name="Picture 4" descr="Related image"/>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337" b="12150"/>
          <a:stretch/>
        </p:blipFill>
        <p:spPr bwMode="auto">
          <a:xfrm>
            <a:off x="5935227" y="4176474"/>
            <a:ext cx="540703" cy="424521"/>
          </a:xfrm>
          <a:prstGeom prst="rect">
            <a:avLst/>
          </a:prstGeom>
          <a:noFill/>
          <a:extLst>
            <a:ext uri="{909E8E84-426E-40DD-AFC4-6F175D3DCCD1}">
              <a14:hiddenFill xmlns:a14="http://schemas.microsoft.com/office/drawing/2010/main">
                <a:solidFill>
                  <a:srgbClr val="FFFFFF"/>
                </a:solidFill>
              </a14:hiddenFill>
            </a:ext>
          </a:extLst>
        </p:spPr>
      </p:pic>
      <p:pic>
        <p:nvPicPr>
          <p:cNvPr id="252" name="Picture 6" descr="Image result for ship icon"/>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0472" t="11534" r="22199" b="11668"/>
          <a:stretch/>
        </p:blipFill>
        <p:spPr bwMode="auto">
          <a:xfrm>
            <a:off x="6628747" y="4170990"/>
            <a:ext cx="619381" cy="435608"/>
          </a:xfrm>
          <a:prstGeom prst="rect">
            <a:avLst/>
          </a:prstGeom>
          <a:noFill/>
          <a:extLst>
            <a:ext uri="{909E8E84-426E-40DD-AFC4-6F175D3DCCD1}">
              <a14:hiddenFill xmlns:a14="http://schemas.microsoft.com/office/drawing/2010/main">
                <a:solidFill>
                  <a:srgbClr val="FFFFFF"/>
                </a:solidFill>
              </a14:hiddenFill>
            </a:ext>
          </a:extLst>
        </p:spPr>
      </p:pic>
      <p:pic>
        <p:nvPicPr>
          <p:cNvPr id="253"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74236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4"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423651"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5"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029934"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6"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69538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7"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27702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sp>
        <p:nvSpPr>
          <p:cNvPr id="33" name="Rectangle 32"/>
          <p:cNvSpPr/>
          <p:nvPr/>
        </p:nvSpPr>
        <p:spPr>
          <a:xfrm>
            <a:off x="731404" y="1687641"/>
            <a:ext cx="1577673" cy="1651638"/>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4" name="Straight Connector 33"/>
          <p:cNvCxnSpPr>
            <a:stCxn id="33" idx="3"/>
            <a:endCxn id="40" idx="1"/>
          </p:cNvCxnSpPr>
          <p:nvPr/>
        </p:nvCxnSpPr>
        <p:spPr>
          <a:xfrm>
            <a:off x="2309077" y="2513460"/>
            <a:ext cx="2366866" cy="33368"/>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3513956" y="2516865"/>
            <a:ext cx="16108" cy="2568317"/>
          </a:xfrm>
          <a:prstGeom prst="line">
            <a:avLst/>
          </a:prstGeom>
          <a:ln w="28575">
            <a:solidFill>
              <a:srgbClr val="2AA9CC"/>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endCxn id="39" idx="1"/>
          </p:cNvCxnSpPr>
          <p:nvPr/>
        </p:nvCxnSpPr>
        <p:spPr>
          <a:xfrm>
            <a:off x="3561696" y="3717388"/>
            <a:ext cx="719569" cy="3687"/>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508283" y="4429770"/>
            <a:ext cx="453351" cy="7342"/>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510156" y="5085184"/>
            <a:ext cx="304906" cy="1"/>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4281265" y="3456133"/>
            <a:ext cx="3548897" cy="529883"/>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p:cNvSpPr/>
          <p:nvPr/>
        </p:nvSpPr>
        <p:spPr>
          <a:xfrm>
            <a:off x="4675943" y="1867461"/>
            <a:ext cx="2879676" cy="1358734"/>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p:cNvSpPr/>
          <p:nvPr/>
        </p:nvSpPr>
        <p:spPr>
          <a:xfrm>
            <a:off x="4727848" y="4778565"/>
            <a:ext cx="641727" cy="602450"/>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p:cNvSpPr/>
          <p:nvPr/>
        </p:nvSpPr>
        <p:spPr>
          <a:xfrm>
            <a:off x="4761815" y="4097307"/>
            <a:ext cx="1800450" cy="602450"/>
          </a:xfrm>
          <a:prstGeom prst="rect">
            <a:avLst/>
          </a:prstGeom>
          <a:noFill/>
          <a:ln w="28575">
            <a:solidFill>
              <a:srgbClr val="2AA9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p:cNvSpPr/>
          <p:nvPr/>
        </p:nvSpPr>
        <p:spPr>
          <a:xfrm>
            <a:off x="523791"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46" name="Oval 45"/>
          <p:cNvSpPr/>
          <p:nvPr/>
        </p:nvSpPr>
        <p:spPr>
          <a:xfrm>
            <a:off x="966822"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48" name="Oval 47"/>
          <p:cNvSpPr/>
          <p:nvPr/>
        </p:nvSpPr>
        <p:spPr>
          <a:xfrm>
            <a:off x="1409853" y="3703404"/>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49" name="Oval 48"/>
          <p:cNvSpPr/>
          <p:nvPr/>
        </p:nvSpPr>
        <p:spPr>
          <a:xfrm>
            <a:off x="1852884" y="3703404"/>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0" name="Oval 49"/>
          <p:cNvSpPr/>
          <p:nvPr/>
        </p:nvSpPr>
        <p:spPr>
          <a:xfrm>
            <a:off x="2295914"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1" name="Oval 50"/>
          <p:cNvSpPr/>
          <p:nvPr/>
        </p:nvSpPr>
        <p:spPr>
          <a:xfrm>
            <a:off x="522067"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2" name="Oval 51"/>
          <p:cNvSpPr/>
          <p:nvPr/>
        </p:nvSpPr>
        <p:spPr>
          <a:xfrm>
            <a:off x="965098"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3" name="Oval 52"/>
          <p:cNvSpPr/>
          <p:nvPr/>
        </p:nvSpPr>
        <p:spPr>
          <a:xfrm>
            <a:off x="1408129" y="4221088"/>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4" name="Oval 53"/>
          <p:cNvSpPr/>
          <p:nvPr/>
        </p:nvSpPr>
        <p:spPr>
          <a:xfrm>
            <a:off x="1851160" y="4221088"/>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5" name="Oval 54"/>
          <p:cNvSpPr/>
          <p:nvPr/>
        </p:nvSpPr>
        <p:spPr>
          <a:xfrm>
            <a:off x="2294190"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65" name="Rectangle 64"/>
          <p:cNvSpPr/>
          <p:nvPr/>
        </p:nvSpPr>
        <p:spPr>
          <a:xfrm>
            <a:off x="433961" y="3580248"/>
            <a:ext cx="2287483" cy="1144896"/>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6" name="Straight Connector 65"/>
          <p:cNvCxnSpPr/>
          <p:nvPr/>
        </p:nvCxnSpPr>
        <p:spPr>
          <a:xfrm flipV="1">
            <a:off x="3380742" y="2756806"/>
            <a:ext cx="12503" cy="1464282"/>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3390838" y="2756806"/>
            <a:ext cx="1278676" cy="4848"/>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3389445" y="4219362"/>
            <a:ext cx="1333973" cy="1726"/>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3389445" y="4945922"/>
            <a:ext cx="1093946" cy="2589"/>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70" name="Rectangle 69"/>
          <p:cNvSpPr/>
          <p:nvPr/>
        </p:nvSpPr>
        <p:spPr>
          <a:xfrm>
            <a:off x="4727848" y="4149080"/>
            <a:ext cx="2571217" cy="478229"/>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p:cNvSpPr/>
          <p:nvPr/>
        </p:nvSpPr>
        <p:spPr>
          <a:xfrm>
            <a:off x="5416172" y="4764502"/>
            <a:ext cx="1242546" cy="632402"/>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2" name="Straight Connector 71"/>
          <p:cNvCxnSpPr/>
          <p:nvPr/>
        </p:nvCxnSpPr>
        <p:spPr>
          <a:xfrm flipH="1">
            <a:off x="2454351" y="2907231"/>
            <a:ext cx="935094" cy="0"/>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4811195" y="1983893"/>
            <a:ext cx="660768" cy="1144896"/>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8" name="Rectangle 77"/>
          <p:cNvSpPr/>
          <p:nvPr/>
        </p:nvSpPr>
        <p:spPr>
          <a:xfrm>
            <a:off x="582540" y="5022436"/>
            <a:ext cx="2097224" cy="809915"/>
          </a:xfrm>
          <a:prstGeom prst="rect">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lumMod val="50000"/>
                    <a:lumOff val="50000"/>
                  </a:schemeClr>
                </a:solidFill>
                <a:latin typeface="Ebrima" panose="02000000000000000000" pitchFamily="2" charset="0"/>
                <a:ea typeface="Ebrima" panose="02000000000000000000" pitchFamily="2" charset="0"/>
                <a:cs typeface="Ebrima" panose="02000000000000000000" pitchFamily="2" charset="0"/>
              </a:rPr>
              <a:t>CO</a:t>
            </a:r>
            <a:r>
              <a:rPr lang="en-GB" b="1" baseline="-25000" dirty="0">
                <a:solidFill>
                  <a:schemeClr val="tx1">
                    <a:lumMod val="50000"/>
                    <a:lumOff val="50000"/>
                  </a:schemeClr>
                </a:solidFill>
                <a:latin typeface="Ebrima" panose="02000000000000000000" pitchFamily="2" charset="0"/>
                <a:ea typeface="Ebrima" panose="02000000000000000000" pitchFamily="2" charset="0"/>
                <a:cs typeface="Ebrima" panose="02000000000000000000" pitchFamily="2" charset="0"/>
              </a:rPr>
              <a:t>2</a:t>
            </a:r>
            <a:r>
              <a:rPr lang="en-GB" b="1" dirty="0">
                <a:solidFill>
                  <a:schemeClr val="tx1">
                    <a:lumMod val="50000"/>
                    <a:lumOff val="50000"/>
                  </a:schemeClr>
                </a:solidFill>
                <a:latin typeface="Ebrima" panose="02000000000000000000" pitchFamily="2" charset="0"/>
                <a:ea typeface="Ebrima" panose="02000000000000000000" pitchFamily="2" charset="0"/>
                <a:cs typeface="Ebrima" panose="02000000000000000000" pitchFamily="2" charset="0"/>
              </a:rPr>
              <a:t> storage</a:t>
            </a:r>
          </a:p>
        </p:txBody>
      </p:sp>
      <p:cxnSp>
        <p:nvCxnSpPr>
          <p:cNvPr id="80" name="Straight Connector 79"/>
          <p:cNvCxnSpPr/>
          <p:nvPr/>
        </p:nvCxnSpPr>
        <p:spPr>
          <a:xfrm>
            <a:off x="2679764" y="5469334"/>
            <a:ext cx="4335894" cy="44959"/>
          </a:xfrm>
          <a:prstGeom prst="line">
            <a:avLst/>
          </a:prstGeom>
          <a:ln w="28575">
            <a:solidFill>
              <a:schemeClr val="tx1">
                <a:lumMod val="50000"/>
                <a:lumOff val="50000"/>
              </a:schemeClr>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81" name="Rectangle 80"/>
          <p:cNvSpPr/>
          <p:nvPr/>
        </p:nvSpPr>
        <p:spPr>
          <a:xfrm>
            <a:off x="6732252" y="4762201"/>
            <a:ext cx="566813" cy="634703"/>
          </a:xfrm>
          <a:prstGeom prst="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2" name="Straight Connector 81"/>
          <p:cNvCxnSpPr/>
          <p:nvPr/>
        </p:nvCxnSpPr>
        <p:spPr>
          <a:xfrm flipV="1">
            <a:off x="2721444" y="4362993"/>
            <a:ext cx="375207" cy="2111"/>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flipV="1">
            <a:off x="2467599" y="3053039"/>
            <a:ext cx="628799" cy="2112"/>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3083325" y="3058223"/>
            <a:ext cx="2763" cy="2411111"/>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81" idx="2"/>
          </p:cNvCxnSpPr>
          <p:nvPr/>
        </p:nvCxnSpPr>
        <p:spPr>
          <a:xfrm flipH="1">
            <a:off x="7015658" y="5396904"/>
            <a:ext cx="1" cy="120328"/>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74" name="Picture 14" descr="Image result for crops icon"/>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145645" y="5733256"/>
            <a:ext cx="558867" cy="558867"/>
          </a:xfrm>
          <a:prstGeom prst="rect">
            <a:avLst/>
          </a:prstGeom>
          <a:noFill/>
          <a:extLst>
            <a:ext uri="{909E8E84-426E-40DD-AFC4-6F175D3DCCD1}">
              <a14:hiddenFill xmlns:a14="http://schemas.microsoft.com/office/drawing/2010/main">
                <a:solidFill>
                  <a:srgbClr val="FFFFFF"/>
                </a:solidFill>
              </a14:hiddenFill>
            </a:ext>
          </a:extLst>
        </p:spPr>
      </p:pic>
      <p:pic>
        <p:nvPicPr>
          <p:cNvPr id="75" name="Picture 16" descr="Image result for sheep icon"/>
          <p:cNvPicPr>
            <a:picLocks noChangeAspect="1" noChangeArrowheads="1"/>
          </p:cNvPicPr>
          <p:nvPr/>
        </p:nvPicPr>
        <p:blipFill rotWithShape="1">
          <a:blip r:embed="rId13" cstate="print">
            <a:extLst>
              <a:ext uri="{28A0092B-C50C-407E-A947-70E740481C1C}">
                <a14:useLocalDpi xmlns:a14="http://schemas.microsoft.com/office/drawing/2010/main" val="0"/>
              </a:ext>
            </a:extLst>
          </a:blip>
          <a:srcRect t="7423" b="15368"/>
          <a:stretch/>
        </p:blipFill>
        <p:spPr bwMode="auto">
          <a:xfrm>
            <a:off x="9399539" y="5733255"/>
            <a:ext cx="746106" cy="576065"/>
          </a:xfrm>
          <a:prstGeom prst="rect">
            <a:avLst/>
          </a:prstGeom>
          <a:noFill/>
          <a:extLst>
            <a:ext uri="{909E8E84-426E-40DD-AFC4-6F175D3DCCD1}">
              <a14:hiddenFill xmlns:a14="http://schemas.microsoft.com/office/drawing/2010/main">
                <a:solidFill>
                  <a:srgbClr val="FFFFFF"/>
                </a:solidFill>
              </a14:hiddenFill>
            </a:ext>
          </a:extLst>
        </p:spPr>
      </p:pic>
      <p:pic>
        <p:nvPicPr>
          <p:cNvPr id="76" name="Picture 12" descr="Image result for aeroplane icon"/>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46939" y="5463818"/>
            <a:ext cx="1080091" cy="1080091"/>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1790"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79"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08271"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86"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58410"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87"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75030"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88"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1650"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89"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1790" y="2310914"/>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0"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08271" y="2310914"/>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1"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58410" y="2310914"/>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2"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75030" y="2310914"/>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3"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1650" y="2310914"/>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4"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8328" y="2733448"/>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5"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14809" y="2733448"/>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6"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64948" y="2733448"/>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7"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81568" y="2733448"/>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8"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8188" y="2733448"/>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99"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8328" y="312753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0"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14809" y="312753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1"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64948" y="312753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2"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81568" y="312753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3"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8188" y="312753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4"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1790" y="352968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5"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08271" y="352968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6"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58410" y="352968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7"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75030" y="352968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8"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1650" y="352968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9"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1790" y="392376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10"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08271" y="392376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11"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58410" y="392376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12"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75030" y="392376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13" name="Picture 10" descr="Image result for tree icon"/>
          <p:cNvPicPr>
            <a:picLocks noChangeAspect="1" noChangeArrowheads="1"/>
          </p:cNvPicPr>
          <p:nvPr/>
        </p:nvPicPr>
        <p:blipFill>
          <a:blip r:embed="rId1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1650" y="392376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14" name="Picture 12" descr="Image result for wheat icon"/>
          <p:cNvPicPr>
            <a:picLocks noChangeAspect="1" noChangeArrowheads="1"/>
          </p:cNvPicPr>
          <p:nvPr/>
        </p:nvPicPr>
        <p:blipFill>
          <a:blip r:embed="rId16"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30454" y="4608699"/>
            <a:ext cx="476483" cy="476483"/>
          </a:xfrm>
          <a:prstGeom prst="rect">
            <a:avLst/>
          </a:prstGeom>
          <a:noFill/>
          <a:extLst>
            <a:ext uri="{909E8E84-426E-40DD-AFC4-6F175D3DCCD1}">
              <a14:hiddenFill xmlns:a14="http://schemas.microsoft.com/office/drawing/2010/main">
                <a:solidFill>
                  <a:srgbClr val="FFFFFF"/>
                </a:solidFill>
              </a14:hiddenFill>
            </a:ext>
          </a:extLst>
        </p:spPr>
      </p:pic>
      <p:pic>
        <p:nvPicPr>
          <p:cNvPr id="115" name="Picture 12" descr="Image result for wheat icon"/>
          <p:cNvPicPr>
            <a:picLocks noChangeAspect="1" noChangeArrowheads="1"/>
          </p:cNvPicPr>
          <p:nvPr/>
        </p:nvPicPr>
        <p:blipFill>
          <a:blip r:embed="rId16"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547097" y="4608699"/>
            <a:ext cx="476483" cy="476483"/>
          </a:xfrm>
          <a:prstGeom prst="rect">
            <a:avLst/>
          </a:prstGeom>
          <a:noFill/>
          <a:extLst>
            <a:ext uri="{909E8E84-426E-40DD-AFC4-6F175D3DCCD1}">
              <a14:hiddenFill xmlns:a14="http://schemas.microsoft.com/office/drawing/2010/main">
                <a:solidFill>
                  <a:srgbClr val="FFFFFF"/>
                </a:solidFill>
              </a14:hiddenFill>
            </a:ext>
          </a:extLst>
        </p:spPr>
      </p:pic>
      <p:pic>
        <p:nvPicPr>
          <p:cNvPr id="116" name="Picture 12" descr="Image result for wheat icon"/>
          <p:cNvPicPr>
            <a:picLocks noChangeAspect="1" noChangeArrowheads="1"/>
          </p:cNvPicPr>
          <p:nvPr/>
        </p:nvPicPr>
        <p:blipFill>
          <a:blip r:embed="rId16"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063740" y="4608699"/>
            <a:ext cx="476483" cy="476483"/>
          </a:xfrm>
          <a:prstGeom prst="rect">
            <a:avLst/>
          </a:prstGeom>
          <a:noFill/>
          <a:extLst>
            <a:ext uri="{909E8E84-426E-40DD-AFC4-6F175D3DCCD1}">
              <a14:hiddenFill xmlns:a14="http://schemas.microsoft.com/office/drawing/2010/main">
                <a:solidFill>
                  <a:srgbClr val="FFFFFF"/>
                </a:solidFill>
              </a14:hiddenFill>
            </a:ext>
          </a:extLst>
        </p:spPr>
      </p:pic>
      <p:pic>
        <p:nvPicPr>
          <p:cNvPr id="117" name="Picture 12" descr="Image result for wheat icon"/>
          <p:cNvPicPr>
            <a:picLocks noChangeAspect="1" noChangeArrowheads="1"/>
          </p:cNvPicPr>
          <p:nvPr/>
        </p:nvPicPr>
        <p:blipFill>
          <a:blip r:embed="rId16"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580383" y="4608699"/>
            <a:ext cx="476483" cy="476483"/>
          </a:xfrm>
          <a:prstGeom prst="rect">
            <a:avLst/>
          </a:prstGeom>
          <a:noFill/>
          <a:extLst>
            <a:ext uri="{909E8E84-426E-40DD-AFC4-6F175D3DCCD1}">
              <a14:hiddenFill xmlns:a14="http://schemas.microsoft.com/office/drawing/2010/main">
                <a:solidFill>
                  <a:srgbClr val="FFFFFF"/>
                </a:solidFill>
              </a14:hiddenFill>
            </a:ext>
          </a:extLst>
        </p:spPr>
      </p:pic>
      <p:pic>
        <p:nvPicPr>
          <p:cNvPr id="118" name="Picture 12" descr="Image result for wheat icon"/>
          <p:cNvPicPr>
            <a:picLocks noChangeAspect="1" noChangeArrowheads="1"/>
          </p:cNvPicPr>
          <p:nvPr/>
        </p:nvPicPr>
        <p:blipFill>
          <a:blip r:embed="rId16"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30454" y="5127577"/>
            <a:ext cx="476483" cy="476483"/>
          </a:xfrm>
          <a:prstGeom prst="rect">
            <a:avLst/>
          </a:prstGeom>
          <a:noFill/>
          <a:extLst>
            <a:ext uri="{909E8E84-426E-40DD-AFC4-6F175D3DCCD1}">
              <a14:hiddenFill xmlns:a14="http://schemas.microsoft.com/office/drawing/2010/main">
                <a:solidFill>
                  <a:srgbClr val="FFFFFF"/>
                </a:solidFill>
              </a14:hiddenFill>
            </a:ext>
          </a:extLst>
        </p:spPr>
      </p:pic>
      <p:pic>
        <p:nvPicPr>
          <p:cNvPr id="119" name="Picture 12" descr="Image result for wheat icon"/>
          <p:cNvPicPr>
            <a:picLocks noChangeAspect="1" noChangeArrowheads="1"/>
          </p:cNvPicPr>
          <p:nvPr/>
        </p:nvPicPr>
        <p:blipFill>
          <a:blip r:embed="rId16"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547097" y="5127577"/>
            <a:ext cx="476483" cy="476483"/>
          </a:xfrm>
          <a:prstGeom prst="rect">
            <a:avLst/>
          </a:prstGeom>
          <a:noFill/>
          <a:extLst>
            <a:ext uri="{909E8E84-426E-40DD-AFC4-6F175D3DCCD1}">
              <a14:hiddenFill xmlns:a14="http://schemas.microsoft.com/office/drawing/2010/main">
                <a:solidFill>
                  <a:srgbClr val="FFFFFF"/>
                </a:solidFill>
              </a14:hiddenFill>
            </a:ext>
          </a:extLst>
        </p:spPr>
      </p:pic>
      <p:pic>
        <p:nvPicPr>
          <p:cNvPr id="120" name="Picture 12" descr="Image result for wheat icon"/>
          <p:cNvPicPr>
            <a:picLocks noChangeAspect="1" noChangeArrowheads="1"/>
          </p:cNvPicPr>
          <p:nvPr/>
        </p:nvPicPr>
        <p:blipFill>
          <a:blip r:embed="rId16"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063740" y="5127577"/>
            <a:ext cx="476483" cy="476483"/>
          </a:xfrm>
          <a:prstGeom prst="rect">
            <a:avLst/>
          </a:prstGeom>
          <a:noFill/>
          <a:extLst>
            <a:ext uri="{909E8E84-426E-40DD-AFC4-6F175D3DCCD1}">
              <a14:hiddenFill xmlns:a14="http://schemas.microsoft.com/office/drawing/2010/main">
                <a:solidFill>
                  <a:srgbClr val="FFFFFF"/>
                </a:solidFill>
              </a14:hiddenFill>
            </a:ext>
          </a:extLst>
        </p:spPr>
      </p:pic>
      <p:pic>
        <p:nvPicPr>
          <p:cNvPr id="121" name="Picture 12" descr="Image result for wheat icon"/>
          <p:cNvPicPr>
            <a:picLocks noChangeAspect="1" noChangeArrowheads="1"/>
          </p:cNvPicPr>
          <p:nvPr/>
        </p:nvPicPr>
        <p:blipFill>
          <a:blip r:embed="rId16"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580383" y="5127577"/>
            <a:ext cx="476483" cy="476483"/>
          </a:xfrm>
          <a:prstGeom prst="rect">
            <a:avLst/>
          </a:prstGeom>
          <a:noFill/>
          <a:extLst>
            <a:ext uri="{909E8E84-426E-40DD-AFC4-6F175D3DCCD1}">
              <a14:hiddenFill xmlns:a14="http://schemas.microsoft.com/office/drawing/2010/main">
                <a:solidFill>
                  <a:srgbClr val="FFFFFF"/>
                </a:solidFill>
              </a14:hiddenFill>
            </a:ext>
          </a:extLst>
        </p:spPr>
      </p:pic>
      <p:sp>
        <p:nvSpPr>
          <p:cNvPr id="122" name="Rectangle 121"/>
          <p:cNvSpPr/>
          <p:nvPr/>
        </p:nvSpPr>
        <p:spPr>
          <a:xfrm>
            <a:off x="8904312" y="4532979"/>
            <a:ext cx="2287483" cy="1144896"/>
          </a:xfrm>
          <a:prstGeom prst="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3" name="Straight Connector 122"/>
          <p:cNvCxnSpPr/>
          <p:nvPr/>
        </p:nvCxnSpPr>
        <p:spPr>
          <a:xfrm>
            <a:off x="7011730" y="5519140"/>
            <a:ext cx="1892083" cy="8400"/>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flipV="1">
            <a:off x="6067306" y="5517232"/>
            <a:ext cx="0" cy="187519"/>
          </a:xfrm>
          <a:prstGeom prst="line">
            <a:avLst/>
          </a:prstGeom>
          <a:ln w="28575">
            <a:solidFill>
              <a:schemeClr val="accent4"/>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2949952" y="2718502"/>
            <a:ext cx="1172" cy="2750832"/>
          </a:xfrm>
          <a:prstGeom prst="line">
            <a:avLst/>
          </a:prstGeom>
          <a:ln w="28575">
            <a:solidFill>
              <a:schemeClr val="accent4"/>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V="1">
            <a:off x="2457177" y="2708920"/>
            <a:ext cx="498563" cy="2992"/>
          </a:xfrm>
          <a:prstGeom prst="line">
            <a:avLst/>
          </a:prstGeom>
          <a:ln w="28575">
            <a:solidFill>
              <a:schemeClr val="accent4"/>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2758813" y="3651121"/>
            <a:ext cx="207116" cy="5745"/>
          </a:xfrm>
          <a:prstGeom prst="line">
            <a:avLst/>
          </a:prstGeom>
          <a:ln w="28575">
            <a:solidFill>
              <a:schemeClr val="accent4"/>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2721444" y="4221088"/>
            <a:ext cx="669394" cy="0"/>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flipV="1">
            <a:off x="3388922" y="4221088"/>
            <a:ext cx="547" cy="746864"/>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2930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0233" y="1774914"/>
            <a:ext cx="683210" cy="68321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4294967295"/>
          </p:nvPr>
        </p:nvSpPr>
        <p:spPr>
          <a:xfrm>
            <a:off x="11205633" y="6469064"/>
            <a:ext cx="645584" cy="301625"/>
          </a:xfrm>
          <a:prstGeom prst="rect">
            <a:avLst/>
          </a:prstGeom>
        </p:spPr>
        <p:txBody>
          <a:bodyPr/>
          <a:lstStyle/>
          <a:p>
            <a:pPr>
              <a:defRPr/>
            </a:pPr>
            <a:fld id="{58B38603-38FB-4B93-9473-5C5BF89DEF9D}" type="slidenum">
              <a:rPr lang="en-GB" smtClean="0"/>
              <a:pPr>
                <a:defRPr/>
              </a:pPr>
              <a:t>17</a:t>
            </a:fld>
            <a:endParaRPr lang="en-GB" dirty="0"/>
          </a:p>
        </p:txBody>
      </p:sp>
      <p:sp>
        <p:nvSpPr>
          <p:cNvPr id="42" name="TextBox 41"/>
          <p:cNvSpPr txBox="1"/>
          <p:nvPr/>
        </p:nvSpPr>
        <p:spPr>
          <a:xfrm>
            <a:off x="353566" y="1281180"/>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supply</a:t>
            </a:r>
          </a:p>
        </p:txBody>
      </p:sp>
      <p:sp>
        <p:nvSpPr>
          <p:cNvPr id="43" name="TextBox 42"/>
          <p:cNvSpPr txBox="1"/>
          <p:nvPr/>
        </p:nvSpPr>
        <p:spPr>
          <a:xfrm>
            <a:off x="4731510" y="1315699"/>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use</a:t>
            </a:r>
          </a:p>
        </p:txBody>
      </p:sp>
      <p:sp>
        <p:nvSpPr>
          <p:cNvPr id="44" name="TextBox 43"/>
          <p:cNvSpPr txBox="1"/>
          <p:nvPr/>
        </p:nvSpPr>
        <p:spPr>
          <a:xfrm>
            <a:off x="8823918" y="1315699"/>
            <a:ext cx="2448272" cy="369332"/>
          </a:xfrm>
          <a:prstGeom prst="rect">
            <a:avLst/>
          </a:prstGeom>
          <a:noFill/>
        </p:spPr>
        <p:txBody>
          <a:bodyPr wrap="square" rtlCol="0">
            <a:spAutoFit/>
          </a:bodyPr>
          <a:lstStyle/>
          <a:p>
            <a:pPr algn="ctr"/>
            <a:r>
              <a:rPr lang="en-GB" b="1" dirty="0" smtClean="0">
                <a:latin typeface="Ebrima" panose="02000000000000000000" pitchFamily="2" charset="0"/>
                <a:ea typeface="Ebrima" panose="02000000000000000000" pitchFamily="2" charset="0"/>
                <a:cs typeface="Ebrima" panose="02000000000000000000" pitchFamily="2" charset="0"/>
              </a:rPr>
              <a:t>Land use</a:t>
            </a:r>
            <a:endParaRPr lang="en-GB" b="1" dirty="0">
              <a:latin typeface="Ebrima" panose="02000000000000000000" pitchFamily="2" charset="0"/>
              <a:ea typeface="Ebrima" panose="02000000000000000000" pitchFamily="2" charset="0"/>
              <a:cs typeface="Ebrima" panose="02000000000000000000" pitchFamily="2" charset="0"/>
            </a:endParaRPr>
          </a:p>
        </p:txBody>
      </p:sp>
      <p:sp>
        <p:nvSpPr>
          <p:cNvPr id="116" name="Rectangle 115"/>
          <p:cNvSpPr/>
          <p:nvPr/>
        </p:nvSpPr>
        <p:spPr>
          <a:xfrm>
            <a:off x="582540" y="5022436"/>
            <a:ext cx="2097224" cy="809915"/>
          </a:xfrm>
          <a:prstGeom prst="rect">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lumMod val="50000"/>
                    <a:lumOff val="50000"/>
                  </a:schemeClr>
                </a:solidFill>
                <a:latin typeface="Ebrima" panose="02000000000000000000" pitchFamily="2" charset="0"/>
                <a:ea typeface="Ebrima" panose="02000000000000000000" pitchFamily="2" charset="0"/>
                <a:cs typeface="Ebrima" panose="02000000000000000000" pitchFamily="2" charset="0"/>
              </a:rPr>
              <a:t>CO</a:t>
            </a:r>
            <a:r>
              <a:rPr lang="en-GB" b="1" baseline="-25000" dirty="0">
                <a:solidFill>
                  <a:schemeClr val="tx1">
                    <a:lumMod val="50000"/>
                    <a:lumOff val="50000"/>
                  </a:schemeClr>
                </a:solidFill>
                <a:latin typeface="Ebrima" panose="02000000000000000000" pitchFamily="2" charset="0"/>
                <a:ea typeface="Ebrima" panose="02000000000000000000" pitchFamily="2" charset="0"/>
                <a:cs typeface="Ebrima" panose="02000000000000000000" pitchFamily="2" charset="0"/>
              </a:rPr>
              <a:t>2</a:t>
            </a:r>
            <a:r>
              <a:rPr lang="en-GB" b="1" dirty="0">
                <a:solidFill>
                  <a:schemeClr val="tx1">
                    <a:lumMod val="50000"/>
                    <a:lumOff val="50000"/>
                  </a:schemeClr>
                </a:solidFill>
                <a:latin typeface="Ebrima" panose="02000000000000000000" pitchFamily="2" charset="0"/>
                <a:ea typeface="Ebrima" panose="02000000000000000000" pitchFamily="2" charset="0"/>
                <a:cs typeface="Ebrima" panose="02000000000000000000" pitchFamily="2" charset="0"/>
              </a:rPr>
              <a:t> storage</a:t>
            </a:r>
          </a:p>
        </p:txBody>
      </p:sp>
      <p:sp>
        <p:nvSpPr>
          <p:cNvPr id="126" name="Oval 125"/>
          <p:cNvSpPr/>
          <p:nvPr/>
        </p:nvSpPr>
        <p:spPr>
          <a:xfrm>
            <a:off x="523791"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137" name="Rectangle 136"/>
          <p:cNvSpPr/>
          <p:nvPr/>
        </p:nvSpPr>
        <p:spPr>
          <a:xfrm>
            <a:off x="731404" y="1687641"/>
            <a:ext cx="1577673" cy="1651638"/>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8" name="Rectangle 137"/>
          <p:cNvSpPr/>
          <p:nvPr/>
        </p:nvSpPr>
        <p:spPr>
          <a:xfrm>
            <a:off x="433961" y="3580248"/>
            <a:ext cx="2287483" cy="1144896"/>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0" name="Straight Connector 139"/>
          <p:cNvCxnSpPr>
            <a:stCxn id="137" idx="3"/>
            <a:endCxn id="217" idx="1"/>
          </p:cNvCxnSpPr>
          <p:nvPr/>
        </p:nvCxnSpPr>
        <p:spPr>
          <a:xfrm>
            <a:off x="2309077" y="2513460"/>
            <a:ext cx="2366866" cy="33368"/>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flipH="1">
            <a:off x="3513956" y="2516865"/>
            <a:ext cx="16108" cy="2568317"/>
          </a:xfrm>
          <a:prstGeom prst="line">
            <a:avLst/>
          </a:prstGeom>
          <a:ln w="28575">
            <a:solidFill>
              <a:srgbClr val="2AA9CC"/>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a:endCxn id="216" idx="1"/>
          </p:cNvCxnSpPr>
          <p:nvPr/>
        </p:nvCxnSpPr>
        <p:spPr>
          <a:xfrm>
            <a:off x="3561696" y="3717388"/>
            <a:ext cx="719569" cy="3687"/>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a:off x="3508283" y="4429770"/>
            <a:ext cx="453351" cy="7342"/>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a:off x="3510156" y="5085184"/>
            <a:ext cx="304906" cy="1"/>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2721444" y="4221088"/>
            <a:ext cx="669394" cy="0"/>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flipV="1">
            <a:off x="3380742" y="2756806"/>
            <a:ext cx="12503" cy="1464282"/>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flipV="1">
            <a:off x="3390838" y="2756806"/>
            <a:ext cx="1278676" cy="4848"/>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a:off x="3389445" y="4219362"/>
            <a:ext cx="1333973" cy="1726"/>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flipV="1">
            <a:off x="3388922" y="4221088"/>
            <a:ext cx="547" cy="746864"/>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a:xfrm>
            <a:off x="3389445" y="4945922"/>
            <a:ext cx="1093946" cy="2589"/>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77" name="Rectangle 176"/>
          <p:cNvSpPr/>
          <p:nvPr/>
        </p:nvSpPr>
        <p:spPr>
          <a:xfrm>
            <a:off x="8904312" y="4532979"/>
            <a:ext cx="2287483" cy="1144896"/>
          </a:xfrm>
          <a:prstGeom prst="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78" name="Straight Connector 177"/>
          <p:cNvCxnSpPr/>
          <p:nvPr/>
        </p:nvCxnSpPr>
        <p:spPr>
          <a:xfrm>
            <a:off x="2679764" y="5469334"/>
            <a:ext cx="4335894" cy="44959"/>
          </a:xfrm>
          <a:prstGeom prst="line">
            <a:avLst/>
          </a:prstGeom>
          <a:ln w="28575">
            <a:solidFill>
              <a:schemeClr val="tx1">
                <a:lumMod val="50000"/>
                <a:lumOff val="50000"/>
              </a:schemeClr>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flipV="1">
            <a:off x="6067306" y="5517232"/>
            <a:ext cx="0" cy="187519"/>
          </a:xfrm>
          <a:prstGeom prst="line">
            <a:avLst/>
          </a:prstGeom>
          <a:ln w="28575">
            <a:solidFill>
              <a:schemeClr val="accent4"/>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a:off x="2949952" y="2718502"/>
            <a:ext cx="1172" cy="2750832"/>
          </a:xfrm>
          <a:prstGeom prst="line">
            <a:avLst/>
          </a:prstGeom>
          <a:ln w="28575">
            <a:solidFill>
              <a:schemeClr val="accent4"/>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flipV="1">
            <a:off x="2457177" y="2708920"/>
            <a:ext cx="498563" cy="2992"/>
          </a:xfrm>
          <a:prstGeom prst="line">
            <a:avLst/>
          </a:prstGeom>
          <a:ln w="28575">
            <a:solidFill>
              <a:schemeClr val="accent4"/>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a:off x="2758813" y="3651121"/>
            <a:ext cx="207116" cy="5745"/>
          </a:xfrm>
          <a:prstGeom prst="line">
            <a:avLst/>
          </a:prstGeom>
          <a:ln w="28575">
            <a:solidFill>
              <a:schemeClr val="accent4"/>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16" name="Rectangle 215"/>
          <p:cNvSpPr/>
          <p:nvPr/>
        </p:nvSpPr>
        <p:spPr>
          <a:xfrm>
            <a:off x="4281265" y="3456133"/>
            <a:ext cx="3548897" cy="529883"/>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7" name="Rectangle 216"/>
          <p:cNvSpPr/>
          <p:nvPr/>
        </p:nvSpPr>
        <p:spPr>
          <a:xfrm>
            <a:off x="4675943" y="1867461"/>
            <a:ext cx="2879676" cy="1358734"/>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8" name="Rectangle 217"/>
          <p:cNvSpPr/>
          <p:nvPr/>
        </p:nvSpPr>
        <p:spPr>
          <a:xfrm>
            <a:off x="4727848" y="4778565"/>
            <a:ext cx="641727" cy="602450"/>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0" name="Rectangle 219"/>
          <p:cNvSpPr/>
          <p:nvPr/>
        </p:nvSpPr>
        <p:spPr>
          <a:xfrm>
            <a:off x="4727848" y="4149080"/>
            <a:ext cx="2571217" cy="478229"/>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1" name="Rectangle 220"/>
          <p:cNvSpPr/>
          <p:nvPr/>
        </p:nvSpPr>
        <p:spPr>
          <a:xfrm>
            <a:off x="5416172" y="4764502"/>
            <a:ext cx="1242546" cy="632402"/>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2" name="Rectangle 221"/>
          <p:cNvSpPr/>
          <p:nvPr/>
        </p:nvSpPr>
        <p:spPr>
          <a:xfrm>
            <a:off x="6732252" y="4762201"/>
            <a:ext cx="566813" cy="634703"/>
          </a:xfrm>
          <a:prstGeom prst="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26" name="Straight Connector 225"/>
          <p:cNvCxnSpPr/>
          <p:nvPr/>
        </p:nvCxnSpPr>
        <p:spPr>
          <a:xfrm flipV="1">
            <a:off x="2721444" y="4362993"/>
            <a:ext cx="375207" cy="2111"/>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flipV="1">
            <a:off x="2467599" y="3053039"/>
            <a:ext cx="628799" cy="2112"/>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a:xfrm>
            <a:off x="3083325" y="3058223"/>
            <a:ext cx="2763" cy="2411111"/>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a:stCxn id="222" idx="2"/>
          </p:cNvCxnSpPr>
          <p:nvPr/>
        </p:nvCxnSpPr>
        <p:spPr>
          <a:xfrm flipH="1">
            <a:off x="7015658" y="5396904"/>
            <a:ext cx="1" cy="120328"/>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flipH="1">
            <a:off x="2454351" y="2907231"/>
            <a:ext cx="935094" cy="0"/>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a:off x="7011730" y="5519140"/>
            <a:ext cx="1892083" cy="8400"/>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5" name="Title 5"/>
          <p:cNvSpPr>
            <a:spLocks noGrp="1"/>
          </p:cNvSpPr>
          <p:nvPr>
            <p:ph type="title"/>
          </p:nvPr>
        </p:nvSpPr>
        <p:spPr>
          <a:xfrm>
            <a:off x="2269432" y="200819"/>
            <a:ext cx="9581785" cy="924596"/>
          </a:xfrm>
          <a:effectLst/>
        </p:spPr>
        <p:txBody>
          <a:bodyPr/>
          <a:lstStyle/>
          <a:p>
            <a:r>
              <a:rPr lang="en-GB" dirty="0"/>
              <a:t>How UK net-zero could be achieved</a:t>
            </a:r>
            <a:endParaRPr lang="en-GB" dirty="0"/>
          </a:p>
        </p:txBody>
      </p:sp>
      <p:sp>
        <p:nvSpPr>
          <p:cNvPr id="139" name="Oval 138"/>
          <p:cNvSpPr/>
          <p:nvPr/>
        </p:nvSpPr>
        <p:spPr>
          <a:xfrm>
            <a:off x="966822"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141" name="Oval 140"/>
          <p:cNvSpPr/>
          <p:nvPr/>
        </p:nvSpPr>
        <p:spPr>
          <a:xfrm>
            <a:off x="1409853" y="3703404"/>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142" name="Oval 141"/>
          <p:cNvSpPr/>
          <p:nvPr/>
        </p:nvSpPr>
        <p:spPr>
          <a:xfrm>
            <a:off x="1852884" y="3703404"/>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143" name="Oval 142"/>
          <p:cNvSpPr/>
          <p:nvPr/>
        </p:nvSpPr>
        <p:spPr>
          <a:xfrm>
            <a:off x="2295914"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144" name="Oval 143"/>
          <p:cNvSpPr/>
          <p:nvPr/>
        </p:nvSpPr>
        <p:spPr>
          <a:xfrm>
            <a:off x="522067"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146" name="Oval 145"/>
          <p:cNvSpPr/>
          <p:nvPr/>
        </p:nvSpPr>
        <p:spPr>
          <a:xfrm>
            <a:off x="965098"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147" name="Oval 146"/>
          <p:cNvSpPr/>
          <p:nvPr/>
        </p:nvSpPr>
        <p:spPr>
          <a:xfrm>
            <a:off x="1408129" y="4221088"/>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148" name="Oval 147"/>
          <p:cNvSpPr/>
          <p:nvPr/>
        </p:nvSpPr>
        <p:spPr>
          <a:xfrm>
            <a:off x="1851160" y="4221088"/>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150" name="Oval 149"/>
          <p:cNvSpPr/>
          <p:nvPr/>
        </p:nvSpPr>
        <p:spPr>
          <a:xfrm>
            <a:off x="2294190"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pic>
        <p:nvPicPr>
          <p:cNvPr id="1026"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193772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127"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253153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128"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194302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129"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253683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130"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193458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151"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252839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152"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534" y="1773668"/>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155"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8434" y="2564220"/>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156"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9171" y="2563443"/>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1872962"/>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160"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2515766"/>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120"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4389133" y="3515265"/>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153"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041496" y="3495651"/>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154"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6384032" y="350026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161"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712764" y="349995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163" name="Picture 4" descr="Image result for van icon"/>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6360" t="13453" r="17339" b="16388"/>
          <a:stretch/>
        </p:blipFill>
        <p:spPr bwMode="auto">
          <a:xfrm>
            <a:off x="7126641" y="3535204"/>
            <a:ext cx="648073" cy="360040"/>
          </a:xfrm>
          <a:prstGeom prst="rect">
            <a:avLst/>
          </a:prstGeom>
          <a:noFill/>
          <a:extLst>
            <a:ext uri="{909E8E84-426E-40DD-AFC4-6F175D3DCCD1}">
              <a14:hiddenFill xmlns:a14="http://schemas.microsoft.com/office/drawing/2010/main">
                <a:solidFill>
                  <a:srgbClr val="FFFFFF"/>
                </a:solidFill>
              </a14:hiddenFill>
            </a:ext>
          </a:extLst>
        </p:spPr>
      </p:pic>
      <p:sp>
        <p:nvSpPr>
          <p:cNvPr id="164" name="Rectangle 163"/>
          <p:cNvSpPr/>
          <p:nvPr/>
        </p:nvSpPr>
        <p:spPr>
          <a:xfrm>
            <a:off x="4811195" y="1983893"/>
            <a:ext cx="660768" cy="1144896"/>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2" descr="Related image"/>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22379" b="25738"/>
          <a:stretch/>
        </p:blipFill>
        <p:spPr bwMode="auto">
          <a:xfrm>
            <a:off x="4741490" y="4221087"/>
            <a:ext cx="1040919" cy="36004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elated image"/>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337" b="12150"/>
          <a:stretch/>
        </p:blipFill>
        <p:spPr bwMode="auto">
          <a:xfrm>
            <a:off x="5935227" y="4176474"/>
            <a:ext cx="540703" cy="42452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ship icon"/>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0472" t="11534" r="22199" b="11668"/>
          <a:stretch/>
        </p:blipFill>
        <p:spPr bwMode="auto">
          <a:xfrm>
            <a:off x="6628747" y="4170990"/>
            <a:ext cx="619381" cy="43560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74236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166"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423651"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168"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029934"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169"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69538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170" name="Picture 8" descr="Image result for industry icon"/>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277022" y="4754457"/>
            <a:ext cx="457143" cy="457143"/>
          </a:xfrm>
          <a:prstGeom prst="rect">
            <a:avLst/>
          </a:prstGeom>
          <a:noFill/>
          <a:extLst>
            <a:ext uri="{909E8E84-426E-40DD-AFC4-6F175D3DCCD1}">
              <a14:hiddenFill xmlns:a14="http://schemas.microsoft.com/office/drawing/2010/main">
                <a:solidFill>
                  <a:srgbClr val="FFFFFF"/>
                </a:solidFill>
              </a14:hiddenFill>
            </a:ext>
          </a:extLst>
        </p:spPr>
      </p:pic>
      <p:pic>
        <p:nvPicPr>
          <p:cNvPr id="172"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1790"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73"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08271"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74"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58410"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76"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75030"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79"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1650" y="191683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81"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1790" y="2310914"/>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82"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08271" y="2310914"/>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83"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58410" y="2310914"/>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85"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75030" y="2310914"/>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86"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1650" y="2310914"/>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87"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8328" y="2733448"/>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88"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14809" y="2733448"/>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90"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64948" y="2733448"/>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91"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81568" y="2733448"/>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92"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8188" y="2733448"/>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94"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8328" y="312753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95"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14809" y="312753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96"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64948" y="312753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97"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81568" y="312753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98"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8188" y="312753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99"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1790" y="352968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200"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08271" y="352968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201"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58410" y="352968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202"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75030" y="352968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203"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1650" y="3529680"/>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204"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1790" y="392376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205"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08271" y="392376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206"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58410" y="392376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207"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75030" y="392376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208"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1650" y="3923762"/>
            <a:ext cx="373478" cy="37347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Image result for wheat icon"/>
          <p:cNvPicPr>
            <a:picLocks noChangeAspect="1" noChangeArrowheads="1"/>
          </p:cNvPicPr>
          <p:nvPr/>
        </p:nvPicPr>
        <p:blipFill>
          <a:blip r:embed="rId14"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30454" y="4608699"/>
            <a:ext cx="476483" cy="476483"/>
          </a:xfrm>
          <a:prstGeom prst="rect">
            <a:avLst/>
          </a:prstGeom>
          <a:noFill/>
          <a:extLst>
            <a:ext uri="{909E8E84-426E-40DD-AFC4-6F175D3DCCD1}">
              <a14:hiddenFill xmlns:a14="http://schemas.microsoft.com/office/drawing/2010/main">
                <a:solidFill>
                  <a:srgbClr val="FFFFFF"/>
                </a:solidFill>
              </a14:hiddenFill>
            </a:ext>
          </a:extLst>
        </p:spPr>
      </p:pic>
      <p:pic>
        <p:nvPicPr>
          <p:cNvPr id="209" name="Picture 12" descr="Image result for wheat icon"/>
          <p:cNvPicPr>
            <a:picLocks noChangeAspect="1" noChangeArrowheads="1"/>
          </p:cNvPicPr>
          <p:nvPr/>
        </p:nvPicPr>
        <p:blipFill>
          <a:blip r:embed="rId14"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547097" y="4608699"/>
            <a:ext cx="476483" cy="476483"/>
          </a:xfrm>
          <a:prstGeom prst="rect">
            <a:avLst/>
          </a:prstGeom>
          <a:noFill/>
          <a:extLst>
            <a:ext uri="{909E8E84-426E-40DD-AFC4-6F175D3DCCD1}">
              <a14:hiddenFill xmlns:a14="http://schemas.microsoft.com/office/drawing/2010/main">
                <a:solidFill>
                  <a:srgbClr val="FFFFFF"/>
                </a:solidFill>
              </a14:hiddenFill>
            </a:ext>
          </a:extLst>
        </p:spPr>
      </p:pic>
      <p:pic>
        <p:nvPicPr>
          <p:cNvPr id="210" name="Picture 12" descr="Image result for wheat icon"/>
          <p:cNvPicPr>
            <a:picLocks noChangeAspect="1" noChangeArrowheads="1"/>
          </p:cNvPicPr>
          <p:nvPr/>
        </p:nvPicPr>
        <p:blipFill>
          <a:blip r:embed="rId14"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063740" y="4608699"/>
            <a:ext cx="476483" cy="476483"/>
          </a:xfrm>
          <a:prstGeom prst="rect">
            <a:avLst/>
          </a:prstGeom>
          <a:noFill/>
          <a:extLst>
            <a:ext uri="{909E8E84-426E-40DD-AFC4-6F175D3DCCD1}">
              <a14:hiddenFill xmlns:a14="http://schemas.microsoft.com/office/drawing/2010/main">
                <a:solidFill>
                  <a:srgbClr val="FFFFFF"/>
                </a:solidFill>
              </a14:hiddenFill>
            </a:ext>
          </a:extLst>
        </p:spPr>
      </p:pic>
      <p:pic>
        <p:nvPicPr>
          <p:cNvPr id="211" name="Picture 12" descr="Image result for wheat icon"/>
          <p:cNvPicPr>
            <a:picLocks noChangeAspect="1" noChangeArrowheads="1"/>
          </p:cNvPicPr>
          <p:nvPr/>
        </p:nvPicPr>
        <p:blipFill>
          <a:blip r:embed="rId14"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580383" y="4608699"/>
            <a:ext cx="476483" cy="476483"/>
          </a:xfrm>
          <a:prstGeom prst="rect">
            <a:avLst/>
          </a:prstGeom>
          <a:noFill/>
          <a:extLst>
            <a:ext uri="{909E8E84-426E-40DD-AFC4-6F175D3DCCD1}">
              <a14:hiddenFill xmlns:a14="http://schemas.microsoft.com/office/drawing/2010/main">
                <a:solidFill>
                  <a:srgbClr val="FFFFFF"/>
                </a:solidFill>
              </a14:hiddenFill>
            </a:ext>
          </a:extLst>
        </p:spPr>
      </p:pic>
      <p:pic>
        <p:nvPicPr>
          <p:cNvPr id="212" name="Picture 12" descr="Image result for wheat icon"/>
          <p:cNvPicPr>
            <a:picLocks noChangeAspect="1" noChangeArrowheads="1"/>
          </p:cNvPicPr>
          <p:nvPr/>
        </p:nvPicPr>
        <p:blipFill>
          <a:blip r:embed="rId14"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30454" y="5127577"/>
            <a:ext cx="476483" cy="476483"/>
          </a:xfrm>
          <a:prstGeom prst="rect">
            <a:avLst/>
          </a:prstGeom>
          <a:noFill/>
          <a:extLst>
            <a:ext uri="{909E8E84-426E-40DD-AFC4-6F175D3DCCD1}">
              <a14:hiddenFill xmlns:a14="http://schemas.microsoft.com/office/drawing/2010/main">
                <a:solidFill>
                  <a:srgbClr val="FFFFFF"/>
                </a:solidFill>
              </a14:hiddenFill>
            </a:ext>
          </a:extLst>
        </p:spPr>
      </p:pic>
      <p:pic>
        <p:nvPicPr>
          <p:cNvPr id="213" name="Picture 12" descr="Image result for wheat icon"/>
          <p:cNvPicPr>
            <a:picLocks noChangeAspect="1" noChangeArrowheads="1"/>
          </p:cNvPicPr>
          <p:nvPr/>
        </p:nvPicPr>
        <p:blipFill>
          <a:blip r:embed="rId14"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547097" y="5127577"/>
            <a:ext cx="476483" cy="476483"/>
          </a:xfrm>
          <a:prstGeom prst="rect">
            <a:avLst/>
          </a:prstGeom>
          <a:noFill/>
          <a:extLst>
            <a:ext uri="{909E8E84-426E-40DD-AFC4-6F175D3DCCD1}">
              <a14:hiddenFill xmlns:a14="http://schemas.microsoft.com/office/drawing/2010/main">
                <a:solidFill>
                  <a:srgbClr val="FFFFFF"/>
                </a:solidFill>
              </a14:hiddenFill>
            </a:ext>
          </a:extLst>
        </p:spPr>
      </p:pic>
      <p:pic>
        <p:nvPicPr>
          <p:cNvPr id="214" name="Picture 12" descr="Image result for wheat icon"/>
          <p:cNvPicPr>
            <a:picLocks noChangeAspect="1" noChangeArrowheads="1"/>
          </p:cNvPicPr>
          <p:nvPr/>
        </p:nvPicPr>
        <p:blipFill>
          <a:blip r:embed="rId14"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063740" y="5127577"/>
            <a:ext cx="476483" cy="476483"/>
          </a:xfrm>
          <a:prstGeom prst="rect">
            <a:avLst/>
          </a:prstGeom>
          <a:noFill/>
          <a:extLst>
            <a:ext uri="{909E8E84-426E-40DD-AFC4-6F175D3DCCD1}">
              <a14:hiddenFill xmlns:a14="http://schemas.microsoft.com/office/drawing/2010/main">
                <a:solidFill>
                  <a:srgbClr val="FFFFFF"/>
                </a:solidFill>
              </a14:hiddenFill>
            </a:ext>
          </a:extLst>
        </p:spPr>
      </p:pic>
      <p:pic>
        <p:nvPicPr>
          <p:cNvPr id="215" name="Picture 12" descr="Image result for wheat icon"/>
          <p:cNvPicPr>
            <a:picLocks noChangeAspect="1" noChangeArrowheads="1"/>
          </p:cNvPicPr>
          <p:nvPr/>
        </p:nvPicPr>
        <p:blipFill>
          <a:blip r:embed="rId14"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580383" y="5127577"/>
            <a:ext cx="476483" cy="476483"/>
          </a:xfrm>
          <a:prstGeom prst="rect">
            <a:avLst/>
          </a:prstGeom>
          <a:noFill/>
          <a:extLst>
            <a:ext uri="{909E8E84-426E-40DD-AFC4-6F175D3DCCD1}">
              <a14:hiddenFill xmlns:a14="http://schemas.microsoft.com/office/drawing/2010/main">
                <a:solidFill>
                  <a:srgbClr val="FFFFFF"/>
                </a:solidFill>
              </a14:hiddenFill>
            </a:ext>
          </a:extLst>
        </p:spPr>
      </p:pic>
      <p:pic>
        <p:nvPicPr>
          <p:cNvPr id="219" name="Picture 14" descr="Image result for crops icon"/>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0145645" y="5733256"/>
            <a:ext cx="558867" cy="558867"/>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Image result for sheep icon"/>
          <p:cNvPicPr>
            <a:picLocks noChangeAspect="1" noChangeArrowheads="1"/>
          </p:cNvPicPr>
          <p:nvPr/>
        </p:nvPicPr>
        <p:blipFill rotWithShape="1">
          <a:blip r:embed="rId16" cstate="print">
            <a:extLst>
              <a:ext uri="{28A0092B-C50C-407E-A947-70E740481C1C}">
                <a14:useLocalDpi xmlns:a14="http://schemas.microsoft.com/office/drawing/2010/main" val="0"/>
              </a:ext>
            </a:extLst>
          </a:blip>
          <a:srcRect t="7423" b="15368"/>
          <a:stretch/>
        </p:blipFill>
        <p:spPr bwMode="auto">
          <a:xfrm>
            <a:off x="9399543" y="5733258"/>
            <a:ext cx="482540" cy="372564"/>
          </a:xfrm>
          <a:prstGeom prst="rect">
            <a:avLst/>
          </a:prstGeom>
          <a:noFill/>
          <a:extLst>
            <a:ext uri="{909E8E84-426E-40DD-AFC4-6F175D3DCCD1}">
              <a14:hiddenFill xmlns:a14="http://schemas.microsoft.com/office/drawing/2010/main">
                <a:solidFill>
                  <a:srgbClr val="FFFFFF"/>
                </a:solidFill>
              </a14:hiddenFill>
            </a:ext>
          </a:extLst>
        </p:spPr>
      </p:pic>
      <p:pic>
        <p:nvPicPr>
          <p:cNvPr id="117" name="Picture 12" descr="Image result for aeroplane icon"/>
          <p:cNvPicPr preferRelativeResize="0">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5743180" y="5589240"/>
            <a:ext cx="712860" cy="712860"/>
          </a:xfrm>
          <a:prstGeom prst="rect">
            <a:avLst/>
          </a:prstGeom>
          <a:noFill/>
          <a:extLst>
            <a:ext uri="{909E8E84-426E-40DD-AFC4-6F175D3DCCD1}">
              <a14:hiddenFill xmlns:a14="http://schemas.microsoft.com/office/drawing/2010/main">
                <a:solidFill>
                  <a:srgbClr val="FFFFFF"/>
                </a:solidFill>
              </a14:hiddenFill>
            </a:ext>
          </a:extLst>
        </p:spPr>
      </p:pic>
      <p:sp>
        <p:nvSpPr>
          <p:cNvPr id="118" name="Rectangle 117"/>
          <p:cNvSpPr/>
          <p:nvPr/>
        </p:nvSpPr>
        <p:spPr>
          <a:xfrm>
            <a:off x="4761815" y="4097307"/>
            <a:ext cx="1800450" cy="602450"/>
          </a:xfrm>
          <a:prstGeom prst="rect">
            <a:avLst/>
          </a:prstGeom>
          <a:noFill/>
          <a:ln w="28575">
            <a:solidFill>
              <a:srgbClr val="2AA9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21939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11205633" y="6469064"/>
            <a:ext cx="645584" cy="301625"/>
          </a:xfrm>
          <a:prstGeom prst="rect">
            <a:avLst/>
          </a:prstGeom>
        </p:spPr>
        <p:txBody>
          <a:bodyPr/>
          <a:lstStyle/>
          <a:p>
            <a:pPr>
              <a:defRPr/>
            </a:pPr>
            <a:fld id="{58B38603-38FB-4B93-9473-5C5BF89DEF9D}" type="slidenum">
              <a:rPr lang="en-GB" smtClean="0"/>
              <a:pPr>
                <a:defRPr/>
              </a:pPr>
              <a:t>2</a:t>
            </a:fld>
            <a:endParaRPr lang="en-GB" dirty="0"/>
          </a:p>
        </p:txBody>
      </p:sp>
      <p:sp>
        <p:nvSpPr>
          <p:cNvPr id="42" name="TextBox 41"/>
          <p:cNvSpPr txBox="1"/>
          <p:nvPr/>
        </p:nvSpPr>
        <p:spPr>
          <a:xfrm>
            <a:off x="353566" y="1281180"/>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supply</a:t>
            </a:r>
          </a:p>
        </p:txBody>
      </p:sp>
      <p:sp>
        <p:nvSpPr>
          <p:cNvPr id="43" name="TextBox 42"/>
          <p:cNvSpPr txBox="1"/>
          <p:nvPr/>
        </p:nvSpPr>
        <p:spPr>
          <a:xfrm>
            <a:off x="4731510" y="1315699"/>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use</a:t>
            </a:r>
          </a:p>
        </p:txBody>
      </p:sp>
      <p:sp>
        <p:nvSpPr>
          <p:cNvPr id="44" name="TextBox 43"/>
          <p:cNvSpPr txBox="1"/>
          <p:nvPr/>
        </p:nvSpPr>
        <p:spPr>
          <a:xfrm>
            <a:off x="8823918" y="1315699"/>
            <a:ext cx="2448272" cy="369332"/>
          </a:xfrm>
          <a:prstGeom prst="rect">
            <a:avLst/>
          </a:prstGeom>
          <a:noFill/>
        </p:spPr>
        <p:txBody>
          <a:bodyPr wrap="square" rtlCol="0">
            <a:spAutoFit/>
          </a:bodyPr>
          <a:lstStyle/>
          <a:p>
            <a:pPr algn="ctr"/>
            <a:r>
              <a:rPr lang="en-GB" b="1" dirty="0" smtClean="0">
                <a:latin typeface="Ebrima" panose="02000000000000000000" pitchFamily="2" charset="0"/>
                <a:ea typeface="Ebrima" panose="02000000000000000000" pitchFamily="2" charset="0"/>
                <a:cs typeface="Ebrima" panose="02000000000000000000" pitchFamily="2" charset="0"/>
              </a:rPr>
              <a:t>Land use</a:t>
            </a:r>
            <a:endParaRPr lang="en-GB" b="1" dirty="0">
              <a:latin typeface="Ebrima" panose="02000000000000000000" pitchFamily="2" charset="0"/>
              <a:ea typeface="Ebrima" panose="02000000000000000000" pitchFamily="2" charset="0"/>
              <a:cs typeface="Ebrima" panose="02000000000000000000" pitchFamily="2" charset="0"/>
            </a:endParaRPr>
          </a:p>
        </p:txBody>
      </p:sp>
      <p:sp>
        <p:nvSpPr>
          <p:cNvPr id="125" name="Title 5"/>
          <p:cNvSpPr>
            <a:spLocks noGrp="1"/>
          </p:cNvSpPr>
          <p:nvPr>
            <p:ph type="title"/>
          </p:nvPr>
        </p:nvSpPr>
        <p:spPr>
          <a:xfrm>
            <a:off x="2269432" y="200819"/>
            <a:ext cx="9581785" cy="924596"/>
          </a:xfrm>
          <a:effectLst/>
        </p:spPr>
        <p:txBody>
          <a:bodyPr/>
          <a:lstStyle/>
          <a:p>
            <a:r>
              <a:rPr lang="en-GB" dirty="0"/>
              <a:t>How UK net-zero could be achieved</a:t>
            </a:r>
            <a:endParaRPr lang="en-GB" dirty="0"/>
          </a:p>
        </p:txBody>
      </p:sp>
      <p:pic>
        <p:nvPicPr>
          <p:cNvPr id="117" name="Picture 6" descr="Image result for coal fired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335" y="1787228"/>
            <a:ext cx="669649" cy="669649"/>
          </a:xfrm>
          <a:prstGeom prst="rect">
            <a:avLst/>
          </a:prstGeom>
          <a:noFill/>
          <a:extLst>
            <a:ext uri="{909E8E84-426E-40DD-AFC4-6F175D3DCCD1}">
              <a14:hiddenFill xmlns:a14="http://schemas.microsoft.com/office/drawing/2010/main">
                <a:solidFill>
                  <a:srgbClr val="FFFFFF"/>
                </a:solidFill>
              </a14:hiddenFill>
            </a:ext>
          </a:extLst>
        </p:spPr>
      </p:pic>
      <p:pic>
        <p:nvPicPr>
          <p:cNvPr id="118" name="Picture 4" descr="Image result for windfarm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5534" y="1773668"/>
            <a:ext cx="683210" cy="683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2153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11205633" y="6469064"/>
            <a:ext cx="645584" cy="301625"/>
          </a:xfrm>
          <a:prstGeom prst="rect">
            <a:avLst/>
          </a:prstGeom>
        </p:spPr>
        <p:txBody>
          <a:bodyPr/>
          <a:lstStyle/>
          <a:p>
            <a:pPr>
              <a:defRPr/>
            </a:pPr>
            <a:fld id="{58B38603-38FB-4B93-9473-5C5BF89DEF9D}" type="slidenum">
              <a:rPr lang="en-GB" smtClean="0"/>
              <a:pPr>
                <a:defRPr/>
              </a:pPr>
              <a:t>3</a:t>
            </a:fld>
            <a:endParaRPr lang="en-GB" dirty="0"/>
          </a:p>
        </p:txBody>
      </p:sp>
      <p:sp>
        <p:nvSpPr>
          <p:cNvPr id="42" name="TextBox 41"/>
          <p:cNvSpPr txBox="1"/>
          <p:nvPr/>
        </p:nvSpPr>
        <p:spPr>
          <a:xfrm>
            <a:off x="353566" y="1281180"/>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supply</a:t>
            </a:r>
          </a:p>
        </p:txBody>
      </p:sp>
      <p:sp>
        <p:nvSpPr>
          <p:cNvPr id="43" name="TextBox 42"/>
          <p:cNvSpPr txBox="1"/>
          <p:nvPr/>
        </p:nvSpPr>
        <p:spPr>
          <a:xfrm>
            <a:off x="4731510" y="1315699"/>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use</a:t>
            </a:r>
          </a:p>
        </p:txBody>
      </p:sp>
      <p:sp>
        <p:nvSpPr>
          <p:cNvPr id="44" name="TextBox 43"/>
          <p:cNvSpPr txBox="1"/>
          <p:nvPr/>
        </p:nvSpPr>
        <p:spPr>
          <a:xfrm>
            <a:off x="8823918" y="1315699"/>
            <a:ext cx="2448272" cy="369332"/>
          </a:xfrm>
          <a:prstGeom prst="rect">
            <a:avLst/>
          </a:prstGeom>
          <a:noFill/>
        </p:spPr>
        <p:txBody>
          <a:bodyPr wrap="square" rtlCol="0">
            <a:spAutoFit/>
          </a:bodyPr>
          <a:lstStyle/>
          <a:p>
            <a:pPr algn="ctr"/>
            <a:r>
              <a:rPr lang="en-GB" b="1" dirty="0" smtClean="0">
                <a:latin typeface="Ebrima" panose="02000000000000000000" pitchFamily="2" charset="0"/>
                <a:ea typeface="Ebrima" panose="02000000000000000000" pitchFamily="2" charset="0"/>
                <a:cs typeface="Ebrima" panose="02000000000000000000" pitchFamily="2" charset="0"/>
              </a:rPr>
              <a:t>Land use</a:t>
            </a:r>
            <a:endParaRPr lang="en-GB" b="1" dirty="0">
              <a:latin typeface="Ebrima" panose="02000000000000000000" pitchFamily="2" charset="0"/>
              <a:ea typeface="Ebrima" panose="02000000000000000000" pitchFamily="2" charset="0"/>
              <a:cs typeface="Ebrima" panose="02000000000000000000" pitchFamily="2" charset="0"/>
            </a:endParaRPr>
          </a:p>
        </p:txBody>
      </p:sp>
      <p:sp>
        <p:nvSpPr>
          <p:cNvPr id="125" name="Title 5"/>
          <p:cNvSpPr>
            <a:spLocks noGrp="1"/>
          </p:cNvSpPr>
          <p:nvPr>
            <p:ph type="title"/>
          </p:nvPr>
        </p:nvSpPr>
        <p:spPr>
          <a:xfrm>
            <a:off x="2269432" y="200819"/>
            <a:ext cx="9581785" cy="924596"/>
          </a:xfrm>
          <a:effectLst/>
        </p:spPr>
        <p:txBody>
          <a:bodyPr/>
          <a:lstStyle/>
          <a:p>
            <a:r>
              <a:rPr lang="en-GB" dirty="0"/>
              <a:t>How UK net-zero could be achieved</a:t>
            </a:r>
            <a:endParaRPr lang="en-GB" dirty="0"/>
          </a:p>
        </p:txBody>
      </p:sp>
      <p:pic>
        <p:nvPicPr>
          <p:cNvPr id="118"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534" y="1773668"/>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119"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0233" y="1774914"/>
            <a:ext cx="683210" cy="683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5231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11205633" y="6469064"/>
            <a:ext cx="645584" cy="301625"/>
          </a:xfrm>
          <a:prstGeom prst="rect">
            <a:avLst/>
          </a:prstGeom>
        </p:spPr>
        <p:txBody>
          <a:bodyPr/>
          <a:lstStyle/>
          <a:p>
            <a:pPr>
              <a:defRPr/>
            </a:pPr>
            <a:fld id="{58B38603-38FB-4B93-9473-5C5BF89DEF9D}" type="slidenum">
              <a:rPr lang="en-GB" smtClean="0"/>
              <a:pPr>
                <a:defRPr/>
              </a:pPr>
              <a:t>4</a:t>
            </a:fld>
            <a:endParaRPr lang="en-GB" dirty="0"/>
          </a:p>
        </p:txBody>
      </p:sp>
      <p:sp>
        <p:nvSpPr>
          <p:cNvPr id="42" name="TextBox 41"/>
          <p:cNvSpPr txBox="1"/>
          <p:nvPr/>
        </p:nvSpPr>
        <p:spPr>
          <a:xfrm>
            <a:off x="353566" y="1281180"/>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supply</a:t>
            </a:r>
          </a:p>
        </p:txBody>
      </p:sp>
      <p:sp>
        <p:nvSpPr>
          <p:cNvPr id="43" name="TextBox 42"/>
          <p:cNvSpPr txBox="1"/>
          <p:nvPr/>
        </p:nvSpPr>
        <p:spPr>
          <a:xfrm>
            <a:off x="4731510" y="1315699"/>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use</a:t>
            </a:r>
          </a:p>
        </p:txBody>
      </p:sp>
      <p:sp>
        <p:nvSpPr>
          <p:cNvPr id="44" name="TextBox 43"/>
          <p:cNvSpPr txBox="1"/>
          <p:nvPr/>
        </p:nvSpPr>
        <p:spPr>
          <a:xfrm>
            <a:off x="8823918" y="1315699"/>
            <a:ext cx="2448272" cy="369332"/>
          </a:xfrm>
          <a:prstGeom prst="rect">
            <a:avLst/>
          </a:prstGeom>
          <a:noFill/>
        </p:spPr>
        <p:txBody>
          <a:bodyPr wrap="square" rtlCol="0">
            <a:spAutoFit/>
          </a:bodyPr>
          <a:lstStyle/>
          <a:p>
            <a:pPr algn="ctr"/>
            <a:r>
              <a:rPr lang="en-GB" b="1" dirty="0" smtClean="0">
                <a:latin typeface="Ebrima" panose="02000000000000000000" pitchFamily="2" charset="0"/>
                <a:ea typeface="Ebrima" panose="02000000000000000000" pitchFamily="2" charset="0"/>
                <a:cs typeface="Ebrima" panose="02000000000000000000" pitchFamily="2" charset="0"/>
              </a:rPr>
              <a:t>Land use</a:t>
            </a:r>
            <a:endParaRPr lang="en-GB" b="1" dirty="0">
              <a:latin typeface="Ebrima" panose="02000000000000000000" pitchFamily="2" charset="0"/>
              <a:ea typeface="Ebrima" panose="02000000000000000000" pitchFamily="2" charset="0"/>
              <a:cs typeface="Ebrima" panose="02000000000000000000" pitchFamily="2" charset="0"/>
            </a:endParaRPr>
          </a:p>
        </p:txBody>
      </p:sp>
      <p:sp>
        <p:nvSpPr>
          <p:cNvPr id="125" name="Title 5"/>
          <p:cNvSpPr>
            <a:spLocks noGrp="1"/>
          </p:cNvSpPr>
          <p:nvPr>
            <p:ph type="title"/>
          </p:nvPr>
        </p:nvSpPr>
        <p:spPr>
          <a:xfrm>
            <a:off x="2269432" y="200819"/>
            <a:ext cx="9581785" cy="924596"/>
          </a:xfrm>
          <a:effectLst/>
        </p:spPr>
        <p:txBody>
          <a:bodyPr/>
          <a:lstStyle/>
          <a:p>
            <a:r>
              <a:rPr lang="en-GB" dirty="0"/>
              <a:t>How UK net-zero could be achieved</a:t>
            </a:r>
            <a:endParaRPr lang="en-GB" dirty="0"/>
          </a:p>
        </p:txBody>
      </p:sp>
      <p:pic>
        <p:nvPicPr>
          <p:cNvPr id="22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0233" y="1774914"/>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29"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193772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0"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253153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2"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194302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3"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253683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5"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193458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6"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252839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534" y="1773668"/>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2"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1872962"/>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3"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2515766"/>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4"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4389133" y="3515265"/>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6"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041496" y="3495651"/>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7"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6384032" y="350026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8"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712764" y="349995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9" name="Picture 4" descr="Image result for van icon"/>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6360" t="13453" r="17339" b="16388"/>
          <a:stretch/>
        </p:blipFill>
        <p:spPr bwMode="auto">
          <a:xfrm>
            <a:off x="7126641" y="3535204"/>
            <a:ext cx="648073" cy="360040"/>
          </a:xfrm>
          <a:prstGeom prst="rect">
            <a:avLst/>
          </a:prstGeom>
          <a:noFill/>
          <a:extLst>
            <a:ext uri="{909E8E84-426E-40DD-AFC4-6F175D3DCCD1}">
              <a14:hiddenFill xmlns:a14="http://schemas.microsoft.com/office/drawing/2010/main">
                <a:solidFill>
                  <a:srgbClr val="FFFFFF"/>
                </a:solidFill>
              </a14:hiddenFill>
            </a:ext>
          </a:extLst>
        </p:spPr>
      </p:pic>
      <p:pic>
        <p:nvPicPr>
          <p:cNvPr id="250" name="Picture 2" descr="Related image"/>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22379" b="25738"/>
          <a:stretch/>
        </p:blipFill>
        <p:spPr bwMode="auto">
          <a:xfrm>
            <a:off x="4741490" y="4221087"/>
            <a:ext cx="1040919" cy="360041"/>
          </a:xfrm>
          <a:prstGeom prst="rect">
            <a:avLst/>
          </a:prstGeom>
          <a:noFill/>
          <a:extLst>
            <a:ext uri="{909E8E84-426E-40DD-AFC4-6F175D3DCCD1}">
              <a14:hiddenFill xmlns:a14="http://schemas.microsoft.com/office/drawing/2010/main">
                <a:solidFill>
                  <a:srgbClr val="FFFFFF"/>
                </a:solidFill>
              </a14:hiddenFill>
            </a:ext>
          </a:extLst>
        </p:spPr>
      </p:pic>
      <p:pic>
        <p:nvPicPr>
          <p:cNvPr id="251" name="Picture 4" descr="Related image"/>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337" b="12150"/>
          <a:stretch/>
        </p:blipFill>
        <p:spPr bwMode="auto">
          <a:xfrm>
            <a:off x="5935227" y="4176474"/>
            <a:ext cx="540703" cy="424521"/>
          </a:xfrm>
          <a:prstGeom prst="rect">
            <a:avLst/>
          </a:prstGeom>
          <a:noFill/>
          <a:extLst>
            <a:ext uri="{909E8E84-426E-40DD-AFC4-6F175D3DCCD1}">
              <a14:hiddenFill xmlns:a14="http://schemas.microsoft.com/office/drawing/2010/main">
                <a:solidFill>
                  <a:srgbClr val="FFFFFF"/>
                </a:solidFill>
              </a14:hiddenFill>
            </a:ext>
          </a:extLst>
        </p:spPr>
      </p:pic>
      <p:pic>
        <p:nvPicPr>
          <p:cNvPr id="252" name="Picture 6" descr="Image result for ship icon"/>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0472" t="11534" r="22199" b="11668"/>
          <a:stretch/>
        </p:blipFill>
        <p:spPr bwMode="auto">
          <a:xfrm>
            <a:off x="6628747" y="4170990"/>
            <a:ext cx="619381" cy="435608"/>
          </a:xfrm>
          <a:prstGeom prst="rect">
            <a:avLst/>
          </a:prstGeom>
          <a:noFill/>
          <a:extLst>
            <a:ext uri="{909E8E84-426E-40DD-AFC4-6F175D3DCCD1}">
              <a14:hiddenFill xmlns:a14="http://schemas.microsoft.com/office/drawing/2010/main">
                <a:solidFill>
                  <a:srgbClr val="FFFFFF"/>
                </a:solidFill>
              </a14:hiddenFill>
            </a:ext>
          </a:extLst>
        </p:spPr>
      </p:pic>
      <p:pic>
        <p:nvPicPr>
          <p:cNvPr id="253"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74236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4"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423651"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5"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029934"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6"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69538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7"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27702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3735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11205633" y="6469064"/>
            <a:ext cx="645584" cy="301625"/>
          </a:xfrm>
          <a:prstGeom prst="rect">
            <a:avLst/>
          </a:prstGeom>
        </p:spPr>
        <p:txBody>
          <a:bodyPr/>
          <a:lstStyle/>
          <a:p>
            <a:pPr>
              <a:defRPr/>
            </a:pPr>
            <a:fld id="{58B38603-38FB-4B93-9473-5C5BF89DEF9D}" type="slidenum">
              <a:rPr lang="en-GB" smtClean="0"/>
              <a:pPr>
                <a:defRPr/>
              </a:pPr>
              <a:t>5</a:t>
            </a:fld>
            <a:endParaRPr lang="en-GB" dirty="0"/>
          </a:p>
        </p:txBody>
      </p:sp>
      <p:sp>
        <p:nvSpPr>
          <p:cNvPr id="42" name="TextBox 41"/>
          <p:cNvSpPr txBox="1"/>
          <p:nvPr/>
        </p:nvSpPr>
        <p:spPr>
          <a:xfrm>
            <a:off x="353566" y="1281180"/>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supply</a:t>
            </a:r>
          </a:p>
        </p:txBody>
      </p:sp>
      <p:sp>
        <p:nvSpPr>
          <p:cNvPr id="43" name="TextBox 42"/>
          <p:cNvSpPr txBox="1"/>
          <p:nvPr/>
        </p:nvSpPr>
        <p:spPr>
          <a:xfrm>
            <a:off x="4731510" y="1315699"/>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use</a:t>
            </a:r>
          </a:p>
        </p:txBody>
      </p:sp>
      <p:sp>
        <p:nvSpPr>
          <p:cNvPr id="44" name="TextBox 43"/>
          <p:cNvSpPr txBox="1"/>
          <p:nvPr/>
        </p:nvSpPr>
        <p:spPr>
          <a:xfrm>
            <a:off x="8823918" y="1315699"/>
            <a:ext cx="2448272" cy="369332"/>
          </a:xfrm>
          <a:prstGeom prst="rect">
            <a:avLst/>
          </a:prstGeom>
          <a:noFill/>
        </p:spPr>
        <p:txBody>
          <a:bodyPr wrap="square" rtlCol="0">
            <a:spAutoFit/>
          </a:bodyPr>
          <a:lstStyle/>
          <a:p>
            <a:pPr algn="ctr"/>
            <a:r>
              <a:rPr lang="en-GB" b="1" dirty="0" smtClean="0">
                <a:latin typeface="Ebrima" panose="02000000000000000000" pitchFamily="2" charset="0"/>
                <a:ea typeface="Ebrima" panose="02000000000000000000" pitchFamily="2" charset="0"/>
                <a:cs typeface="Ebrima" panose="02000000000000000000" pitchFamily="2" charset="0"/>
              </a:rPr>
              <a:t>Land use</a:t>
            </a:r>
            <a:endParaRPr lang="en-GB" b="1" dirty="0">
              <a:latin typeface="Ebrima" panose="02000000000000000000" pitchFamily="2" charset="0"/>
              <a:ea typeface="Ebrima" panose="02000000000000000000" pitchFamily="2" charset="0"/>
              <a:cs typeface="Ebrima" panose="02000000000000000000" pitchFamily="2" charset="0"/>
            </a:endParaRPr>
          </a:p>
        </p:txBody>
      </p:sp>
      <p:sp>
        <p:nvSpPr>
          <p:cNvPr id="125" name="Title 5"/>
          <p:cNvSpPr>
            <a:spLocks noGrp="1"/>
          </p:cNvSpPr>
          <p:nvPr>
            <p:ph type="title"/>
          </p:nvPr>
        </p:nvSpPr>
        <p:spPr>
          <a:xfrm>
            <a:off x="2269432" y="200819"/>
            <a:ext cx="9581785" cy="924596"/>
          </a:xfrm>
          <a:effectLst/>
        </p:spPr>
        <p:txBody>
          <a:bodyPr/>
          <a:lstStyle/>
          <a:p>
            <a:r>
              <a:rPr lang="en-GB" dirty="0"/>
              <a:t>How UK net-zero could be achieved</a:t>
            </a:r>
            <a:endParaRPr lang="en-GB" dirty="0"/>
          </a:p>
        </p:txBody>
      </p:sp>
      <p:pic>
        <p:nvPicPr>
          <p:cNvPr id="22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0233" y="1774914"/>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29"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193772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0"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253153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2"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194302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3"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253683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5"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193458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6"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252839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534" y="1773668"/>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39"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8434" y="2564220"/>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1"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9171" y="2563443"/>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2"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1872962"/>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3"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2515766"/>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4"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4389133" y="3515265"/>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6"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041496" y="3495651"/>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7"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6384032" y="350026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8"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712764" y="349995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9" name="Picture 4" descr="Image result for van icon"/>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6360" t="13453" r="17339" b="16388"/>
          <a:stretch/>
        </p:blipFill>
        <p:spPr bwMode="auto">
          <a:xfrm>
            <a:off x="7126641" y="3535204"/>
            <a:ext cx="648073" cy="360040"/>
          </a:xfrm>
          <a:prstGeom prst="rect">
            <a:avLst/>
          </a:prstGeom>
          <a:noFill/>
          <a:extLst>
            <a:ext uri="{909E8E84-426E-40DD-AFC4-6F175D3DCCD1}">
              <a14:hiddenFill xmlns:a14="http://schemas.microsoft.com/office/drawing/2010/main">
                <a:solidFill>
                  <a:srgbClr val="FFFFFF"/>
                </a:solidFill>
              </a14:hiddenFill>
            </a:ext>
          </a:extLst>
        </p:spPr>
      </p:pic>
      <p:pic>
        <p:nvPicPr>
          <p:cNvPr id="250" name="Picture 2" descr="Related image"/>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22379" b="25738"/>
          <a:stretch/>
        </p:blipFill>
        <p:spPr bwMode="auto">
          <a:xfrm>
            <a:off x="4741490" y="4221087"/>
            <a:ext cx="1040919" cy="360041"/>
          </a:xfrm>
          <a:prstGeom prst="rect">
            <a:avLst/>
          </a:prstGeom>
          <a:noFill/>
          <a:extLst>
            <a:ext uri="{909E8E84-426E-40DD-AFC4-6F175D3DCCD1}">
              <a14:hiddenFill xmlns:a14="http://schemas.microsoft.com/office/drawing/2010/main">
                <a:solidFill>
                  <a:srgbClr val="FFFFFF"/>
                </a:solidFill>
              </a14:hiddenFill>
            </a:ext>
          </a:extLst>
        </p:spPr>
      </p:pic>
      <p:pic>
        <p:nvPicPr>
          <p:cNvPr id="251" name="Picture 4" descr="Related image"/>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337" b="12150"/>
          <a:stretch/>
        </p:blipFill>
        <p:spPr bwMode="auto">
          <a:xfrm>
            <a:off x="5935227" y="4176474"/>
            <a:ext cx="540703" cy="424521"/>
          </a:xfrm>
          <a:prstGeom prst="rect">
            <a:avLst/>
          </a:prstGeom>
          <a:noFill/>
          <a:extLst>
            <a:ext uri="{909E8E84-426E-40DD-AFC4-6F175D3DCCD1}">
              <a14:hiddenFill xmlns:a14="http://schemas.microsoft.com/office/drawing/2010/main">
                <a:solidFill>
                  <a:srgbClr val="FFFFFF"/>
                </a:solidFill>
              </a14:hiddenFill>
            </a:ext>
          </a:extLst>
        </p:spPr>
      </p:pic>
      <p:pic>
        <p:nvPicPr>
          <p:cNvPr id="252" name="Picture 6" descr="Image result for ship icon"/>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0472" t="11534" r="22199" b="11668"/>
          <a:stretch/>
        </p:blipFill>
        <p:spPr bwMode="auto">
          <a:xfrm>
            <a:off x="6628747" y="4170990"/>
            <a:ext cx="619381" cy="435608"/>
          </a:xfrm>
          <a:prstGeom prst="rect">
            <a:avLst/>
          </a:prstGeom>
          <a:noFill/>
          <a:extLst>
            <a:ext uri="{909E8E84-426E-40DD-AFC4-6F175D3DCCD1}">
              <a14:hiddenFill xmlns:a14="http://schemas.microsoft.com/office/drawing/2010/main">
                <a:solidFill>
                  <a:srgbClr val="FFFFFF"/>
                </a:solidFill>
              </a14:hiddenFill>
            </a:ext>
          </a:extLst>
        </p:spPr>
      </p:pic>
      <p:pic>
        <p:nvPicPr>
          <p:cNvPr id="253"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74236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4"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423651"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5"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029934"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6"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69538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7"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27702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0560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11205633" y="6469064"/>
            <a:ext cx="645584" cy="301625"/>
          </a:xfrm>
          <a:prstGeom prst="rect">
            <a:avLst/>
          </a:prstGeom>
        </p:spPr>
        <p:txBody>
          <a:bodyPr/>
          <a:lstStyle/>
          <a:p>
            <a:pPr>
              <a:defRPr/>
            </a:pPr>
            <a:fld id="{58B38603-38FB-4B93-9473-5C5BF89DEF9D}" type="slidenum">
              <a:rPr lang="en-GB" smtClean="0"/>
              <a:pPr>
                <a:defRPr/>
              </a:pPr>
              <a:t>6</a:t>
            </a:fld>
            <a:endParaRPr lang="en-GB" dirty="0"/>
          </a:p>
        </p:txBody>
      </p:sp>
      <p:sp>
        <p:nvSpPr>
          <p:cNvPr id="42" name="TextBox 41"/>
          <p:cNvSpPr txBox="1"/>
          <p:nvPr/>
        </p:nvSpPr>
        <p:spPr>
          <a:xfrm>
            <a:off x="353566" y="1281180"/>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supply</a:t>
            </a:r>
          </a:p>
        </p:txBody>
      </p:sp>
      <p:sp>
        <p:nvSpPr>
          <p:cNvPr id="43" name="TextBox 42"/>
          <p:cNvSpPr txBox="1"/>
          <p:nvPr/>
        </p:nvSpPr>
        <p:spPr>
          <a:xfrm>
            <a:off x="4731510" y="1315699"/>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use</a:t>
            </a:r>
          </a:p>
        </p:txBody>
      </p:sp>
      <p:sp>
        <p:nvSpPr>
          <p:cNvPr id="44" name="TextBox 43"/>
          <p:cNvSpPr txBox="1"/>
          <p:nvPr/>
        </p:nvSpPr>
        <p:spPr>
          <a:xfrm>
            <a:off x="8823918" y="1315699"/>
            <a:ext cx="2448272" cy="369332"/>
          </a:xfrm>
          <a:prstGeom prst="rect">
            <a:avLst/>
          </a:prstGeom>
          <a:noFill/>
        </p:spPr>
        <p:txBody>
          <a:bodyPr wrap="square" rtlCol="0">
            <a:spAutoFit/>
          </a:bodyPr>
          <a:lstStyle/>
          <a:p>
            <a:pPr algn="ctr"/>
            <a:r>
              <a:rPr lang="en-GB" b="1" dirty="0" smtClean="0">
                <a:latin typeface="Ebrima" panose="02000000000000000000" pitchFamily="2" charset="0"/>
                <a:ea typeface="Ebrima" panose="02000000000000000000" pitchFamily="2" charset="0"/>
                <a:cs typeface="Ebrima" panose="02000000000000000000" pitchFamily="2" charset="0"/>
              </a:rPr>
              <a:t>Land use</a:t>
            </a:r>
            <a:endParaRPr lang="en-GB" b="1" dirty="0">
              <a:latin typeface="Ebrima" panose="02000000000000000000" pitchFamily="2" charset="0"/>
              <a:ea typeface="Ebrima" panose="02000000000000000000" pitchFamily="2" charset="0"/>
              <a:cs typeface="Ebrima" panose="02000000000000000000" pitchFamily="2" charset="0"/>
            </a:endParaRPr>
          </a:p>
        </p:txBody>
      </p:sp>
      <p:sp>
        <p:nvSpPr>
          <p:cNvPr id="125" name="Title 5"/>
          <p:cNvSpPr>
            <a:spLocks noGrp="1"/>
          </p:cNvSpPr>
          <p:nvPr>
            <p:ph type="title"/>
          </p:nvPr>
        </p:nvSpPr>
        <p:spPr>
          <a:xfrm>
            <a:off x="2269432" y="200819"/>
            <a:ext cx="9581785" cy="924596"/>
          </a:xfrm>
          <a:effectLst/>
        </p:spPr>
        <p:txBody>
          <a:bodyPr/>
          <a:lstStyle/>
          <a:p>
            <a:r>
              <a:rPr lang="en-GB" dirty="0"/>
              <a:t>How UK net-zero could be achieved</a:t>
            </a:r>
            <a:endParaRPr lang="en-GB" dirty="0"/>
          </a:p>
        </p:txBody>
      </p:sp>
      <p:pic>
        <p:nvPicPr>
          <p:cNvPr id="22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0233" y="1774914"/>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29"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193772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0"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253153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2"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194302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3"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253683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5"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193458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6"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252839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534" y="1773668"/>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39"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8434" y="2564220"/>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1"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9171" y="2563443"/>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2"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1872962"/>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3"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2515766"/>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4"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4389133" y="3515265"/>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6"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041496" y="3495651"/>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7"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6384032" y="350026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8"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712764" y="349995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9" name="Picture 4" descr="Image result for van icon"/>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6360" t="13453" r="17339" b="16388"/>
          <a:stretch/>
        </p:blipFill>
        <p:spPr bwMode="auto">
          <a:xfrm>
            <a:off x="7126641" y="3535204"/>
            <a:ext cx="648073" cy="360040"/>
          </a:xfrm>
          <a:prstGeom prst="rect">
            <a:avLst/>
          </a:prstGeom>
          <a:noFill/>
          <a:extLst>
            <a:ext uri="{909E8E84-426E-40DD-AFC4-6F175D3DCCD1}">
              <a14:hiddenFill xmlns:a14="http://schemas.microsoft.com/office/drawing/2010/main">
                <a:solidFill>
                  <a:srgbClr val="FFFFFF"/>
                </a:solidFill>
              </a14:hiddenFill>
            </a:ext>
          </a:extLst>
        </p:spPr>
      </p:pic>
      <p:pic>
        <p:nvPicPr>
          <p:cNvPr id="250" name="Picture 2" descr="Related image"/>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22379" b="25738"/>
          <a:stretch/>
        </p:blipFill>
        <p:spPr bwMode="auto">
          <a:xfrm>
            <a:off x="4741490" y="4221087"/>
            <a:ext cx="1040919" cy="360041"/>
          </a:xfrm>
          <a:prstGeom prst="rect">
            <a:avLst/>
          </a:prstGeom>
          <a:noFill/>
          <a:extLst>
            <a:ext uri="{909E8E84-426E-40DD-AFC4-6F175D3DCCD1}">
              <a14:hiddenFill xmlns:a14="http://schemas.microsoft.com/office/drawing/2010/main">
                <a:solidFill>
                  <a:srgbClr val="FFFFFF"/>
                </a:solidFill>
              </a14:hiddenFill>
            </a:ext>
          </a:extLst>
        </p:spPr>
      </p:pic>
      <p:pic>
        <p:nvPicPr>
          <p:cNvPr id="251" name="Picture 4" descr="Related image"/>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337" b="12150"/>
          <a:stretch/>
        </p:blipFill>
        <p:spPr bwMode="auto">
          <a:xfrm>
            <a:off x="5935227" y="4176474"/>
            <a:ext cx="540703" cy="424521"/>
          </a:xfrm>
          <a:prstGeom prst="rect">
            <a:avLst/>
          </a:prstGeom>
          <a:noFill/>
          <a:extLst>
            <a:ext uri="{909E8E84-426E-40DD-AFC4-6F175D3DCCD1}">
              <a14:hiddenFill xmlns:a14="http://schemas.microsoft.com/office/drawing/2010/main">
                <a:solidFill>
                  <a:srgbClr val="FFFFFF"/>
                </a:solidFill>
              </a14:hiddenFill>
            </a:ext>
          </a:extLst>
        </p:spPr>
      </p:pic>
      <p:pic>
        <p:nvPicPr>
          <p:cNvPr id="252" name="Picture 6" descr="Image result for ship icon"/>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0472" t="11534" r="22199" b="11668"/>
          <a:stretch/>
        </p:blipFill>
        <p:spPr bwMode="auto">
          <a:xfrm>
            <a:off x="6628747" y="4170990"/>
            <a:ext cx="619381" cy="435608"/>
          </a:xfrm>
          <a:prstGeom prst="rect">
            <a:avLst/>
          </a:prstGeom>
          <a:noFill/>
          <a:extLst>
            <a:ext uri="{909E8E84-426E-40DD-AFC4-6F175D3DCCD1}">
              <a14:hiddenFill xmlns:a14="http://schemas.microsoft.com/office/drawing/2010/main">
                <a:solidFill>
                  <a:srgbClr val="FFFFFF"/>
                </a:solidFill>
              </a14:hiddenFill>
            </a:ext>
          </a:extLst>
        </p:spPr>
      </p:pic>
      <p:pic>
        <p:nvPicPr>
          <p:cNvPr id="253"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74236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4"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423651"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5"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029934"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6"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69538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7"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27702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sp>
        <p:nvSpPr>
          <p:cNvPr id="33" name="Rectangle 32"/>
          <p:cNvSpPr/>
          <p:nvPr/>
        </p:nvSpPr>
        <p:spPr>
          <a:xfrm>
            <a:off x="731404" y="1687641"/>
            <a:ext cx="1577673" cy="1651638"/>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4" name="Straight Connector 33"/>
          <p:cNvCxnSpPr>
            <a:stCxn id="33" idx="3"/>
            <a:endCxn id="40" idx="1"/>
          </p:cNvCxnSpPr>
          <p:nvPr/>
        </p:nvCxnSpPr>
        <p:spPr>
          <a:xfrm>
            <a:off x="2309077" y="2513460"/>
            <a:ext cx="2366866" cy="33368"/>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3513956" y="2516865"/>
            <a:ext cx="16108" cy="2568317"/>
          </a:xfrm>
          <a:prstGeom prst="line">
            <a:avLst/>
          </a:prstGeom>
          <a:ln w="28575">
            <a:solidFill>
              <a:srgbClr val="2AA9CC"/>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endCxn id="39" idx="1"/>
          </p:cNvCxnSpPr>
          <p:nvPr/>
        </p:nvCxnSpPr>
        <p:spPr>
          <a:xfrm>
            <a:off x="3561696" y="3717388"/>
            <a:ext cx="719569" cy="3687"/>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508283" y="4429770"/>
            <a:ext cx="453351" cy="7342"/>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510156" y="5085184"/>
            <a:ext cx="304906" cy="1"/>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4281265" y="3456133"/>
            <a:ext cx="3548897" cy="529883"/>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p:cNvSpPr/>
          <p:nvPr/>
        </p:nvSpPr>
        <p:spPr>
          <a:xfrm>
            <a:off x="4675943" y="1867461"/>
            <a:ext cx="2879676" cy="1358734"/>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p:cNvSpPr/>
          <p:nvPr/>
        </p:nvSpPr>
        <p:spPr>
          <a:xfrm>
            <a:off x="4727848" y="4778565"/>
            <a:ext cx="641727" cy="602450"/>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p:cNvSpPr/>
          <p:nvPr/>
        </p:nvSpPr>
        <p:spPr>
          <a:xfrm>
            <a:off x="4761815" y="4097307"/>
            <a:ext cx="1800450" cy="602450"/>
          </a:xfrm>
          <a:prstGeom prst="rect">
            <a:avLst/>
          </a:prstGeom>
          <a:noFill/>
          <a:ln w="28575">
            <a:solidFill>
              <a:srgbClr val="2AA9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14193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11205633" y="6469064"/>
            <a:ext cx="645584" cy="301625"/>
          </a:xfrm>
          <a:prstGeom prst="rect">
            <a:avLst/>
          </a:prstGeom>
        </p:spPr>
        <p:txBody>
          <a:bodyPr/>
          <a:lstStyle/>
          <a:p>
            <a:pPr>
              <a:defRPr/>
            </a:pPr>
            <a:fld id="{58B38603-38FB-4B93-9473-5C5BF89DEF9D}" type="slidenum">
              <a:rPr lang="en-GB" smtClean="0"/>
              <a:pPr>
                <a:defRPr/>
              </a:pPr>
              <a:t>7</a:t>
            </a:fld>
            <a:endParaRPr lang="en-GB" dirty="0"/>
          </a:p>
        </p:txBody>
      </p:sp>
      <p:sp>
        <p:nvSpPr>
          <p:cNvPr id="42" name="TextBox 41"/>
          <p:cNvSpPr txBox="1"/>
          <p:nvPr/>
        </p:nvSpPr>
        <p:spPr>
          <a:xfrm>
            <a:off x="353566" y="1281180"/>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supply</a:t>
            </a:r>
          </a:p>
        </p:txBody>
      </p:sp>
      <p:sp>
        <p:nvSpPr>
          <p:cNvPr id="43" name="TextBox 42"/>
          <p:cNvSpPr txBox="1"/>
          <p:nvPr/>
        </p:nvSpPr>
        <p:spPr>
          <a:xfrm>
            <a:off x="4731510" y="1315699"/>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use</a:t>
            </a:r>
          </a:p>
        </p:txBody>
      </p:sp>
      <p:sp>
        <p:nvSpPr>
          <p:cNvPr id="44" name="TextBox 43"/>
          <p:cNvSpPr txBox="1"/>
          <p:nvPr/>
        </p:nvSpPr>
        <p:spPr>
          <a:xfrm>
            <a:off x="8823918" y="1315699"/>
            <a:ext cx="2448272" cy="369332"/>
          </a:xfrm>
          <a:prstGeom prst="rect">
            <a:avLst/>
          </a:prstGeom>
          <a:noFill/>
        </p:spPr>
        <p:txBody>
          <a:bodyPr wrap="square" rtlCol="0">
            <a:spAutoFit/>
          </a:bodyPr>
          <a:lstStyle/>
          <a:p>
            <a:pPr algn="ctr"/>
            <a:r>
              <a:rPr lang="en-GB" b="1" dirty="0" smtClean="0">
                <a:latin typeface="Ebrima" panose="02000000000000000000" pitchFamily="2" charset="0"/>
                <a:ea typeface="Ebrima" panose="02000000000000000000" pitchFamily="2" charset="0"/>
                <a:cs typeface="Ebrima" panose="02000000000000000000" pitchFamily="2" charset="0"/>
              </a:rPr>
              <a:t>Land use</a:t>
            </a:r>
            <a:endParaRPr lang="en-GB" b="1" dirty="0">
              <a:latin typeface="Ebrima" panose="02000000000000000000" pitchFamily="2" charset="0"/>
              <a:ea typeface="Ebrima" panose="02000000000000000000" pitchFamily="2" charset="0"/>
              <a:cs typeface="Ebrima" panose="02000000000000000000" pitchFamily="2" charset="0"/>
            </a:endParaRPr>
          </a:p>
        </p:txBody>
      </p:sp>
      <p:sp>
        <p:nvSpPr>
          <p:cNvPr id="125" name="Title 5"/>
          <p:cNvSpPr>
            <a:spLocks noGrp="1"/>
          </p:cNvSpPr>
          <p:nvPr>
            <p:ph type="title"/>
          </p:nvPr>
        </p:nvSpPr>
        <p:spPr>
          <a:xfrm>
            <a:off x="2269432" y="200819"/>
            <a:ext cx="9581785" cy="924596"/>
          </a:xfrm>
          <a:effectLst/>
        </p:spPr>
        <p:txBody>
          <a:bodyPr/>
          <a:lstStyle/>
          <a:p>
            <a:r>
              <a:rPr lang="en-GB" dirty="0"/>
              <a:t>How UK net-zero could be achieved</a:t>
            </a:r>
            <a:endParaRPr lang="en-GB" dirty="0"/>
          </a:p>
        </p:txBody>
      </p:sp>
      <p:pic>
        <p:nvPicPr>
          <p:cNvPr id="22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0233" y="1774914"/>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29"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193772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0"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253153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2"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194302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3"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253683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5"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193458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6"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252839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534" y="1773668"/>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39"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8434" y="2564220"/>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1"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9171" y="2563443"/>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2"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1872962"/>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3"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2515766"/>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4"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4389133" y="3515265"/>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6"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041496" y="3495651"/>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7"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6384032" y="350026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8"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712764" y="349995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9" name="Picture 4" descr="Image result for van icon"/>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6360" t="13453" r="17339" b="16388"/>
          <a:stretch/>
        </p:blipFill>
        <p:spPr bwMode="auto">
          <a:xfrm>
            <a:off x="7126641" y="3535204"/>
            <a:ext cx="648073" cy="360040"/>
          </a:xfrm>
          <a:prstGeom prst="rect">
            <a:avLst/>
          </a:prstGeom>
          <a:noFill/>
          <a:extLst>
            <a:ext uri="{909E8E84-426E-40DD-AFC4-6F175D3DCCD1}">
              <a14:hiddenFill xmlns:a14="http://schemas.microsoft.com/office/drawing/2010/main">
                <a:solidFill>
                  <a:srgbClr val="FFFFFF"/>
                </a:solidFill>
              </a14:hiddenFill>
            </a:ext>
          </a:extLst>
        </p:spPr>
      </p:pic>
      <p:pic>
        <p:nvPicPr>
          <p:cNvPr id="250" name="Picture 2" descr="Related image"/>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22379" b="25738"/>
          <a:stretch/>
        </p:blipFill>
        <p:spPr bwMode="auto">
          <a:xfrm>
            <a:off x="4741490" y="4221087"/>
            <a:ext cx="1040919" cy="360041"/>
          </a:xfrm>
          <a:prstGeom prst="rect">
            <a:avLst/>
          </a:prstGeom>
          <a:noFill/>
          <a:extLst>
            <a:ext uri="{909E8E84-426E-40DD-AFC4-6F175D3DCCD1}">
              <a14:hiddenFill xmlns:a14="http://schemas.microsoft.com/office/drawing/2010/main">
                <a:solidFill>
                  <a:srgbClr val="FFFFFF"/>
                </a:solidFill>
              </a14:hiddenFill>
            </a:ext>
          </a:extLst>
        </p:spPr>
      </p:pic>
      <p:pic>
        <p:nvPicPr>
          <p:cNvPr id="251" name="Picture 4" descr="Related image"/>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337" b="12150"/>
          <a:stretch/>
        </p:blipFill>
        <p:spPr bwMode="auto">
          <a:xfrm>
            <a:off x="5935227" y="4176474"/>
            <a:ext cx="540703" cy="424521"/>
          </a:xfrm>
          <a:prstGeom prst="rect">
            <a:avLst/>
          </a:prstGeom>
          <a:noFill/>
          <a:extLst>
            <a:ext uri="{909E8E84-426E-40DD-AFC4-6F175D3DCCD1}">
              <a14:hiddenFill xmlns:a14="http://schemas.microsoft.com/office/drawing/2010/main">
                <a:solidFill>
                  <a:srgbClr val="FFFFFF"/>
                </a:solidFill>
              </a14:hiddenFill>
            </a:ext>
          </a:extLst>
        </p:spPr>
      </p:pic>
      <p:pic>
        <p:nvPicPr>
          <p:cNvPr id="252" name="Picture 6" descr="Image result for ship icon"/>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0472" t="11534" r="22199" b="11668"/>
          <a:stretch/>
        </p:blipFill>
        <p:spPr bwMode="auto">
          <a:xfrm>
            <a:off x="6628747" y="4170990"/>
            <a:ext cx="619381" cy="435608"/>
          </a:xfrm>
          <a:prstGeom prst="rect">
            <a:avLst/>
          </a:prstGeom>
          <a:noFill/>
          <a:extLst>
            <a:ext uri="{909E8E84-426E-40DD-AFC4-6F175D3DCCD1}">
              <a14:hiddenFill xmlns:a14="http://schemas.microsoft.com/office/drawing/2010/main">
                <a:solidFill>
                  <a:srgbClr val="FFFFFF"/>
                </a:solidFill>
              </a14:hiddenFill>
            </a:ext>
          </a:extLst>
        </p:spPr>
      </p:pic>
      <p:pic>
        <p:nvPicPr>
          <p:cNvPr id="253"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74236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4"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423651"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5"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029934"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6"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69538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7"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27702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sp>
        <p:nvSpPr>
          <p:cNvPr id="33" name="Rectangle 32"/>
          <p:cNvSpPr/>
          <p:nvPr/>
        </p:nvSpPr>
        <p:spPr>
          <a:xfrm>
            <a:off x="731404" y="1687641"/>
            <a:ext cx="1577673" cy="1651638"/>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4" name="Straight Connector 33"/>
          <p:cNvCxnSpPr>
            <a:stCxn id="33" idx="3"/>
            <a:endCxn id="40" idx="1"/>
          </p:cNvCxnSpPr>
          <p:nvPr/>
        </p:nvCxnSpPr>
        <p:spPr>
          <a:xfrm>
            <a:off x="2309077" y="2513460"/>
            <a:ext cx="2366866" cy="33368"/>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3513956" y="2516865"/>
            <a:ext cx="16108" cy="2568317"/>
          </a:xfrm>
          <a:prstGeom prst="line">
            <a:avLst/>
          </a:prstGeom>
          <a:ln w="28575">
            <a:solidFill>
              <a:srgbClr val="2AA9CC"/>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endCxn id="39" idx="1"/>
          </p:cNvCxnSpPr>
          <p:nvPr/>
        </p:nvCxnSpPr>
        <p:spPr>
          <a:xfrm>
            <a:off x="3561696" y="3717388"/>
            <a:ext cx="719569" cy="3687"/>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508283" y="4429770"/>
            <a:ext cx="453351" cy="7342"/>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510156" y="5085184"/>
            <a:ext cx="304906" cy="1"/>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4281265" y="3456133"/>
            <a:ext cx="3548897" cy="529883"/>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p:cNvSpPr/>
          <p:nvPr/>
        </p:nvSpPr>
        <p:spPr>
          <a:xfrm>
            <a:off x="4675943" y="1867461"/>
            <a:ext cx="2879676" cy="1358734"/>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p:cNvSpPr/>
          <p:nvPr/>
        </p:nvSpPr>
        <p:spPr>
          <a:xfrm>
            <a:off x="4727848" y="4778565"/>
            <a:ext cx="641727" cy="602450"/>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p:cNvSpPr/>
          <p:nvPr/>
        </p:nvSpPr>
        <p:spPr>
          <a:xfrm>
            <a:off x="4761815" y="4097307"/>
            <a:ext cx="1800450" cy="602450"/>
          </a:xfrm>
          <a:prstGeom prst="rect">
            <a:avLst/>
          </a:prstGeom>
          <a:noFill/>
          <a:ln w="28575">
            <a:solidFill>
              <a:srgbClr val="2AA9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Oval 45"/>
          <p:cNvSpPr/>
          <p:nvPr/>
        </p:nvSpPr>
        <p:spPr>
          <a:xfrm>
            <a:off x="523791" y="3713761"/>
            <a:ext cx="345426" cy="363311"/>
          </a:xfrm>
          <a:prstGeom prst="ellipse">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chemeClr val="bg1">
                    <a:lumMod val="50000"/>
                  </a:schemeClr>
                </a:solidFill>
              </a:rPr>
              <a:t>H</a:t>
            </a:r>
            <a:r>
              <a:rPr lang="en-GB" b="1" baseline="-25000" dirty="0">
                <a:solidFill>
                  <a:schemeClr val="bg1">
                    <a:lumMod val="50000"/>
                  </a:schemeClr>
                </a:solidFill>
              </a:rPr>
              <a:t>2</a:t>
            </a:r>
          </a:p>
        </p:txBody>
      </p:sp>
    </p:spTree>
    <p:extLst>
      <p:ext uri="{BB962C8B-B14F-4D97-AF65-F5344CB8AC3E}">
        <p14:creationId xmlns:p14="http://schemas.microsoft.com/office/powerpoint/2010/main" val="1236924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11205633" y="6469064"/>
            <a:ext cx="645584" cy="301625"/>
          </a:xfrm>
          <a:prstGeom prst="rect">
            <a:avLst/>
          </a:prstGeom>
        </p:spPr>
        <p:txBody>
          <a:bodyPr/>
          <a:lstStyle/>
          <a:p>
            <a:pPr>
              <a:defRPr/>
            </a:pPr>
            <a:fld id="{58B38603-38FB-4B93-9473-5C5BF89DEF9D}" type="slidenum">
              <a:rPr lang="en-GB" smtClean="0"/>
              <a:pPr>
                <a:defRPr/>
              </a:pPr>
              <a:t>8</a:t>
            </a:fld>
            <a:endParaRPr lang="en-GB" dirty="0"/>
          </a:p>
        </p:txBody>
      </p:sp>
      <p:sp>
        <p:nvSpPr>
          <p:cNvPr id="42" name="TextBox 41"/>
          <p:cNvSpPr txBox="1"/>
          <p:nvPr/>
        </p:nvSpPr>
        <p:spPr>
          <a:xfrm>
            <a:off x="353566" y="1281180"/>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supply</a:t>
            </a:r>
          </a:p>
        </p:txBody>
      </p:sp>
      <p:sp>
        <p:nvSpPr>
          <p:cNvPr id="43" name="TextBox 42"/>
          <p:cNvSpPr txBox="1"/>
          <p:nvPr/>
        </p:nvSpPr>
        <p:spPr>
          <a:xfrm>
            <a:off x="4731510" y="1315699"/>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use</a:t>
            </a:r>
          </a:p>
        </p:txBody>
      </p:sp>
      <p:sp>
        <p:nvSpPr>
          <p:cNvPr id="44" name="TextBox 43"/>
          <p:cNvSpPr txBox="1"/>
          <p:nvPr/>
        </p:nvSpPr>
        <p:spPr>
          <a:xfrm>
            <a:off x="8823918" y="1315699"/>
            <a:ext cx="2448272" cy="369332"/>
          </a:xfrm>
          <a:prstGeom prst="rect">
            <a:avLst/>
          </a:prstGeom>
          <a:noFill/>
        </p:spPr>
        <p:txBody>
          <a:bodyPr wrap="square" rtlCol="0">
            <a:spAutoFit/>
          </a:bodyPr>
          <a:lstStyle/>
          <a:p>
            <a:pPr algn="ctr"/>
            <a:r>
              <a:rPr lang="en-GB" b="1" dirty="0" smtClean="0">
                <a:latin typeface="Ebrima" panose="02000000000000000000" pitchFamily="2" charset="0"/>
                <a:ea typeface="Ebrima" panose="02000000000000000000" pitchFamily="2" charset="0"/>
                <a:cs typeface="Ebrima" panose="02000000000000000000" pitchFamily="2" charset="0"/>
              </a:rPr>
              <a:t>Land use</a:t>
            </a:r>
            <a:endParaRPr lang="en-GB" b="1" dirty="0">
              <a:latin typeface="Ebrima" panose="02000000000000000000" pitchFamily="2" charset="0"/>
              <a:ea typeface="Ebrima" panose="02000000000000000000" pitchFamily="2" charset="0"/>
              <a:cs typeface="Ebrima" panose="02000000000000000000" pitchFamily="2" charset="0"/>
            </a:endParaRPr>
          </a:p>
        </p:txBody>
      </p:sp>
      <p:sp>
        <p:nvSpPr>
          <p:cNvPr id="125" name="Title 5"/>
          <p:cNvSpPr>
            <a:spLocks noGrp="1"/>
          </p:cNvSpPr>
          <p:nvPr>
            <p:ph type="title"/>
          </p:nvPr>
        </p:nvSpPr>
        <p:spPr>
          <a:xfrm>
            <a:off x="2269432" y="200819"/>
            <a:ext cx="9581785" cy="924596"/>
          </a:xfrm>
          <a:effectLst/>
        </p:spPr>
        <p:txBody>
          <a:bodyPr/>
          <a:lstStyle/>
          <a:p>
            <a:r>
              <a:rPr lang="en-GB" dirty="0"/>
              <a:t>How UK net-zero could be achieved</a:t>
            </a:r>
            <a:endParaRPr lang="en-GB" dirty="0"/>
          </a:p>
        </p:txBody>
      </p:sp>
      <p:pic>
        <p:nvPicPr>
          <p:cNvPr id="22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0233" y="1774914"/>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29"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193772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0"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253153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2"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194302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3"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253683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5"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193458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6"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252839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534" y="1773668"/>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39"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8434" y="2564220"/>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1"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9171" y="2563443"/>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2"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1872962"/>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3"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2515766"/>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4"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4389133" y="3515265"/>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6"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041496" y="3495651"/>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7"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6384032" y="350026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8"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712764" y="349995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9" name="Picture 4" descr="Image result for van icon"/>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6360" t="13453" r="17339" b="16388"/>
          <a:stretch/>
        </p:blipFill>
        <p:spPr bwMode="auto">
          <a:xfrm>
            <a:off x="7126641" y="3535204"/>
            <a:ext cx="648073" cy="360040"/>
          </a:xfrm>
          <a:prstGeom prst="rect">
            <a:avLst/>
          </a:prstGeom>
          <a:noFill/>
          <a:extLst>
            <a:ext uri="{909E8E84-426E-40DD-AFC4-6F175D3DCCD1}">
              <a14:hiddenFill xmlns:a14="http://schemas.microsoft.com/office/drawing/2010/main">
                <a:solidFill>
                  <a:srgbClr val="FFFFFF"/>
                </a:solidFill>
              </a14:hiddenFill>
            </a:ext>
          </a:extLst>
        </p:spPr>
      </p:pic>
      <p:pic>
        <p:nvPicPr>
          <p:cNvPr id="250" name="Picture 2" descr="Related image"/>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22379" b="25738"/>
          <a:stretch/>
        </p:blipFill>
        <p:spPr bwMode="auto">
          <a:xfrm>
            <a:off x="4741490" y="4221087"/>
            <a:ext cx="1040919" cy="360041"/>
          </a:xfrm>
          <a:prstGeom prst="rect">
            <a:avLst/>
          </a:prstGeom>
          <a:noFill/>
          <a:extLst>
            <a:ext uri="{909E8E84-426E-40DD-AFC4-6F175D3DCCD1}">
              <a14:hiddenFill xmlns:a14="http://schemas.microsoft.com/office/drawing/2010/main">
                <a:solidFill>
                  <a:srgbClr val="FFFFFF"/>
                </a:solidFill>
              </a14:hiddenFill>
            </a:ext>
          </a:extLst>
        </p:spPr>
      </p:pic>
      <p:pic>
        <p:nvPicPr>
          <p:cNvPr id="251" name="Picture 4" descr="Related image"/>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337" b="12150"/>
          <a:stretch/>
        </p:blipFill>
        <p:spPr bwMode="auto">
          <a:xfrm>
            <a:off x="5935227" y="4176474"/>
            <a:ext cx="540703" cy="424521"/>
          </a:xfrm>
          <a:prstGeom prst="rect">
            <a:avLst/>
          </a:prstGeom>
          <a:noFill/>
          <a:extLst>
            <a:ext uri="{909E8E84-426E-40DD-AFC4-6F175D3DCCD1}">
              <a14:hiddenFill xmlns:a14="http://schemas.microsoft.com/office/drawing/2010/main">
                <a:solidFill>
                  <a:srgbClr val="FFFFFF"/>
                </a:solidFill>
              </a14:hiddenFill>
            </a:ext>
          </a:extLst>
        </p:spPr>
      </p:pic>
      <p:pic>
        <p:nvPicPr>
          <p:cNvPr id="252" name="Picture 6" descr="Image result for ship icon"/>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0472" t="11534" r="22199" b="11668"/>
          <a:stretch/>
        </p:blipFill>
        <p:spPr bwMode="auto">
          <a:xfrm>
            <a:off x="6628747" y="4170990"/>
            <a:ext cx="619381" cy="435608"/>
          </a:xfrm>
          <a:prstGeom prst="rect">
            <a:avLst/>
          </a:prstGeom>
          <a:noFill/>
          <a:extLst>
            <a:ext uri="{909E8E84-426E-40DD-AFC4-6F175D3DCCD1}">
              <a14:hiddenFill xmlns:a14="http://schemas.microsoft.com/office/drawing/2010/main">
                <a:solidFill>
                  <a:srgbClr val="FFFFFF"/>
                </a:solidFill>
              </a14:hiddenFill>
            </a:ext>
          </a:extLst>
        </p:spPr>
      </p:pic>
      <p:pic>
        <p:nvPicPr>
          <p:cNvPr id="253"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74236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4"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423651"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5"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029934"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6"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69538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7"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27702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sp>
        <p:nvSpPr>
          <p:cNvPr id="33" name="Rectangle 32"/>
          <p:cNvSpPr/>
          <p:nvPr/>
        </p:nvSpPr>
        <p:spPr>
          <a:xfrm>
            <a:off x="731404" y="1687641"/>
            <a:ext cx="1577673" cy="1651638"/>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4" name="Straight Connector 33"/>
          <p:cNvCxnSpPr>
            <a:stCxn id="33" idx="3"/>
            <a:endCxn id="40" idx="1"/>
          </p:cNvCxnSpPr>
          <p:nvPr/>
        </p:nvCxnSpPr>
        <p:spPr>
          <a:xfrm>
            <a:off x="2309077" y="2513460"/>
            <a:ext cx="2366866" cy="33368"/>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3513956" y="2516865"/>
            <a:ext cx="16108" cy="2568317"/>
          </a:xfrm>
          <a:prstGeom prst="line">
            <a:avLst/>
          </a:prstGeom>
          <a:ln w="28575">
            <a:solidFill>
              <a:srgbClr val="2AA9CC"/>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endCxn id="39" idx="1"/>
          </p:cNvCxnSpPr>
          <p:nvPr/>
        </p:nvCxnSpPr>
        <p:spPr>
          <a:xfrm>
            <a:off x="3561696" y="3717388"/>
            <a:ext cx="719569" cy="3687"/>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508283" y="4429770"/>
            <a:ext cx="453351" cy="7342"/>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510156" y="5085184"/>
            <a:ext cx="304906" cy="1"/>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4281265" y="3456133"/>
            <a:ext cx="3548897" cy="529883"/>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p:cNvSpPr/>
          <p:nvPr/>
        </p:nvSpPr>
        <p:spPr>
          <a:xfrm>
            <a:off x="4675943" y="1867461"/>
            <a:ext cx="2879676" cy="1358734"/>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p:cNvSpPr/>
          <p:nvPr/>
        </p:nvSpPr>
        <p:spPr>
          <a:xfrm>
            <a:off x="4727848" y="4778565"/>
            <a:ext cx="641727" cy="602450"/>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p:cNvSpPr/>
          <p:nvPr/>
        </p:nvSpPr>
        <p:spPr>
          <a:xfrm>
            <a:off x="4761815" y="4097307"/>
            <a:ext cx="1800450" cy="602450"/>
          </a:xfrm>
          <a:prstGeom prst="rect">
            <a:avLst/>
          </a:prstGeom>
          <a:noFill/>
          <a:ln w="28575">
            <a:solidFill>
              <a:srgbClr val="2AA9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p:cNvSpPr/>
          <p:nvPr/>
        </p:nvSpPr>
        <p:spPr>
          <a:xfrm>
            <a:off x="523791"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Tree>
    <p:extLst>
      <p:ext uri="{BB962C8B-B14F-4D97-AF65-F5344CB8AC3E}">
        <p14:creationId xmlns:p14="http://schemas.microsoft.com/office/powerpoint/2010/main" val="31194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11205633" y="6469064"/>
            <a:ext cx="645584" cy="301625"/>
          </a:xfrm>
          <a:prstGeom prst="rect">
            <a:avLst/>
          </a:prstGeom>
        </p:spPr>
        <p:txBody>
          <a:bodyPr/>
          <a:lstStyle/>
          <a:p>
            <a:pPr>
              <a:defRPr/>
            </a:pPr>
            <a:fld id="{58B38603-38FB-4B93-9473-5C5BF89DEF9D}" type="slidenum">
              <a:rPr lang="en-GB" smtClean="0"/>
              <a:pPr>
                <a:defRPr/>
              </a:pPr>
              <a:t>9</a:t>
            </a:fld>
            <a:endParaRPr lang="en-GB" dirty="0"/>
          </a:p>
        </p:txBody>
      </p:sp>
      <p:sp>
        <p:nvSpPr>
          <p:cNvPr id="42" name="TextBox 41"/>
          <p:cNvSpPr txBox="1"/>
          <p:nvPr/>
        </p:nvSpPr>
        <p:spPr>
          <a:xfrm>
            <a:off x="353566" y="1281180"/>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supply</a:t>
            </a:r>
          </a:p>
        </p:txBody>
      </p:sp>
      <p:sp>
        <p:nvSpPr>
          <p:cNvPr id="43" name="TextBox 42"/>
          <p:cNvSpPr txBox="1"/>
          <p:nvPr/>
        </p:nvSpPr>
        <p:spPr>
          <a:xfrm>
            <a:off x="4731510" y="1315699"/>
            <a:ext cx="2448272" cy="369332"/>
          </a:xfrm>
          <a:prstGeom prst="rect">
            <a:avLst/>
          </a:prstGeom>
          <a:noFill/>
        </p:spPr>
        <p:txBody>
          <a:bodyPr wrap="square" rtlCol="0">
            <a:spAutoFit/>
          </a:bodyPr>
          <a:lstStyle/>
          <a:p>
            <a:pPr algn="ctr"/>
            <a:r>
              <a:rPr lang="en-GB" b="1" dirty="0">
                <a:latin typeface="Ebrima" panose="02000000000000000000" pitchFamily="2" charset="0"/>
                <a:ea typeface="Ebrima" panose="02000000000000000000" pitchFamily="2" charset="0"/>
                <a:cs typeface="Ebrima" panose="02000000000000000000" pitchFamily="2" charset="0"/>
              </a:rPr>
              <a:t>Energy use</a:t>
            </a:r>
          </a:p>
        </p:txBody>
      </p:sp>
      <p:sp>
        <p:nvSpPr>
          <p:cNvPr id="44" name="TextBox 43"/>
          <p:cNvSpPr txBox="1"/>
          <p:nvPr/>
        </p:nvSpPr>
        <p:spPr>
          <a:xfrm>
            <a:off x="8823918" y="1315699"/>
            <a:ext cx="2448272" cy="369332"/>
          </a:xfrm>
          <a:prstGeom prst="rect">
            <a:avLst/>
          </a:prstGeom>
          <a:noFill/>
        </p:spPr>
        <p:txBody>
          <a:bodyPr wrap="square" rtlCol="0">
            <a:spAutoFit/>
          </a:bodyPr>
          <a:lstStyle/>
          <a:p>
            <a:pPr algn="ctr"/>
            <a:r>
              <a:rPr lang="en-GB" b="1" dirty="0" smtClean="0">
                <a:latin typeface="Ebrima" panose="02000000000000000000" pitchFamily="2" charset="0"/>
                <a:ea typeface="Ebrima" panose="02000000000000000000" pitchFamily="2" charset="0"/>
                <a:cs typeface="Ebrima" panose="02000000000000000000" pitchFamily="2" charset="0"/>
              </a:rPr>
              <a:t>Land use</a:t>
            </a:r>
            <a:endParaRPr lang="en-GB" b="1" dirty="0">
              <a:latin typeface="Ebrima" panose="02000000000000000000" pitchFamily="2" charset="0"/>
              <a:ea typeface="Ebrima" panose="02000000000000000000" pitchFamily="2" charset="0"/>
              <a:cs typeface="Ebrima" panose="02000000000000000000" pitchFamily="2" charset="0"/>
            </a:endParaRPr>
          </a:p>
        </p:txBody>
      </p:sp>
      <p:sp>
        <p:nvSpPr>
          <p:cNvPr id="125" name="Title 5"/>
          <p:cNvSpPr>
            <a:spLocks noGrp="1"/>
          </p:cNvSpPr>
          <p:nvPr>
            <p:ph type="title"/>
          </p:nvPr>
        </p:nvSpPr>
        <p:spPr>
          <a:xfrm>
            <a:off x="2269432" y="200819"/>
            <a:ext cx="9581785" cy="924596"/>
          </a:xfrm>
          <a:effectLst/>
        </p:spPr>
        <p:txBody>
          <a:bodyPr/>
          <a:lstStyle/>
          <a:p>
            <a:r>
              <a:rPr lang="en-GB" dirty="0"/>
              <a:t>How UK net-zero could be achieved</a:t>
            </a:r>
            <a:endParaRPr lang="en-GB" dirty="0"/>
          </a:p>
        </p:txBody>
      </p:sp>
      <p:pic>
        <p:nvPicPr>
          <p:cNvPr id="22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0233" y="1774914"/>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29"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193772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0"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6567" y="2531538"/>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2"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194302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3"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5290" y="2536831"/>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5"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193458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6"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0685" y="2528395"/>
            <a:ext cx="645395" cy="645395"/>
          </a:xfrm>
          <a:prstGeom prst="rect">
            <a:avLst/>
          </a:prstGeom>
          <a:noFill/>
          <a:extLst>
            <a:ext uri="{909E8E84-426E-40DD-AFC4-6F175D3DCCD1}">
              <a14:hiddenFill xmlns:a14="http://schemas.microsoft.com/office/drawing/2010/main">
                <a:solidFill>
                  <a:srgbClr val="FFFFFF"/>
                </a:solidFill>
              </a14:hiddenFill>
            </a:ext>
          </a:extLst>
        </p:spPr>
      </p:pic>
      <p:pic>
        <p:nvPicPr>
          <p:cNvPr id="23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534" y="1773668"/>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39"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8434" y="2564220"/>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1"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9171" y="2563443"/>
            <a:ext cx="683210" cy="683210"/>
          </a:xfrm>
          <a:prstGeom prst="rect">
            <a:avLst/>
          </a:prstGeom>
          <a:noFill/>
          <a:extLst>
            <a:ext uri="{909E8E84-426E-40DD-AFC4-6F175D3DCCD1}">
              <a14:hiddenFill xmlns:a14="http://schemas.microsoft.com/office/drawing/2010/main">
                <a:solidFill>
                  <a:srgbClr val="FFFFFF"/>
                </a:solidFill>
              </a14:hiddenFill>
            </a:ext>
          </a:extLst>
        </p:spPr>
      </p:pic>
      <p:pic>
        <p:nvPicPr>
          <p:cNvPr id="242"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1872962"/>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3"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2514" y="2515766"/>
            <a:ext cx="719534" cy="719534"/>
          </a:xfrm>
          <a:prstGeom prst="rect">
            <a:avLst/>
          </a:prstGeom>
          <a:noFill/>
          <a:extLst>
            <a:ext uri="{909E8E84-426E-40DD-AFC4-6F175D3DCCD1}">
              <a14:hiddenFill xmlns:a14="http://schemas.microsoft.com/office/drawing/2010/main">
                <a:solidFill>
                  <a:srgbClr val="FFFFFF"/>
                </a:solidFill>
              </a14:hiddenFill>
            </a:ext>
          </a:extLst>
        </p:spPr>
      </p:pic>
      <p:pic>
        <p:nvPicPr>
          <p:cNvPr id="244"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4389133" y="3515265"/>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6"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041496" y="3495651"/>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7"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6384032" y="350026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8"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5712764" y="3499957"/>
            <a:ext cx="591446" cy="432049"/>
          </a:xfrm>
          <a:prstGeom prst="rect">
            <a:avLst/>
          </a:prstGeom>
          <a:noFill/>
          <a:extLst>
            <a:ext uri="{909E8E84-426E-40DD-AFC4-6F175D3DCCD1}">
              <a14:hiddenFill xmlns:a14="http://schemas.microsoft.com/office/drawing/2010/main">
                <a:solidFill>
                  <a:srgbClr val="FFFFFF"/>
                </a:solidFill>
              </a14:hiddenFill>
            </a:ext>
          </a:extLst>
        </p:spPr>
      </p:pic>
      <p:pic>
        <p:nvPicPr>
          <p:cNvPr id="249" name="Picture 4" descr="Image result for van icon"/>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6360" t="13453" r="17339" b="16388"/>
          <a:stretch/>
        </p:blipFill>
        <p:spPr bwMode="auto">
          <a:xfrm>
            <a:off x="7126641" y="3535204"/>
            <a:ext cx="648073" cy="360040"/>
          </a:xfrm>
          <a:prstGeom prst="rect">
            <a:avLst/>
          </a:prstGeom>
          <a:noFill/>
          <a:extLst>
            <a:ext uri="{909E8E84-426E-40DD-AFC4-6F175D3DCCD1}">
              <a14:hiddenFill xmlns:a14="http://schemas.microsoft.com/office/drawing/2010/main">
                <a:solidFill>
                  <a:srgbClr val="FFFFFF"/>
                </a:solidFill>
              </a14:hiddenFill>
            </a:ext>
          </a:extLst>
        </p:spPr>
      </p:pic>
      <p:pic>
        <p:nvPicPr>
          <p:cNvPr id="250" name="Picture 2" descr="Related image"/>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22379" b="25738"/>
          <a:stretch/>
        </p:blipFill>
        <p:spPr bwMode="auto">
          <a:xfrm>
            <a:off x="4741490" y="4221087"/>
            <a:ext cx="1040919" cy="360041"/>
          </a:xfrm>
          <a:prstGeom prst="rect">
            <a:avLst/>
          </a:prstGeom>
          <a:noFill/>
          <a:extLst>
            <a:ext uri="{909E8E84-426E-40DD-AFC4-6F175D3DCCD1}">
              <a14:hiddenFill xmlns:a14="http://schemas.microsoft.com/office/drawing/2010/main">
                <a:solidFill>
                  <a:srgbClr val="FFFFFF"/>
                </a:solidFill>
              </a14:hiddenFill>
            </a:ext>
          </a:extLst>
        </p:spPr>
      </p:pic>
      <p:pic>
        <p:nvPicPr>
          <p:cNvPr id="251" name="Picture 4" descr="Related image"/>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337" b="12150"/>
          <a:stretch/>
        </p:blipFill>
        <p:spPr bwMode="auto">
          <a:xfrm>
            <a:off x="5935227" y="4176474"/>
            <a:ext cx="540703" cy="424521"/>
          </a:xfrm>
          <a:prstGeom prst="rect">
            <a:avLst/>
          </a:prstGeom>
          <a:noFill/>
          <a:extLst>
            <a:ext uri="{909E8E84-426E-40DD-AFC4-6F175D3DCCD1}">
              <a14:hiddenFill xmlns:a14="http://schemas.microsoft.com/office/drawing/2010/main">
                <a:solidFill>
                  <a:srgbClr val="FFFFFF"/>
                </a:solidFill>
              </a14:hiddenFill>
            </a:ext>
          </a:extLst>
        </p:spPr>
      </p:pic>
      <p:pic>
        <p:nvPicPr>
          <p:cNvPr id="252" name="Picture 6" descr="Image result for ship icon"/>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0472" t="11534" r="22199" b="11668"/>
          <a:stretch/>
        </p:blipFill>
        <p:spPr bwMode="auto">
          <a:xfrm>
            <a:off x="6628747" y="4170990"/>
            <a:ext cx="619381" cy="435608"/>
          </a:xfrm>
          <a:prstGeom prst="rect">
            <a:avLst/>
          </a:prstGeom>
          <a:noFill/>
          <a:extLst>
            <a:ext uri="{909E8E84-426E-40DD-AFC4-6F175D3DCCD1}">
              <a14:hiddenFill xmlns:a14="http://schemas.microsoft.com/office/drawing/2010/main">
                <a:solidFill>
                  <a:srgbClr val="FFFFFF"/>
                </a:solidFill>
              </a14:hiddenFill>
            </a:ext>
          </a:extLst>
        </p:spPr>
      </p:pic>
      <p:pic>
        <p:nvPicPr>
          <p:cNvPr id="253"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74236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4"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423651"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5"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029934"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6"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69538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pic>
        <p:nvPicPr>
          <p:cNvPr id="257"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277022" y="4754457"/>
            <a:ext cx="600341" cy="600341"/>
          </a:xfrm>
          <a:prstGeom prst="rect">
            <a:avLst/>
          </a:prstGeom>
          <a:noFill/>
          <a:extLst>
            <a:ext uri="{909E8E84-426E-40DD-AFC4-6F175D3DCCD1}">
              <a14:hiddenFill xmlns:a14="http://schemas.microsoft.com/office/drawing/2010/main">
                <a:solidFill>
                  <a:srgbClr val="FFFFFF"/>
                </a:solidFill>
              </a14:hiddenFill>
            </a:ext>
          </a:extLst>
        </p:spPr>
      </p:pic>
      <p:sp>
        <p:nvSpPr>
          <p:cNvPr id="33" name="Rectangle 32"/>
          <p:cNvSpPr/>
          <p:nvPr/>
        </p:nvSpPr>
        <p:spPr>
          <a:xfrm>
            <a:off x="731404" y="1687641"/>
            <a:ext cx="1577673" cy="1651638"/>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4" name="Straight Connector 33"/>
          <p:cNvCxnSpPr>
            <a:stCxn id="33" idx="3"/>
            <a:endCxn id="40" idx="1"/>
          </p:cNvCxnSpPr>
          <p:nvPr/>
        </p:nvCxnSpPr>
        <p:spPr>
          <a:xfrm>
            <a:off x="2309077" y="2513460"/>
            <a:ext cx="2366866" cy="33368"/>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3513956" y="2516865"/>
            <a:ext cx="16108" cy="2568317"/>
          </a:xfrm>
          <a:prstGeom prst="line">
            <a:avLst/>
          </a:prstGeom>
          <a:ln w="28575">
            <a:solidFill>
              <a:srgbClr val="2AA9CC"/>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endCxn id="39" idx="1"/>
          </p:cNvCxnSpPr>
          <p:nvPr/>
        </p:nvCxnSpPr>
        <p:spPr>
          <a:xfrm>
            <a:off x="3561696" y="3717388"/>
            <a:ext cx="719569" cy="3687"/>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508283" y="4429770"/>
            <a:ext cx="453351" cy="7342"/>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510156" y="5085184"/>
            <a:ext cx="304906" cy="1"/>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4281265" y="3456133"/>
            <a:ext cx="3548897" cy="529883"/>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p:cNvSpPr/>
          <p:nvPr/>
        </p:nvSpPr>
        <p:spPr>
          <a:xfrm>
            <a:off x="4675943" y="1867461"/>
            <a:ext cx="2879676" cy="1358734"/>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p:cNvSpPr/>
          <p:nvPr/>
        </p:nvSpPr>
        <p:spPr>
          <a:xfrm>
            <a:off x="4727848" y="4778565"/>
            <a:ext cx="641727" cy="602450"/>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p:cNvSpPr/>
          <p:nvPr/>
        </p:nvSpPr>
        <p:spPr>
          <a:xfrm>
            <a:off x="4761815" y="4097307"/>
            <a:ext cx="1800450" cy="602450"/>
          </a:xfrm>
          <a:prstGeom prst="rect">
            <a:avLst/>
          </a:prstGeom>
          <a:noFill/>
          <a:ln w="28575">
            <a:solidFill>
              <a:srgbClr val="2AA9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p:cNvSpPr/>
          <p:nvPr/>
        </p:nvSpPr>
        <p:spPr>
          <a:xfrm>
            <a:off x="523791"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46" name="Oval 45"/>
          <p:cNvSpPr/>
          <p:nvPr/>
        </p:nvSpPr>
        <p:spPr>
          <a:xfrm>
            <a:off x="966822"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48" name="Oval 47"/>
          <p:cNvSpPr/>
          <p:nvPr/>
        </p:nvSpPr>
        <p:spPr>
          <a:xfrm>
            <a:off x="1409853" y="3703404"/>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49" name="Oval 48"/>
          <p:cNvSpPr/>
          <p:nvPr/>
        </p:nvSpPr>
        <p:spPr>
          <a:xfrm>
            <a:off x="1852884" y="3703404"/>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0" name="Oval 49"/>
          <p:cNvSpPr/>
          <p:nvPr/>
        </p:nvSpPr>
        <p:spPr>
          <a:xfrm>
            <a:off x="2295914" y="3713761"/>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1" name="Oval 50"/>
          <p:cNvSpPr/>
          <p:nvPr/>
        </p:nvSpPr>
        <p:spPr>
          <a:xfrm>
            <a:off x="522067"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2" name="Oval 51"/>
          <p:cNvSpPr/>
          <p:nvPr/>
        </p:nvSpPr>
        <p:spPr>
          <a:xfrm>
            <a:off x="965098"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3" name="Oval 52"/>
          <p:cNvSpPr/>
          <p:nvPr/>
        </p:nvSpPr>
        <p:spPr>
          <a:xfrm>
            <a:off x="1408129" y="4221088"/>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4" name="Oval 53"/>
          <p:cNvSpPr/>
          <p:nvPr/>
        </p:nvSpPr>
        <p:spPr>
          <a:xfrm>
            <a:off x="1851160" y="4221088"/>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
        <p:nvSpPr>
          <p:cNvPr id="55" name="Oval 54"/>
          <p:cNvSpPr/>
          <p:nvPr/>
        </p:nvSpPr>
        <p:spPr>
          <a:xfrm>
            <a:off x="2294190" y="4231445"/>
            <a:ext cx="345426" cy="363311"/>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solidFill>
                  <a:srgbClr val="C1D82F"/>
                </a:solidFill>
              </a:rPr>
              <a:t>H</a:t>
            </a:r>
            <a:r>
              <a:rPr lang="en-GB" b="1" baseline="-25000" dirty="0">
                <a:solidFill>
                  <a:srgbClr val="C1D82F"/>
                </a:solidFill>
              </a:rPr>
              <a:t>2</a:t>
            </a:r>
          </a:p>
        </p:txBody>
      </p:sp>
    </p:spTree>
    <p:extLst>
      <p:ext uri="{BB962C8B-B14F-4D97-AF65-F5344CB8AC3E}">
        <p14:creationId xmlns:p14="http://schemas.microsoft.com/office/powerpoint/2010/main" val="3634959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CCC refresh">
      <a:dk1>
        <a:sysClr val="windowText" lastClr="000000"/>
      </a:dk1>
      <a:lt1>
        <a:sysClr val="window" lastClr="FFFFFF"/>
      </a:lt1>
      <a:dk2>
        <a:srgbClr val="1F497D"/>
      </a:dk2>
      <a:lt2>
        <a:srgbClr val="EEECE1"/>
      </a:lt2>
      <a:accent1>
        <a:srgbClr val="AEE0EE"/>
      </a:accent1>
      <a:accent2>
        <a:srgbClr val="7E8082"/>
      </a:accent2>
      <a:accent3>
        <a:srgbClr val="C1D82F"/>
      </a:accent3>
      <a:accent4>
        <a:srgbClr val="00543D"/>
      </a:accent4>
      <a:accent5>
        <a:srgbClr val="E1DE00"/>
      </a:accent5>
      <a:accent6>
        <a:srgbClr val="B5541B"/>
      </a:accent6>
      <a:hlink>
        <a:srgbClr val="00AFDB"/>
      </a:hlink>
      <a:folHlink>
        <a:srgbClr val="00AFDB"/>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CC_PowerPoint_Template_v1.1_AJ [Compatibility Mode]" id="{F083E7B7-D805-4DB8-95C7-DC493891F97D}" vid="{AF2A2430-D191-4363-8B54-508F4FF401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275351385B88D4C8F1C3E3B1583C20F" ma:contentTypeVersion="6" ma:contentTypeDescription="Create a new document." ma:contentTypeScope="" ma:versionID="2ee62db892a09976cff591388ac2bb61">
  <xsd:schema xmlns:xsd="http://www.w3.org/2001/XMLSchema" xmlns:xs="http://www.w3.org/2001/XMLSchema" xmlns:p="http://schemas.microsoft.com/office/2006/metadata/properties" xmlns:ns2="d9f95b96-4c08-46ad-b67a-6a4dae54c1c3" xmlns:ns3="625d5849-9e87-43de-80b8-ca4f465253f6" xmlns:ns4="9ff610fa-766b-46a2-9230-0927e6707f3a" targetNamespace="http://schemas.microsoft.com/office/2006/metadata/properties" ma:root="true" ma:fieldsID="b313229a1a30e3d0c29ce5293867b821" ns2:_="" ns3:_="" ns4:_="">
    <xsd:import namespace="d9f95b96-4c08-46ad-b67a-6a4dae54c1c3"/>
    <xsd:import namespace="625d5849-9e87-43de-80b8-ca4f465253f6"/>
    <xsd:import namespace="9ff610fa-766b-46a2-9230-0927e6707f3a"/>
    <xsd:element name="properties">
      <xsd:complexType>
        <xsd:sequence>
          <xsd:element name="documentManagement">
            <xsd:complexType>
              <xsd:all>
                <xsd:element ref="ns2:SharedWithUsers" minOccurs="0"/>
                <xsd:element ref="ns2:SharedWithDetails" minOccurs="0"/>
                <xsd:element ref="ns3:Doc_x0020_type" minOccurs="0"/>
                <xsd:element ref="ns3:Status" minOccurs="0"/>
                <xsd:element ref="ns3:Produced_x0020_by" minOccurs="0"/>
                <xsd:element ref="ns4:juvx"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f95b96-4c08-46ad-b67a-6a4dae54c1c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25d5849-9e87-43de-80b8-ca4f465253f6" elementFormDefault="qualified">
    <xsd:import namespace="http://schemas.microsoft.com/office/2006/documentManagement/types"/>
    <xsd:import namespace="http://schemas.microsoft.com/office/infopath/2007/PartnerControls"/>
    <xsd:element name="Doc_x0020_type" ma:index="10" nillable="true" ma:displayName="Doc type" ma:format="Dropdown" ma:internalName="Doc_x0020_type">
      <xsd:simpleType>
        <xsd:restriction base="dms:Choice">
          <xsd:enumeration value="Background"/>
          <xsd:enumeration value="Planning"/>
          <xsd:enumeration value="Output"/>
        </xsd:restriction>
      </xsd:simpleType>
    </xsd:element>
    <xsd:element name="Status" ma:index="11" nillable="true" ma:displayName="Status" ma:format="Dropdown" ma:internalName="Status">
      <xsd:simpleType>
        <xsd:restriction base="dms:Choice">
          <xsd:enumeration value="Draft"/>
          <xsd:enumeration value="Final"/>
        </xsd:restriction>
      </xsd:simpleType>
    </xsd:element>
    <xsd:element name="Produced_x0020_by" ma:index="12" nillable="true" ma:displayName="Produced by" ma:format="Dropdown" ma:internalName="Produced_x0020_by">
      <xsd:simpleType>
        <xsd:restriction base="dms:Choice">
          <xsd:enumeration value="SCR"/>
          <xsd:enumeration value="Client"/>
          <xsd:enumeration value="Other"/>
        </xsd:restriction>
      </xsd:simpleType>
    </xsd:element>
  </xsd:schema>
  <xsd:schema xmlns:xsd="http://www.w3.org/2001/XMLSchema" xmlns:xs="http://www.w3.org/2001/XMLSchema" xmlns:dms="http://schemas.microsoft.com/office/2006/documentManagement/types" xmlns:pc="http://schemas.microsoft.com/office/infopath/2007/PartnerControls" targetNamespace="9ff610fa-766b-46a2-9230-0927e6707f3a" elementFormDefault="qualified">
    <xsd:import namespace="http://schemas.microsoft.com/office/2006/documentManagement/types"/>
    <xsd:import namespace="http://schemas.microsoft.com/office/infopath/2007/PartnerControls"/>
    <xsd:element name="juvx" ma:index="13" nillable="true" ma:displayName="Description" ma:internalName="juvx">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oc_x0020_type xmlns="625d5849-9e87-43de-80b8-ca4f465253f6" xsi:nil="true"/>
    <Produced_x0020_by xmlns="625d5849-9e87-43de-80b8-ca4f465253f6" xsi:nil="true"/>
    <juvx xmlns="9ff610fa-766b-46a2-9230-0927e6707f3a" xsi:nil="true"/>
    <Status xmlns="625d5849-9e87-43de-80b8-ca4f465253f6" xsi:nil="true"/>
  </documentManagement>
</p:properties>
</file>

<file path=customXml/itemProps1.xml><?xml version="1.0" encoding="utf-8"?>
<ds:datastoreItem xmlns:ds="http://schemas.openxmlformats.org/officeDocument/2006/customXml" ds:itemID="{7A324634-A952-44B1-9E71-44489B5AD184}">
  <ds:schemaRefs>
    <ds:schemaRef ds:uri="http://schemas.microsoft.com/office/2006/metadata/contentType"/>
    <ds:schemaRef ds:uri="http://schemas.microsoft.com/office/2006/metadata/properties/metaAttributes"/>
    <ds:schemaRef ds:uri="http://www.w3.org/2000/xmlns/"/>
    <ds:schemaRef ds:uri="http://www.w3.org/2001/XMLSchema"/>
    <ds:schemaRef ds:uri="d9f95b96-4c08-46ad-b67a-6a4dae54c1c3"/>
    <ds:schemaRef ds:uri="625d5849-9e87-43de-80b8-ca4f465253f6"/>
    <ds:schemaRef ds:uri="9ff610fa-766b-46a2-9230-0927e6707f3a"/>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FBF1AB9-E201-4183-8578-E8B74D0F6021}">
  <ds:schemaRefs>
    <ds:schemaRef ds:uri="http://purl.org/dc/terms/"/>
    <ds:schemaRef ds:uri="9ff610fa-766b-46a2-9230-0927e6707f3a"/>
    <ds:schemaRef ds:uri="http://schemas.microsoft.com/office/2006/metadata/properties"/>
    <ds:schemaRef ds:uri="http://www.w3.org/XML/1998/namespace"/>
    <ds:schemaRef ds:uri="http://purl.org/dc/dcmitype/"/>
    <ds:schemaRef ds:uri="http://schemas.microsoft.com/office/2006/documentManagement/types"/>
    <ds:schemaRef ds:uri="625d5849-9e87-43de-80b8-ca4f465253f6"/>
    <ds:schemaRef ds:uri="http://purl.org/dc/elements/1.1/"/>
    <ds:schemaRef ds:uri="http://schemas.microsoft.com/office/infopath/2007/PartnerControls"/>
    <ds:schemaRef ds:uri="http://schemas.openxmlformats.org/package/2006/metadata/core-properties"/>
    <ds:schemaRef ds:uri="d9f95b96-4c08-46ad-b67a-6a4dae54c1c3"/>
  </ds:schemaRefs>
</ds:datastoreItem>
</file>

<file path=docProps/app.xml><?xml version="1.0" encoding="utf-8"?>
<Properties xmlns="http://schemas.openxmlformats.org/officeDocument/2006/extended-properties" xmlns:vt="http://schemas.openxmlformats.org/officeDocument/2006/docPropsVTypes">
  <Template>CCC_PPT_Template_v1.2_AJ</Template>
  <TotalTime>17303</TotalTime>
  <Words>497</Words>
  <Application>Microsoft Office PowerPoint</Application>
  <PresentationFormat>Widescreen</PresentationFormat>
  <Paragraphs>745</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Ebrima</vt:lpstr>
      <vt:lpstr>Wingdings</vt:lpstr>
      <vt:lpstr>Office Theme</vt:lpstr>
      <vt:lpstr>How UK net-zero could be achieved</vt:lpstr>
      <vt:lpstr>How UK net-zero could be achieved</vt:lpstr>
      <vt:lpstr>How UK net-zero could be achieved</vt:lpstr>
      <vt:lpstr>How UK net-zero could be achieved</vt:lpstr>
      <vt:lpstr>How UK net-zero could be achieved</vt:lpstr>
      <vt:lpstr>How UK net-zero could be achieved</vt:lpstr>
      <vt:lpstr>How UK net-zero could be achieved</vt:lpstr>
      <vt:lpstr>How UK net-zero could be achieved</vt:lpstr>
      <vt:lpstr>How UK net-zero could be achieved</vt:lpstr>
      <vt:lpstr>How UK net-zero could be achieved</vt:lpstr>
      <vt:lpstr>How UK net-zero could be achieved</vt:lpstr>
      <vt:lpstr>How UK net-zero could be achieved</vt:lpstr>
      <vt:lpstr>How UK net-zero could be achieved</vt:lpstr>
      <vt:lpstr>How UK net-zero could be achieved</vt:lpstr>
      <vt:lpstr>How UK net-zero could be achieved</vt:lpstr>
      <vt:lpstr>How UK net-zero could be achieved</vt:lpstr>
      <vt:lpstr>How UK net-zero could be achieved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Stark</dc:creator>
  <cp:lastModifiedBy>Stark, Chris (CCC)</cp:lastModifiedBy>
  <cp:revision>437</cp:revision>
  <cp:lastPrinted>2017-06-27T15:32:10Z</cp:lastPrinted>
  <dcterms:created xsi:type="dcterms:W3CDTF">2017-03-28T15:59:43Z</dcterms:created>
  <dcterms:modified xsi:type="dcterms:W3CDTF">2020-01-22T23:57:17Z</dcterms:modified>
</cp:coreProperties>
</file>