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83" r:id="rId2"/>
    <p:sldId id="266" r:id="rId3"/>
    <p:sldId id="284" r:id="rId4"/>
    <p:sldId id="269" r:id="rId5"/>
    <p:sldId id="291" r:id="rId6"/>
    <p:sldId id="270" r:id="rId7"/>
    <p:sldId id="293" r:id="rId8"/>
    <p:sldId id="271" r:id="rId9"/>
    <p:sldId id="292" r:id="rId10"/>
    <p:sldId id="275" r:id="rId11"/>
    <p:sldId id="296" r:id="rId12"/>
    <p:sldId id="276" r:id="rId13"/>
    <p:sldId id="295"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E2E1"/>
    <a:srgbClr val="978C87"/>
    <a:srgbClr val="64A70B"/>
    <a:srgbClr val="6FAD1D"/>
    <a:srgbClr val="0085CA"/>
    <a:srgbClr val="D0D8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891BC8-EF90-9C46-9694-0E10D0F03CBD}" v="14" dt="2020-04-28T16:52:23.72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467" autoAdjust="0"/>
    <p:restoredTop sz="79245" autoAdjust="0"/>
  </p:normalViewPr>
  <p:slideViewPr>
    <p:cSldViewPr>
      <p:cViewPr varScale="1">
        <p:scale>
          <a:sx n="90" d="100"/>
          <a:sy n="90" d="100"/>
        </p:scale>
        <p:origin x="-960" y="-10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22" Type="http://schemas.microsoft.com/office/2015/10/relationships/revisionInfo" Target="revisionInfo.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C32CB48-B773-594E-B2A2-181D2C271115}" type="datetimeFigureOut">
              <a:rPr lang="en-US" smtClean="0"/>
              <a:t>29/04/20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762CF41-44EC-A540-89E5-AB26766AD131}" type="slidenum">
              <a:rPr lang="en-US" smtClean="0"/>
              <a:t>‹#›</a:t>
            </a:fld>
            <a:endParaRPr lang="en-US"/>
          </a:p>
        </p:txBody>
      </p:sp>
    </p:spTree>
    <p:extLst>
      <p:ext uri="{BB962C8B-B14F-4D97-AF65-F5344CB8AC3E}">
        <p14:creationId xmlns:p14="http://schemas.microsoft.com/office/powerpoint/2010/main" val="24554519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7B3290-BC6E-194E-AB1E-B2ECBB133092}" type="datetimeFigureOut">
              <a:rPr lang="en-US" smtClean="0"/>
              <a:t>29/04/20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3EA0BE-49E7-A441-9145-D0AB431EA9A7}" type="slidenum">
              <a:rPr lang="en-US" smtClean="0"/>
              <a:t>‹#›</a:t>
            </a:fld>
            <a:endParaRPr lang="en-US"/>
          </a:p>
        </p:txBody>
      </p:sp>
    </p:spTree>
    <p:extLst>
      <p:ext uri="{BB962C8B-B14F-4D97-AF65-F5344CB8AC3E}">
        <p14:creationId xmlns:p14="http://schemas.microsoft.com/office/powerpoint/2010/main" val="373679085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USE:</a:t>
            </a:r>
            <a:r>
              <a:rPr lang="en-US" b="1" baseline="0" dirty="0"/>
              <a:t> </a:t>
            </a:r>
            <a:r>
              <a:rPr lang="en-US" baseline="0" dirty="0"/>
              <a:t>1.10 </a:t>
            </a:r>
            <a:r>
              <a:rPr lang="mr-IN" baseline="0" dirty="0"/>
              <a:t>–</a:t>
            </a:r>
            <a:r>
              <a:rPr lang="en-US" baseline="0" dirty="0"/>
              <a:t> 1.56 of the recording we took before (ending “carbon dioxide and carbon”)</a:t>
            </a:r>
          </a:p>
          <a:p>
            <a:endParaRPr lang="en-US" baseline="0" dirty="0"/>
          </a:p>
          <a:p>
            <a:r>
              <a:rPr lang="en-US" b="1" baseline="0" dirty="0"/>
              <a:t>RECORD: </a:t>
            </a:r>
          </a:p>
          <a:p>
            <a:r>
              <a:rPr lang="en-US" baseline="0" dirty="0"/>
              <a:t>“I am going to run through 6 of the main green house gas removal methods, their status and potential, and explain some of their pros and cons. The pros and cons I will cover are examples and are not comprehensive.</a:t>
            </a:r>
          </a:p>
          <a:p>
            <a:endParaRPr lang="en-US" baseline="0" dirty="0"/>
          </a:p>
          <a:p>
            <a:r>
              <a:rPr lang="en-US" baseline="0" dirty="0"/>
              <a:t>Now there are other methods </a:t>
            </a:r>
            <a:r>
              <a:rPr lang="mr-IN" baseline="0" dirty="0"/>
              <a:t>–</a:t>
            </a:r>
            <a:r>
              <a:rPr lang="en-US" baseline="0" dirty="0"/>
              <a:t> I want to be upfront about that - but the other methods are </a:t>
            </a:r>
            <a:r>
              <a:rPr lang="en-US" baseline="0" dirty="0" smtClean="0"/>
              <a:t>more speculative </a:t>
            </a:r>
            <a:r>
              <a:rPr lang="en-US" baseline="0" dirty="0"/>
              <a:t>at the moment. What </a:t>
            </a:r>
            <a:r>
              <a:rPr lang="en-US" baseline="0" dirty="0" smtClean="0"/>
              <a:t>I mean </a:t>
            </a:r>
            <a:r>
              <a:rPr lang="en-US" baseline="0" dirty="0"/>
              <a:t>by that is that </a:t>
            </a:r>
            <a:r>
              <a:rPr lang="en-US" baseline="0" dirty="0" smtClean="0"/>
              <a:t>work </a:t>
            </a:r>
            <a:r>
              <a:rPr lang="en-US" baseline="0" dirty="0"/>
              <a:t>still needs to be done to enable them to be used at scale and to ensure that the risks associated with them can be managed properly. </a:t>
            </a:r>
          </a:p>
          <a:p>
            <a:endParaRPr lang="en-US" baseline="0" dirty="0"/>
          </a:p>
          <a:p>
            <a:r>
              <a:rPr lang="en-US" baseline="0" dirty="0"/>
              <a:t>Because of that we felt it was most important to understand what you thought as an assembly about some of the main contenders for how we might do these greenhouse gas removals. This is why I’m going to focus six methods only.”</a:t>
            </a:r>
          </a:p>
          <a:p>
            <a:endParaRPr lang="en-US" baseline="0" dirty="0"/>
          </a:p>
          <a:p>
            <a:r>
              <a:rPr lang="en-US" baseline="0" dirty="0"/>
              <a:t>Moving on to slide 2.” </a:t>
            </a:r>
          </a:p>
        </p:txBody>
      </p:sp>
      <p:sp>
        <p:nvSpPr>
          <p:cNvPr id="4" name="Slide Number Placeholder 3"/>
          <p:cNvSpPr>
            <a:spLocks noGrp="1"/>
          </p:cNvSpPr>
          <p:nvPr>
            <p:ph type="sldNum" sz="quarter" idx="10"/>
          </p:nvPr>
        </p:nvSpPr>
        <p:spPr/>
        <p:txBody>
          <a:bodyPr/>
          <a:lstStyle/>
          <a:p>
            <a:fld id="{673EA0BE-49E7-A441-9145-D0AB431EA9A7}" type="slidenum">
              <a:rPr lang="en-US" smtClean="0"/>
              <a:t>1</a:t>
            </a:fld>
            <a:endParaRPr lang="en-US"/>
          </a:p>
        </p:txBody>
      </p:sp>
    </p:spTree>
    <p:extLst>
      <p:ext uri="{BB962C8B-B14F-4D97-AF65-F5344CB8AC3E}">
        <p14:creationId xmlns:p14="http://schemas.microsoft.com/office/powerpoint/2010/main" val="30071430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USE: </a:t>
            </a:r>
            <a:r>
              <a:rPr lang="en-US" dirty="0"/>
              <a:t>11.52 </a:t>
            </a:r>
            <a:r>
              <a:rPr lang="mr-IN" dirty="0"/>
              <a:t>–</a:t>
            </a:r>
            <a:r>
              <a:rPr lang="en-US" dirty="0"/>
              <a:t> 13.59 </a:t>
            </a:r>
          </a:p>
          <a:p>
            <a:endParaRPr lang="en-US" dirty="0"/>
          </a:p>
          <a:p>
            <a:r>
              <a:rPr lang="en-US" b="1" dirty="0"/>
              <a:t>RECORD:</a:t>
            </a:r>
            <a:r>
              <a:rPr lang="en-US" b="1" baseline="0" dirty="0"/>
              <a:t> </a:t>
            </a:r>
            <a:r>
              <a:rPr lang="en-US" baseline="0" dirty="0"/>
              <a:t>Now, don’t worry if you haven’t followed all of that. It is complicated. And what you really need to understand about this method are the potential pros and cons of using it. Moving on to slide 11. </a:t>
            </a:r>
          </a:p>
        </p:txBody>
      </p:sp>
      <p:sp>
        <p:nvSpPr>
          <p:cNvPr id="4" name="Slide Number Placeholder 3"/>
          <p:cNvSpPr>
            <a:spLocks noGrp="1"/>
          </p:cNvSpPr>
          <p:nvPr>
            <p:ph type="sldNum" sz="quarter" idx="10"/>
          </p:nvPr>
        </p:nvSpPr>
        <p:spPr/>
        <p:txBody>
          <a:bodyPr/>
          <a:lstStyle/>
          <a:p>
            <a:fld id="{673EA0BE-49E7-A441-9145-D0AB431EA9A7}" type="slidenum">
              <a:rPr lang="en-US" smtClean="0"/>
              <a:t>10</a:t>
            </a:fld>
            <a:endParaRPr lang="en-US"/>
          </a:p>
        </p:txBody>
      </p:sp>
    </p:spTree>
    <p:extLst>
      <p:ext uri="{BB962C8B-B14F-4D97-AF65-F5344CB8AC3E}">
        <p14:creationId xmlns:p14="http://schemas.microsoft.com/office/powerpoint/2010/main" val="27136014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USE: </a:t>
            </a:r>
            <a:r>
              <a:rPr lang="en-US" dirty="0"/>
              <a:t>11.52 </a:t>
            </a:r>
            <a:r>
              <a:rPr lang="mr-IN" dirty="0"/>
              <a:t>–</a:t>
            </a:r>
            <a:r>
              <a:rPr lang="en-US" dirty="0"/>
              <a:t> 13.59 </a:t>
            </a:r>
          </a:p>
          <a:p>
            <a:endParaRPr lang="en-US" dirty="0"/>
          </a:p>
          <a:p>
            <a:r>
              <a:rPr lang="en-US" b="1" dirty="0"/>
              <a:t>RECORD:</a:t>
            </a:r>
            <a:r>
              <a:rPr lang="en-US" b="1" baseline="0" dirty="0"/>
              <a:t> </a:t>
            </a:r>
            <a:r>
              <a:rPr lang="en-US" baseline="0" dirty="0"/>
              <a:t>Now, don’t worry if you haven’t followed all of that. It is complicated. And what you really need to understand about this method are the potential pros and cons of using it. Moving on to slide 11. </a:t>
            </a:r>
          </a:p>
        </p:txBody>
      </p:sp>
      <p:sp>
        <p:nvSpPr>
          <p:cNvPr id="4" name="Slide Number Placeholder 3"/>
          <p:cNvSpPr>
            <a:spLocks noGrp="1"/>
          </p:cNvSpPr>
          <p:nvPr>
            <p:ph type="sldNum" sz="quarter" idx="10"/>
          </p:nvPr>
        </p:nvSpPr>
        <p:spPr/>
        <p:txBody>
          <a:bodyPr/>
          <a:lstStyle/>
          <a:p>
            <a:fld id="{673EA0BE-49E7-A441-9145-D0AB431EA9A7}" type="slidenum">
              <a:rPr lang="en-US" smtClean="0"/>
              <a:t>11</a:t>
            </a:fld>
            <a:endParaRPr lang="en-US"/>
          </a:p>
        </p:txBody>
      </p:sp>
    </p:spTree>
    <p:extLst>
      <p:ext uri="{BB962C8B-B14F-4D97-AF65-F5344CB8AC3E}">
        <p14:creationId xmlns:p14="http://schemas.microsoft.com/office/powerpoint/2010/main" val="22671567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RECORD: </a:t>
            </a:r>
            <a:r>
              <a:rPr lang="en-US" dirty="0"/>
              <a:t>The final method I am going to talk about is direct air capture</a:t>
            </a:r>
            <a:r>
              <a:rPr lang="en-US" baseline="0" dirty="0"/>
              <a:t> and carbon storage. This is one of the newest technologies. </a:t>
            </a:r>
          </a:p>
          <a:p>
            <a:endParaRPr lang="en-US" baseline="0" dirty="0"/>
          </a:p>
          <a:p>
            <a:r>
              <a:rPr lang="en-US" b="1" dirty="0"/>
              <a:t>USE:</a:t>
            </a:r>
            <a:r>
              <a:rPr lang="en-US" b="1" baseline="0" dirty="0"/>
              <a:t> </a:t>
            </a:r>
            <a:r>
              <a:rPr lang="en-US" baseline="0" dirty="0"/>
              <a:t>15.42 (starting “and here a machine</a:t>
            </a:r>
            <a:r>
              <a:rPr lang="mr-IN" baseline="0" dirty="0"/>
              <a:t>…</a:t>
            </a:r>
            <a:r>
              <a:rPr lang="en-GB" baseline="0" dirty="0"/>
              <a:t>”) </a:t>
            </a:r>
            <a:r>
              <a:rPr lang="mr-IN" baseline="0" dirty="0"/>
              <a:t>–</a:t>
            </a:r>
            <a:r>
              <a:rPr lang="en-GB" baseline="0" dirty="0"/>
              <a:t> 16.15 (ending “as we did with the previous method.”)</a:t>
            </a:r>
          </a:p>
          <a:p>
            <a:endParaRPr lang="en-GB" baseline="0" dirty="0"/>
          </a:p>
          <a:p>
            <a:r>
              <a:rPr lang="en-GB" b="1" baseline="0" dirty="0"/>
              <a:t>RECORD: </a:t>
            </a:r>
            <a:r>
              <a:rPr lang="en-GB" baseline="0" dirty="0"/>
              <a:t>Moving on to slide 13 </a:t>
            </a:r>
            <a:endParaRPr lang="en-US" dirty="0"/>
          </a:p>
        </p:txBody>
      </p:sp>
      <p:sp>
        <p:nvSpPr>
          <p:cNvPr id="4" name="Slide Number Placeholder 3"/>
          <p:cNvSpPr>
            <a:spLocks noGrp="1"/>
          </p:cNvSpPr>
          <p:nvPr>
            <p:ph type="sldNum" sz="quarter" idx="10"/>
          </p:nvPr>
        </p:nvSpPr>
        <p:spPr/>
        <p:txBody>
          <a:bodyPr/>
          <a:lstStyle/>
          <a:p>
            <a:fld id="{673EA0BE-49E7-A441-9145-D0AB431EA9A7}" type="slidenum">
              <a:rPr lang="en-US" smtClean="0"/>
              <a:t>12</a:t>
            </a:fld>
            <a:endParaRPr lang="en-US"/>
          </a:p>
        </p:txBody>
      </p:sp>
    </p:spTree>
    <p:extLst>
      <p:ext uri="{BB962C8B-B14F-4D97-AF65-F5344CB8AC3E}">
        <p14:creationId xmlns:p14="http://schemas.microsoft.com/office/powerpoint/2010/main" val="4611223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RECORD:</a:t>
            </a:r>
            <a:r>
              <a:rPr lang="en-US" b="1" baseline="0" dirty="0"/>
              <a:t> </a:t>
            </a:r>
            <a:r>
              <a:rPr lang="en-US" dirty="0"/>
              <a:t>[Run through</a:t>
            </a:r>
            <a:r>
              <a:rPr lang="en-US" baseline="0" dirty="0"/>
              <a:t> table.]</a:t>
            </a:r>
          </a:p>
          <a:p>
            <a:endParaRPr lang="en-US" baseline="0" dirty="0"/>
          </a:p>
          <a:p>
            <a:r>
              <a:rPr lang="en-US" b="1" baseline="0" dirty="0"/>
              <a:t>USE: </a:t>
            </a:r>
            <a:r>
              <a:rPr lang="en-US" baseline="0" dirty="0"/>
              <a:t>20.23 (starting “so that concludes”) </a:t>
            </a:r>
            <a:r>
              <a:rPr lang="mr-IN" baseline="0" dirty="0"/>
              <a:t>–</a:t>
            </a:r>
            <a:r>
              <a:rPr lang="en-US" baseline="0" dirty="0"/>
              <a:t> the end. </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673EA0BE-49E7-A441-9145-D0AB431EA9A7}" type="slidenum">
              <a:rPr lang="en-US" smtClean="0"/>
              <a:t>13</a:t>
            </a:fld>
            <a:endParaRPr lang="en-US"/>
          </a:p>
        </p:txBody>
      </p:sp>
    </p:spTree>
    <p:extLst>
      <p:ext uri="{BB962C8B-B14F-4D97-AF65-F5344CB8AC3E}">
        <p14:creationId xmlns:p14="http://schemas.microsoft.com/office/powerpoint/2010/main" val="4449825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RECORD: </a:t>
            </a:r>
          </a:p>
          <a:p>
            <a:endParaRPr lang="en-US" dirty="0"/>
          </a:p>
          <a:p>
            <a:r>
              <a:rPr lang="en-US" dirty="0"/>
              <a:t>The first method I want to</a:t>
            </a:r>
            <a:r>
              <a:rPr lang="en-US" baseline="0" dirty="0"/>
              <a:t> talk about is growing </a:t>
            </a:r>
            <a:r>
              <a:rPr lang="en-US" baseline="0" dirty="0" smtClean="0"/>
              <a:t>forests </a:t>
            </a:r>
            <a:r>
              <a:rPr lang="en-US" baseline="0" dirty="0"/>
              <a:t>and woodlands. This is perhaps the simplest of the removal methods. </a:t>
            </a:r>
          </a:p>
          <a:p>
            <a:endParaRPr lang="en-US" baseline="0" dirty="0"/>
          </a:p>
          <a:p>
            <a:r>
              <a:rPr lang="en-US" baseline="0" dirty="0"/>
              <a:t>When trees grow they naturally absorb carbon dioxide from the atmosphere. </a:t>
            </a:r>
          </a:p>
          <a:p>
            <a:pPr marL="171450" indent="-171450">
              <a:buFontTx/>
              <a:buChar char="-"/>
            </a:pPr>
            <a:r>
              <a:rPr lang="en-US" baseline="0" dirty="0"/>
              <a:t>It takes a forest about 10 years to ramp up to absorbing the maximum amount of carbon it can </a:t>
            </a:r>
          </a:p>
          <a:p>
            <a:pPr marL="171450" indent="-171450">
              <a:buFontTx/>
              <a:buChar char="-"/>
            </a:pPr>
            <a:r>
              <a:rPr lang="en-US" baseline="0" dirty="0"/>
              <a:t>And after 20-100 years the forest reaches what we call maturity, and the amount of carbon it can absorb starts to slow down</a:t>
            </a:r>
          </a:p>
          <a:p>
            <a:pPr marL="171450" indent="-171450">
              <a:buFontTx/>
              <a:buChar char="-"/>
            </a:pPr>
            <a:endParaRPr lang="en-US" baseline="0" dirty="0"/>
          </a:p>
          <a:p>
            <a:pPr marL="0" indent="0">
              <a:buFontTx/>
              <a:buNone/>
            </a:pPr>
            <a:r>
              <a:rPr lang="en-US" baseline="0" dirty="0" smtClean="0"/>
              <a:t>We can grow more forests </a:t>
            </a:r>
            <a:r>
              <a:rPr lang="en-US" baseline="0" dirty="0"/>
              <a:t>and </a:t>
            </a:r>
            <a:r>
              <a:rPr lang="en-US" baseline="0" dirty="0" smtClean="0"/>
              <a:t>woodlands – and we can manage </a:t>
            </a:r>
            <a:r>
              <a:rPr lang="en-US" baseline="0" dirty="0"/>
              <a:t>our forests </a:t>
            </a:r>
            <a:r>
              <a:rPr lang="en-US" baseline="0" dirty="0" smtClean="0"/>
              <a:t>better. </a:t>
            </a:r>
            <a:endParaRPr lang="en-US" baseline="0" dirty="0"/>
          </a:p>
          <a:p>
            <a:pPr marL="0" indent="0">
              <a:buFontTx/>
              <a:buNone/>
            </a:pPr>
            <a:r>
              <a:rPr lang="en-US" baseline="0" dirty="0"/>
              <a:t>e.g. there are ways to remove some tree growth to make room for other trees to grow more successfully. This allows you to increase the overall amount of carbon that can be stored in that forest </a:t>
            </a:r>
          </a:p>
          <a:p>
            <a:pPr marL="171450" indent="-171450">
              <a:buFontTx/>
              <a:buChar char="-"/>
            </a:pPr>
            <a:endParaRPr lang="en-US" baseline="0" dirty="0"/>
          </a:p>
          <a:p>
            <a:pPr marL="0" indent="0">
              <a:buFontTx/>
              <a:buNone/>
            </a:pPr>
            <a:r>
              <a:rPr lang="en-US" baseline="0" dirty="0"/>
              <a:t>Moving on to slide 3. </a:t>
            </a:r>
            <a:endParaRPr lang="en-US" dirty="0"/>
          </a:p>
        </p:txBody>
      </p:sp>
      <p:sp>
        <p:nvSpPr>
          <p:cNvPr id="4" name="Slide Number Placeholder 3"/>
          <p:cNvSpPr>
            <a:spLocks noGrp="1"/>
          </p:cNvSpPr>
          <p:nvPr>
            <p:ph type="sldNum" sz="quarter" idx="10"/>
          </p:nvPr>
        </p:nvSpPr>
        <p:spPr/>
        <p:txBody>
          <a:bodyPr/>
          <a:lstStyle/>
          <a:p>
            <a:fld id="{673EA0BE-49E7-A441-9145-D0AB431EA9A7}" type="slidenum">
              <a:rPr lang="en-US" smtClean="0"/>
              <a:t>2</a:t>
            </a:fld>
            <a:endParaRPr lang="en-US"/>
          </a:p>
        </p:txBody>
      </p:sp>
    </p:spTree>
    <p:extLst>
      <p:ext uri="{BB962C8B-B14F-4D97-AF65-F5344CB8AC3E}">
        <p14:creationId xmlns:p14="http://schemas.microsoft.com/office/powerpoint/2010/main" val="3844406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RECORD: </a:t>
            </a:r>
          </a:p>
          <a:p>
            <a:endParaRPr lang="en-US" dirty="0"/>
          </a:p>
          <a:p>
            <a:r>
              <a:rPr lang="en-US" dirty="0"/>
              <a:t>If that’s what can be done with</a:t>
            </a:r>
            <a:r>
              <a:rPr lang="en-US" baseline="0" dirty="0"/>
              <a:t> forests and woodlands, what are the potential advantages and disadvantages of doing greenhouse gas removal in this way. </a:t>
            </a:r>
          </a:p>
          <a:p>
            <a:endParaRPr lang="en-US" baseline="0" dirty="0"/>
          </a:p>
          <a:p>
            <a:r>
              <a:rPr lang="en-US" baseline="0" dirty="0"/>
              <a:t>[Talk through the table briefly. When get to land use, say that Jim is going to tell them what the group looking at food, farming and land use when we were in Birmingham said about that.</a:t>
            </a:r>
          </a:p>
          <a:p>
            <a:endParaRPr lang="en-US" baseline="0" dirty="0"/>
          </a:p>
          <a:p>
            <a:r>
              <a:rPr lang="en-US" baseline="0" dirty="0"/>
              <a:t>Then run through what’s underneath table]</a:t>
            </a:r>
          </a:p>
          <a:p>
            <a:endParaRPr lang="en-US" baseline="0" dirty="0"/>
          </a:p>
          <a:p>
            <a:r>
              <a:rPr lang="en-US" baseline="0" dirty="0"/>
              <a:t>Moving on to slide 4.</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673EA0BE-49E7-A441-9145-D0AB431EA9A7}" type="slidenum">
              <a:rPr lang="en-US" smtClean="0"/>
              <a:t>3</a:t>
            </a:fld>
            <a:endParaRPr lang="en-US"/>
          </a:p>
        </p:txBody>
      </p:sp>
    </p:spTree>
    <p:extLst>
      <p:ext uri="{BB962C8B-B14F-4D97-AF65-F5344CB8AC3E}">
        <p14:creationId xmlns:p14="http://schemas.microsoft.com/office/powerpoint/2010/main" val="33765042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a:t>RECORD: </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indent="0" algn="l" defTabSz="457200" rtl="0" eaLnBrk="1" fontAlgn="auto" latinLnBrk="0" hangingPunct="1">
              <a:lnSpc>
                <a:spcPct val="100000"/>
              </a:lnSpc>
              <a:spcBef>
                <a:spcPts val="0"/>
              </a:spcBef>
              <a:spcAft>
                <a:spcPts val="0"/>
              </a:spcAft>
              <a:buClrTx/>
              <a:buSzTx/>
              <a:buFontTx/>
              <a:buNone/>
              <a:tabLst/>
              <a:defRPr/>
            </a:pPr>
            <a:r>
              <a:rPr lang="en-US" dirty="0"/>
              <a:t>The second method I want to</a:t>
            </a:r>
            <a:r>
              <a:rPr lang="en-US" baseline="0" dirty="0"/>
              <a:t> talk about is </a:t>
            </a:r>
            <a:r>
              <a:rPr lang="en-US" baseline="0" dirty="0" err="1"/>
              <a:t>peatlands</a:t>
            </a:r>
            <a:r>
              <a:rPr lang="en-US" baseline="0" dirty="0"/>
              <a:t> and wetlands. Like forests this is another natural way of doing greenhouse gas removals. </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err="1"/>
              <a:t>Peatlands</a:t>
            </a:r>
            <a:r>
              <a:rPr lang="en-US" baseline="0" dirty="0"/>
              <a:t> and wetlands are the damp, wet natural habits that we find all around the UK. These habits naturally absorb a lot of carbon. But if they dry out then they release that carbon back into the atmosphere. </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a:t>What that means is that if we want to use these habitats as a way of removing greenhouse gases from the atmosphere then we need to keep them wet. Often that means restoring these </a:t>
            </a:r>
            <a:r>
              <a:rPr lang="en-US" baseline="0" dirty="0" err="1"/>
              <a:t>peatlands</a:t>
            </a:r>
            <a:r>
              <a:rPr lang="en-US" baseline="0" dirty="0"/>
              <a:t> and wetlands because agricultural practices have deliberately dried them out over time to create farmland. </a:t>
            </a:r>
          </a:p>
          <a:p>
            <a:endParaRPr lang="en-US" dirty="0"/>
          </a:p>
          <a:p>
            <a:r>
              <a:rPr lang="en-US" dirty="0"/>
              <a:t>Moving</a:t>
            </a:r>
            <a:r>
              <a:rPr lang="en-US" baseline="0" dirty="0"/>
              <a:t> on to slide 5. </a:t>
            </a:r>
            <a:endParaRPr lang="en-US" dirty="0"/>
          </a:p>
        </p:txBody>
      </p:sp>
      <p:sp>
        <p:nvSpPr>
          <p:cNvPr id="4" name="Slide Number Placeholder 3"/>
          <p:cNvSpPr>
            <a:spLocks noGrp="1"/>
          </p:cNvSpPr>
          <p:nvPr>
            <p:ph type="sldNum" sz="quarter" idx="10"/>
          </p:nvPr>
        </p:nvSpPr>
        <p:spPr/>
        <p:txBody>
          <a:bodyPr/>
          <a:lstStyle/>
          <a:p>
            <a:fld id="{673EA0BE-49E7-A441-9145-D0AB431EA9A7}" type="slidenum">
              <a:rPr lang="en-US" smtClean="0"/>
              <a:t>4</a:t>
            </a:fld>
            <a:endParaRPr lang="en-US"/>
          </a:p>
        </p:txBody>
      </p:sp>
    </p:spTree>
    <p:extLst>
      <p:ext uri="{BB962C8B-B14F-4D97-AF65-F5344CB8AC3E}">
        <p14:creationId xmlns:p14="http://schemas.microsoft.com/office/powerpoint/2010/main" val="8416307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baseline="0" dirty="0"/>
              <a:t>RECORD: </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a:t>So what are some of the potential advantages and disadvantages of doing greenhouse gas removal in this way. </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a:t>[Talk through table.] </a:t>
            </a:r>
          </a:p>
          <a:p>
            <a:pPr marL="0" marR="0" indent="0" algn="l" defTabSz="457200" rtl="0" eaLnBrk="1" fontAlgn="auto" latinLnBrk="0" hangingPunct="1">
              <a:lnSpc>
                <a:spcPct val="100000"/>
              </a:lnSpc>
              <a:spcBef>
                <a:spcPts val="0"/>
              </a:spcBef>
              <a:spcAft>
                <a:spcPts val="0"/>
              </a:spcAft>
              <a:buClrTx/>
              <a:buSzTx/>
              <a:buFontTx/>
              <a:buNone/>
              <a:tabLst/>
              <a:defRPr/>
            </a:pPr>
            <a:r>
              <a:rPr lang="en-US" i="1" baseline="0" dirty="0">
                <a:solidFill>
                  <a:srgbClr val="FF0000"/>
                </a:solidFill>
              </a:rPr>
              <a:t>FYI, I didn’t understand why the top right bullet point was a problem </a:t>
            </a:r>
            <a:r>
              <a:rPr lang="mr-IN" i="1" baseline="0" dirty="0">
                <a:solidFill>
                  <a:srgbClr val="FF0000"/>
                </a:solidFill>
              </a:rPr>
              <a:t>–</a:t>
            </a:r>
            <a:r>
              <a:rPr lang="en-US" i="1" baseline="0" dirty="0">
                <a:solidFill>
                  <a:srgbClr val="FF0000"/>
                </a:solidFill>
              </a:rPr>
              <a:t> I’d say either add a brief explanation or take it out.</a:t>
            </a:r>
          </a:p>
          <a:p>
            <a:pPr marL="0" marR="0" indent="0" algn="l" defTabSz="457200" rtl="0" eaLnBrk="1" fontAlgn="auto" latinLnBrk="0" hangingPunct="1">
              <a:lnSpc>
                <a:spcPct val="100000"/>
              </a:lnSpc>
              <a:spcBef>
                <a:spcPts val="0"/>
              </a:spcBef>
              <a:spcAft>
                <a:spcPts val="0"/>
              </a:spcAft>
              <a:buClrTx/>
              <a:buSzTx/>
              <a:buFontTx/>
              <a:buNone/>
              <a:tabLst/>
              <a:defRPr/>
            </a:pPr>
            <a:r>
              <a:rPr lang="en-US" i="1" baseline="0" dirty="0">
                <a:solidFill>
                  <a:srgbClr val="FF0000"/>
                </a:solidFill>
              </a:rPr>
              <a:t>I also wasn’t sure if </a:t>
            </a:r>
            <a:r>
              <a:rPr lang="en-US" i="1" baseline="0" dirty="0" err="1">
                <a:solidFill>
                  <a:srgbClr val="FF0000"/>
                </a:solidFill>
              </a:rPr>
              <a:t>labour</a:t>
            </a:r>
            <a:r>
              <a:rPr lang="en-US" i="1" baseline="0" dirty="0">
                <a:solidFill>
                  <a:srgbClr val="FF0000"/>
                </a:solidFill>
              </a:rPr>
              <a:t> intensive was a problem because it’s expensive and, if yes, whether or not this option is still cheaper than others</a:t>
            </a:r>
          </a:p>
          <a:p>
            <a:endParaRPr lang="en-US" i="1" dirty="0"/>
          </a:p>
          <a:p>
            <a:r>
              <a:rPr lang="en-US" i="0" dirty="0"/>
              <a:t>Moving on to slide 6.</a:t>
            </a:r>
          </a:p>
        </p:txBody>
      </p:sp>
      <p:sp>
        <p:nvSpPr>
          <p:cNvPr id="4" name="Slide Number Placeholder 3"/>
          <p:cNvSpPr>
            <a:spLocks noGrp="1"/>
          </p:cNvSpPr>
          <p:nvPr>
            <p:ph type="sldNum" sz="quarter" idx="10"/>
          </p:nvPr>
        </p:nvSpPr>
        <p:spPr/>
        <p:txBody>
          <a:bodyPr/>
          <a:lstStyle/>
          <a:p>
            <a:fld id="{673EA0BE-49E7-A441-9145-D0AB431EA9A7}" type="slidenum">
              <a:rPr lang="en-US" smtClean="0"/>
              <a:t>5</a:t>
            </a:fld>
            <a:endParaRPr lang="en-US"/>
          </a:p>
        </p:txBody>
      </p:sp>
    </p:spTree>
    <p:extLst>
      <p:ext uri="{BB962C8B-B14F-4D97-AF65-F5344CB8AC3E}">
        <p14:creationId xmlns:p14="http://schemas.microsoft.com/office/powerpoint/2010/main" val="24529131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RECORD:</a:t>
            </a:r>
          </a:p>
          <a:p>
            <a:endParaRPr lang="en-US" dirty="0"/>
          </a:p>
          <a:p>
            <a:r>
              <a:rPr lang="en-US" dirty="0"/>
              <a:t>The next method</a:t>
            </a:r>
            <a:r>
              <a:rPr lang="en-US" baseline="0" dirty="0"/>
              <a:t> I’m going to talk about is enhancing the storage of carbon in the soil. </a:t>
            </a:r>
          </a:p>
          <a:p>
            <a:endParaRPr lang="en-US" baseline="0" dirty="0"/>
          </a:p>
          <a:p>
            <a:r>
              <a:rPr lang="en-US" baseline="0" dirty="0"/>
              <a:t>Again, like with forests, </a:t>
            </a:r>
            <a:r>
              <a:rPr lang="en-US" baseline="0" dirty="0" err="1"/>
              <a:t>peatlands</a:t>
            </a:r>
            <a:r>
              <a:rPr lang="en-US" baseline="0" dirty="0"/>
              <a:t> and wetlands, the soil naturally stores carbon. </a:t>
            </a:r>
          </a:p>
          <a:p>
            <a:endParaRPr lang="en-US" baseline="0" dirty="0"/>
          </a:p>
          <a:p>
            <a:r>
              <a:rPr lang="en-US" baseline="0" dirty="0"/>
              <a:t>How much carbon the soil can store is affected by:</a:t>
            </a:r>
          </a:p>
          <a:p>
            <a:pPr marL="171450" indent="-171450">
              <a:buFontTx/>
              <a:buChar char="-"/>
            </a:pPr>
            <a:r>
              <a:rPr lang="en-US" baseline="0" dirty="0"/>
              <a:t>How often we disturb the soil (e.g. how often we plough it with machines)</a:t>
            </a:r>
          </a:p>
          <a:p>
            <a:pPr marL="171450" indent="-171450">
              <a:buFontTx/>
              <a:buChar char="-"/>
            </a:pPr>
            <a:r>
              <a:rPr lang="en-US" baseline="0" dirty="0"/>
              <a:t>How much organic material is in the soil. Organic material is things that were living, like plants, that are now dead. So those of you who have gardens may have a compost heap where you put garden waste (hedge trimmings </a:t>
            </a:r>
            <a:r>
              <a:rPr lang="en-US" baseline="0" dirty="0" err="1"/>
              <a:t>etc</a:t>
            </a:r>
            <a:r>
              <a:rPr lang="en-US" baseline="0" dirty="0"/>
              <a:t>). You let that decay a bit and then you dig that back into the soil. That’s organic material. </a:t>
            </a:r>
          </a:p>
          <a:p>
            <a:pPr marL="171450" indent="-171450">
              <a:buFontTx/>
              <a:buChar char="-"/>
            </a:pPr>
            <a:endParaRPr lang="en-US" baseline="0" dirty="0"/>
          </a:p>
          <a:p>
            <a:pPr marL="0" indent="0">
              <a:buFontTx/>
              <a:buNone/>
            </a:pPr>
            <a:r>
              <a:rPr lang="en-US" baseline="0" dirty="0"/>
              <a:t>If we want the soil to be able to store more carbon, we need to disturb it less and it ensure it has more organic materials in it. This is really about changing farming practices:</a:t>
            </a:r>
          </a:p>
          <a:p>
            <a:pPr marL="171450" indent="-171450">
              <a:buFontTx/>
              <a:buChar char="-"/>
            </a:pPr>
            <a:r>
              <a:rPr lang="en-US" baseline="0" dirty="0"/>
              <a:t>Changing ways that crops are grown </a:t>
            </a:r>
          </a:p>
          <a:p>
            <a:pPr marL="171450" indent="-171450">
              <a:buFontTx/>
              <a:buChar char="-"/>
            </a:pPr>
            <a:r>
              <a:rPr lang="en-US" baseline="0" dirty="0"/>
              <a:t>Reducing how often we plough the soil with machines </a:t>
            </a:r>
          </a:p>
          <a:p>
            <a:pPr marL="171450" indent="-171450">
              <a:buFontTx/>
              <a:buChar char="-"/>
            </a:pPr>
            <a:r>
              <a:rPr lang="en-US" baseline="0" dirty="0"/>
              <a:t>Using natural fertilizers rather than artificial ones </a:t>
            </a:r>
          </a:p>
          <a:p>
            <a:endParaRPr lang="en-US" baseline="0" dirty="0"/>
          </a:p>
          <a:p>
            <a:r>
              <a:rPr lang="en-US" baseline="0" dirty="0"/>
              <a:t>Moving on to slide 7</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673EA0BE-49E7-A441-9145-D0AB431EA9A7}" type="slidenum">
              <a:rPr lang="en-US" smtClean="0"/>
              <a:t>6</a:t>
            </a:fld>
            <a:endParaRPr lang="en-US"/>
          </a:p>
        </p:txBody>
      </p:sp>
    </p:spTree>
    <p:extLst>
      <p:ext uri="{BB962C8B-B14F-4D97-AF65-F5344CB8AC3E}">
        <p14:creationId xmlns:p14="http://schemas.microsoft.com/office/powerpoint/2010/main" val="10407965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baseline="0" dirty="0"/>
              <a:t>RECORD: </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a:t>So what are some of the potential advantages and disadvantages of doing greenhouse gas removal in this way. </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a:t>[Talk through table.] </a:t>
            </a:r>
          </a:p>
          <a:p>
            <a:endParaRPr lang="en-US" i="1" dirty="0"/>
          </a:p>
          <a:p>
            <a:r>
              <a:rPr lang="en-US" i="0" dirty="0"/>
              <a:t>Moving on to slide 8.</a:t>
            </a:r>
          </a:p>
          <a:p>
            <a:endParaRPr lang="en-US" dirty="0"/>
          </a:p>
        </p:txBody>
      </p:sp>
      <p:sp>
        <p:nvSpPr>
          <p:cNvPr id="4" name="Slide Number Placeholder 3"/>
          <p:cNvSpPr>
            <a:spLocks noGrp="1"/>
          </p:cNvSpPr>
          <p:nvPr>
            <p:ph type="sldNum" sz="quarter" idx="10"/>
          </p:nvPr>
        </p:nvSpPr>
        <p:spPr/>
        <p:txBody>
          <a:bodyPr/>
          <a:lstStyle/>
          <a:p>
            <a:fld id="{673EA0BE-49E7-A441-9145-D0AB431EA9A7}" type="slidenum">
              <a:rPr lang="en-US" smtClean="0"/>
              <a:t>7</a:t>
            </a:fld>
            <a:endParaRPr lang="en-US"/>
          </a:p>
        </p:txBody>
      </p:sp>
    </p:spTree>
    <p:extLst>
      <p:ext uri="{BB962C8B-B14F-4D97-AF65-F5344CB8AC3E}">
        <p14:creationId xmlns:p14="http://schemas.microsoft.com/office/powerpoint/2010/main" val="33009304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USE:</a:t>
            </a:r>
            <a:r>
              <a:rPr lang="en-US" b="1" baseline="0" dirty="0"/>
              <a:t> </a:t>
            </a:r>
            <a:r>
              <a:rPr lang="en-US" dirty="0"/>
              <a:t>10.05 (starting</a:t>
            </a:r>
            <a:r>
              <a:rPr lang="en-US" baseline="0" dirty="0"/>
              <a:t> “now I’m going to move on to </a:t>
            </a:r>
            <a:r>
              <a:rPr lang="mr-IN" baseline="0" dirty="0"/>
              <a:t>…</a:t>
            </a:r>
            <a:r>
              <a:rPr lang="en-GB" baseline="0" dirty="0"/>
              <a:t>”) </a:t>
            </a:r>
            <a:r>
              <a:rPr lang="mr-IN" dirty="0"/>
              <a:t>–</a:t>
            </a:r>
            <a:r>
              <a:rPr lang="en-US" dirty="0"/>
              <a:t> 10.52 of</a:t>
            </a:r>
            <a:r>
              <a:rPr lang="en-US" baseline="0" dirty="0"/>
              <a:t> original recording (ending “in the home”) </a:t>
            </a:r>
          </a:p>
          <a:p>
            <a:endParaRPr lang="en-US" baseline="0" dirty="0"/>
          </a:p>
          <a:p>
            <a:r>
              <a:rPr lang="en-US" b="1" baseline="0" dirty="0"/>
              <a:t>RECORD: </a:t>
            </a:r>
            <a:r>
              <a:rPr lang="en-US" baseline="0" dirty="0"/>
              <a:t>Moving on to slide 9 </a:t>
            </a:r>
            <a:endParaRPr lang="en-US" dirty="0"/>
          </a:p>
        </p:txBody>
      </p:sp>
      <p:sp>
        <p:nvSpPr>
          <p:cNvPr id="4" name="Slide Number Placeholder 3"/>
          <p:cNvSpPr>
            <a:spLocks noGrp="1"/>
          </p:cNvSpPr>
          <p:nvPr>
            <p:ph type="sldNum" sz="quarter" idx="10"/>
          </p:nvPr>
        </p:nvSpPr>
        <p:spPr/>
        <p:txBody>
          <a:bodyPr/>
          <a:lstStyle/>
          <a:p>
            <a:fld id="{673EA0BE-49E7-A441-9145-D0AB431EA9A7}" type="slidenum">
              <a:rPr lang="en-US" smtClean="0"/>
              <a:t>8</a:t>
            </a:fld>
            <a:endParaRPr lang="en-US"/>
          </a:p>
        </p:txBody>
      </p:sp>
    </p:spTree>
    <p:extLst>
      <p:ext uri="{BB962C8B-B14F-4D97-AF65-F5344CB8AC3E}">
        <p14:creationId xmlns:p14="http://schemas.microsoft.com/office/powerpoint/2010/main" val="5575935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RECORD: </a:t>
            </a:r>
          </a:p>
          <a:p>
            <a:endParaRPr lang="en-US" dirty="0"/>
          </a:p>
          <a:p>
            <a:r>
              <a:rPr lang="en-US" dirty="0"/>
              <a:t>So why may this be, or not be, a good</a:t>
            </a:r>
            <a:r>
              <a:rPr lang="en-US" baseline="0" dirty="0"/>
              <a:t> idea. </a:t>
            </a:r>
          </a:p>
          <a:p>
            <a:endParaRPr lang="en-US" baseline="0" dirty="0"/>
          </a:p>
          <a:p>
            <a:r>
              <a:rPr lang="en-US" baseline="0" dirty="0"/>
              <a:t>[talk through table] </a:t>
            </a:r>
          </a:p>
          <a:p>
            <a:endParaRPr lang="en-US" baseline="0" dirty="0"/>
          </a:p>
          <a:p>
            <a:r>
              <a:rPr lang="en-US" baseline="0" dirty="0"/>
              <a:t>Moving on to slide 10. </a:t>
            </a:r>
            <a:endParaRPr lang="en-US" dirty="0"/>
          </a:p>
        </p:txBody>
      </p:sp>
      <p:sp>
        <p:nvSpPr>
          <p:cNvPr id="4" name="Slide Number Placeholder 3"/>
          <p:cNvSpPr>
            <a:spLocks noGrp="1"/>
          </p:cNvSpPr>
          <p:nvPr>
            <p:ph type="sldNum" sz="quarter" idx="10"/>
          </p:nvPr>
        </p:nvSpPr>
        <p:spPr/>
        <p:txBody>
          <a:bodyPr/>
          <a:lstStyle/>
          <a:p>
            <a:fld id="{673EA0BE-49E7-A441-9145-D0AB431EA9A7}" type="slidenum">
              <a:rPr lang="en-US" smtClean="0"/>
              <a:t>9</a:t>
            </a:fld>
            <a:endParaRPr lang="en-US"/>
          </a:p>
        </p:txBody>
      </p:sp>
    </p:spTree>
    <p:extLst>
      <p:ext uri="{BB962C8B-B14F-4D97-AF65-F5344CB8AC3E}">
        <p14:creationId xmlns:p14="http://schemas.microsoft.com/office/powerpoint/2010/main" val="16787191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198E489-7DBD-1846-AEE9-87462CF98B64}" type="datetime1">
              <a:rPr lang="en-GB" smtClean="0"/>
              <a:t>29/04/20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6300192" y="4767263"/>
            <a:ext cx="2133600" cy="273844"/>
          </a:xfrm>
        </p:spPr>
        <p:txBody>
          <a:bodyPr/>
          <a:lstStyle/>
          <a:p>
            <a:fld id="{BCF64411-6CB5-43CE-9E22-66B9BD54A0C5}" type="slidenum">
              <a:rPr lang="en-GB" smtClean="0"/>
              <a:t>‹#›</a:t>
            </a:fld>
            <a:endParaRPr lang="en-GB"/>
          </a:p>
        </p:txBody>
      </p:sp>
    </p:spTree>
    <p:extLst>
      <p:ext uri="{BB962C8B-B14F-4D97-AF65-F5344CB8AC3E}">
        <p14:creationId xmlns:p14="http://schemas.microsoft.com/office/powerpoint/2010/main" val="307754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4D4725B-8F13-3446-B602-EEA062E4C9C9}" type="datetime1">
              <a:rPr lang="en-GB" smtClean="0"/>
              <a:t>29/04/20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F64411-6CB5-43CE-9E22-66B9BD54A0C5}" type="slidenum">
              <a:rPr lang="en-GB" smtClean="0"/>
              <a:t>‹#›</a:t>
            </a:fld>
            <a:endParaRPr lang="en-GB"/>
          </a:p>
        </p:txBody>
      </p:sp>
    </p:spTree>
    <p:extLst>
      <p:ext uri="{BB962C8B-B14F-4D97-AF65-F5344CB8AC3E}">
        <p14:creationId xmlns:p14="http://schemas.microsoft.com/office/powerpoint/2010/main" val="414318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12A28CE-FCF5-6C47-8AA9-B9BDF2BC80A3}" type="datetime1">
              <a:rPr lang="en-GB" smtClean="0"/>
              <a:t>29/04/20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F64411-6CB5-43CE-9E22-66B9BD54A0C5}" type="slidenum">
              <a:rPr lang="en-GB" smtClean="0"/>
              <a:t>‹#›</a:t>
            </a:fld>
            <a:endParaRPr lang="en-GB"/>
          </a:p>
        </p:txBody>
      </p:sp>
    </p:spTree>
    <p:extLst>
      <p:ext uri="{BB962C8B-B14F-4D97-AF65-F5344CB8AC3E}">
        <p14:creationId xmlns:p14="http://schemas.microsoft.com/office/powerpoint/2010/main" val="3908448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BC88F12-65E2-CE4D-BD24-329BA8801722}" type="datetime1">
              <a:rPr lang="en-GB" smtClean="0"/>
              <a:t>29/04/20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F64411-6CB5-43CE-9E22-66B9BD54A0C5}" type="slidenum">
              <a:rPr lang="en-GB" smtClean="0"/>
              <a:t>‹#›</a:t>
            </a:fld>
            <a:endParaRPr lang="en-GB"/>
          </a:p>
        </p:txBody>
      </p:sp>
    </p:spTree>
    <p:extLst>
      <p:ext uri="{BB962C8B-B14F-4D97-AF65-F5344CB8AC3E}">
        <p14:creationId xmlns:p14="http://schemas.microsoft.com/office/powerpoint/2010/main" val="4207013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F6D91E5-D17E-8746-9416-D31C2430A119}" type="datetime1">
              <a:rPr lang="en-GB" smtClean="0"/>
              <a:t>29/04/20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F64411-6CB5-43CE-9E22-66B9BD54A0C5}" type="slidenum">
              <a:rPr lang="en-GB" smtClean="0"/>
              <a:t>‹#›</a:t>
            </a:fld>
            <a:endParaRPr lang="en-GB"/>
          </a:p>
        </p:txBody>
      </p:sp>
    </p:spTree>
    <p:extLst>
      <p:ext uri="{BB962C8B-B14F-4D97-AF65-F5344CB8AC3E}">
        <p14:creationId xmlns:p14="http://schemas.microsoft.com/office/powerpoint/2010/main" val="798994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666DDCD-897A-CE4F-98C6-7024613B38E4}" type="datetime1">
              <a:rPr lang="en-GB" smtClean="0"/>
              <a:t>29/04/20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CF64411-6CB5-43CE-9E22-66B9BD54A0C5}" type="slidenum">
              <a:rPr lang="en-GB" smtClean="0"/>
              <a:t>‹#›</a:t>
            </a:fld>
            <a:endParaRPr lang="en-GB"/>
          </a:p>
        </p:txBody>
      </p:sp>
    </p:spTree>
    <p:extLst>
      <p:ext uri="{BB962C8B-B14F-4D97-AF65-F5344CB8AC3E}">
        <p14:creationId xmlns:p14="http://schemas.microsoft.com/office/powerpoint/2010/main" val="1047564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E0440E2-5D99-0448-A3F0-A7A87A3A5244}" type="datetime1">
              <a:rPr lang="en-GB" smtClean="0"/>
              <a:t>29/04/20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CF64411-6CB5-43CE-9E22-66B9BD54A0C5}" type="slidenum">
              <a:rPr lang="en-GB" smtClean="0"/>
              <a:t>‹#›</a:t>
            </a:fld>
            <a:endParaRPr lang="en-GB"/>
          </a:p>
        </p:txBody>
      </p:sp>
    </p:spTree>
    <p:extLst>
      <p:ext uri="{BB962C8B-B14F-4D97-AF65-F5344CB8AC3E}">
        <p14:creationId xmlns:p14="http://schemas.microsoft.com/office/powerpoint/2010/main" val="3761482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04D4408-B501-6F41-9C0A-B38C12F02905}" type="datetime1">
              <a:rPr lang="en-GB" smtClean="0"/>
              <a:t>29/04/20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CF64411-6CB5-43CE-9E22-66B9BD54A0C5}" type="slidenum">
              <a:rPr lang="en-GB" smtClean="0"/>
              <a:t>‹#›</a:t>
            </a:fld>
            <a:endParaRPr lang="en-GB"/>
          </a:p>
        </p:txBody>
      </p:sp>
    </p:spTree>
    <p:extLst>
      <p:ext uri="{BB962C8B-B14F-4D97-AF65-F5344CB8AC3E}">
        <p14:creationId xmlns:p14="http://schemas.microsoft.com/office/powerpoint/2010/main" val="3242758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246FC3-A813-9C44-AB7B-A1B6B3C5EA7F}" type="datetime1">
              <a:rPr lang="en-GB" smtClean="0"/>
              <a:t>29/04/20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CF64411-6CB5-43CE-9E22-66B9BD54A0C5}" type="slidenum">
              <a:rPr lang="en-GB" smtClean="0"/>
              <a:t>‹#›</a:t>
            </a:fld>
            <a:endParaRPr lang="en-GB"/>
          </a:p>
        </p:txBody>
      </p:sp>
    </p:spTree>
    <p:extLst>
      <p:ext uri="{BB962C8B-B14F-4D97-AF65-F5344CB8AC3E}">
        <p14:creationId xmlns:p14="http://schemas.microsoft.com/office/powerpoint/2010/main" val="3165559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342AFCB-E4B2-3548-8D5A-5EA0F6FD232A}" type="datetime1">
              <a:rPr lang="en-GB" smtClean="0"/>
              <a:t>29/04/20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CF64411-6CB5-43CE-9E22-66B9BD54A0C5}" type="slidenum">
              <a:rPr lang="en-GB" smtClean="0"/>
              <a:t>‹#›</a:t>
            </a:fld>
            <a:endParaRPr lang="en-GB"/>
          </a:p>
        </p:txBody>
      </p:sp>
    </p:spTree>
    <p:extLst>
      <p:ext uri="{BB962C8B-B14F-4D97-AF65-F5344CB8AC3E}">
        <p14:creationId xmlns:p14="http://schemas.microsoft.com/office/powerpoint/2010/main" val="1163933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3229B3A-2EFF-8446-A804-7BCAAB9CDB15}" type="datetime1">
              <a:rPr lang="en-GB" smtClean="0"/>
              <a:t>29/04/20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CF64411-6CB5-43CE-9E22-66B9BD54A0C5}" type="slidenum">
              <a:rPr lang="en-GB" smtClean="0"/>
              <a:t>‹#›</a:t>
            </a:fld>
            <a:endParaRPr lang="en-GB"/>
          </a:p>
        </p:txBody>
      </p:sp>
    </p:spTree>
    <p:extLst>
      <p:ext uri="{BB962C8B-B14F-4D97-AF65-F5344CB8AC3E}">
        <p14:creationId xmlns:p14="http://schemas.microsoft.com/office/powerpoint/2010/main" val="221042123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D0541ECA-CA23-2B4B-AA11-9E22C839CBAA}" type="datetime1">
              <a:rPr lang="en-GB" smtClean="0"/>
              <a:t>29/04/20</a:t>
            </a:fld>
            <a:endParaRPr lang="en-GB"/>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CF64411-6CB5-43CE-9E22-66B9BD54A0C5}" type="slidenum">
              <a:rPr lang="en-GB" smtClean="0"/>
              <a:t>‹#›</a:t>
            </a:fld>
            <a:endParaRPr lang="en-GB"/>
          </a:p>
        </p:txBody>
      </p:sp>
      <p:pic>
        <p:nvPicPr>
          <p:cNvPr id="4098" name="Picture 2"/>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7524328" y="4813268"/>
            <a:ext cx="1368659" cy="206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901814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8.png"/><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Introduction to greenhouse gas removal methods</a:t>
            </a:r>
          </a:p>
        </p:txBody>
      </p:sp>
      <p:sp>
        <p:nvSpPr>
          <p:cNvPr id="3" name="Text Placeholder 2"/>
          <p:cNvSpPr>
            <a:spLocks noGrp="1"/>
          </p:cNvSpPr>
          <p:nvPr>
            <p:ph type="body" idx="1"/>
          </p:nvPr>
        </p:nvSpPr>
        <p:spPr/>
        <p:txBody>
          <a:bodyPr/>
          <a:lstStyle/>
          <a:p>
            <a:r>
              <a:rPr lang="en-GB" dirty="0">
                <a:solidFill>
                  <a:schemeClr val="tx1"/>
                </a:solidFill>
              </a:rPr>
              <a:t>Chris Stark – UK Committee on Climate Change</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79869" cy="920657"/>
          </a:xfrm>
          <a:prstGeom prst="rect">
            <a:avLst/>
          </a:prstGeom>
        </p:spPr>
      </p:pic>
      <p:sp>
        <p:nvSpPr>
          <p:cNvPr id="6" name="Slide Number Placeholder 2"/>
          <p:cNvSpPr>
            <a:spLocks noGrp="1"/>
          </p:cNvSpPr>
          <p:nvPr>
            <p:ph type="sldNum" sz="quarter" idx="12"/>
          </p:nvPr>
        </p:nvSpPr>
        <p:spPr>
          <a:xfrm>
            <a:off x="62136" y="4818186"/>
            <a:ext cx="2133600" cy="273844"/>
          </a:xfrm>
        </p:spPr>
        <p:txBody>
          <a:bodyPr/>
          <a:lstStyle/>
          <a:p>
            <a:pPr algn="l"/>
            <a:r>
              <a:rPr lang="en-GB" sz="1800" dirty="0" smtClean="0"/>
              <a:t>1</a:t>
            </a:r>
            <a:endParaRPr lang="en-GB" sz="1800" dirty="0"/>
          </a:p>
        </p:txBody>
      </p:sp>
    </p:spTree>
    <p:extLst>
      <p:ext uri="{BB962C8B-B14F-4D97-AF65-F5344CB8AC3E}">
        <p14:creationId xmlns:p14="http://schemas.microsoft.com/office/powerpoint/2010/main" val="856889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8898692" cy="857250"/>
          </a:xfrm>
        </p:spPr>
        <p:txBody>
          <a:bodyPr>
            <a:noAutofit/>
          </a:bodyPr>
          <a:lstStyle/>
          <a:p>
            <a:pPr algn="r"/>
            <a:r>
              <a:rPr lang="en-GB" sz="2800" dirty="0"/>
              <a:t>Bioenergy with carbon capture and storage (BECCS)</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79869" cy="920657"/>
          </a:xfrm>
          <a:prstGeom prst="rect">
            <a:avLst/>
          </a:prstGeom>
        </p:spPr>
      </p:pic>
      <p:pic>
        <p:nvPicPr>
          <p:cNvPr id="16" name="Picture 15"/>
          <p:cNvPicPr>
            <a:picLocks noChangeAspect="1"/>
          </p:cNvPicPr>
          <p:nvPr/>
        </p:nvPicPr>
        <p:blipFill>
          <a:blip r:embed="rId4"/>
          <a:stretch>
            <a:fillRect/>
          </a:stretch>
        </p:blipFill>
        <p:spPr>
          <a:xfrm>
            <a:off x="0" y="1159734"/>
            <a:ext cx="9144000" cy="3572256"/>
          </a:xfrm>
          <a:prstGeom prst="rect">
            <a:avLst/>
          </a:prstGeom>
        </p:spPr>
      </p:pic>
      <p:sp>
        <p:nvSpPr>
          <p:cNvPr id="17" name="TextBox 16"/>
          <p:cNvSpPr txBox="1"/>
          <p:nvPr/>
        </p:nvSpPr>
        <p:spPr>
          <a:xfrm>
            <a:off x="4950224" y="4501158"/>
            <a:ext cx="4193776" cy="230832"/>
          </a:xfrm>
          <a:prstGeom prst="rect">
            <a:avLst/>
          </a:prstGeom>
          <a:noFill/>
        </p:spPr>
        <p:txBody>
          <a:bodyPr wrap="none" rtlCol="0">
            <a:spAutoFit/>
          </a:bodyPr>
          <a:lstStyle/>
          <a:p>
            <a:pPr algn="r"/>
            <a:r>
              <a:rPr lang="en-GB" sz="900" dirty="0"/>
              <a:t>Infographic adapted from the Royal Society and Royal Academy of Engineering (2018)</a:t>
            </a:r>
          </a:p>
        </p:txBody>
      </p:sp>
      <p:sp>
        <p:nvSpPr>
          <p:cNvPr id="8" name="Slide Number Placeholder 2"/>
          <p:cNvSpPr>
            <a:spLocks noGrp="1"/>
          </p:cNvSpPr>
          <p:nvPr>
            <p:ph type="sldNum" sz="quarter" idx="12"/>
          </p:nvPr>
        </p:nvSpPr>
        <p:spPr>
          <a:xfrm>
            <a:off x="62136" y="4818186"/>
            <a:ext cx="2133600" cy="273844"/>
          </a:xfrm>
        </p:spPr>
        <p:txBody>
          <a:bodyPr/>
          <a:lstStyle/>
          <a:p>
            <a:pPr algn="l"/>
            <a:r>
              <a:rPr lang="en-GB" sz="1800" dirty="0" smtClean="0"/>
              <a:t>10</a:t>
            </a:r>
            <a:endParaRPr lang="en-GB" sz="1800" dirty="0"/>
          </a:p>
        </p:txBody>
      </p:sp>
    </p:spTree>
    <p:extLst>
      <p:ext uri="{BB962C8B-B14F-4D97-AF65-F5344CB8AC3E}">
        <p14:creationId xmlns:p14="http://schemas.microsoft.com/office/powerpoint/2010/main" val="38053865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8898692" cy="857250"/>
          </a:xfrm>
        </p:spPr>
        <p:txBody>
          <a:bodyPr>
            <a:noAutofit/>
          </a:bodyPr>
          <a:lstStyle/>
          <a:p>
            <a:pPr algn="r"/>
            <a:r>
              <a:rPr lang="en-GB" sz="2800" dirty="0"/>
              <a:t>Bioenergy with carbon capture and storage (BECCS)</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79869" cy="920657"/>
          </a:xfrm>
          <a:prstGeom prst="rect">
            <a:avLst/>
          </a:prstGeom>
        </p:spPr>
      </p:pic>
      <p:graphicFrame>
        <p:nvGraphicFramePr>
          <p:cNvPr id="8" name="Table 7"/>
          <p:cNvGraphicFramePr>
            <a:graphicFrameLocks noGrp="1"/>
          </p:cNvGraphicFramePr>
          <p:nvPr>
            <p:extLst>
              <p:ext uri="{D42A27DB-BD31-4B8C-83A1-F6EECF244321}">
                <p14:modId xmlns:p14="http://schemas.microsoft.com/office/powerpoint/2010/main" val="3786322024"/>
              </p:ext>
            </p:extLst>
          </p:nvPr>
        </p:nvGraphicFramePr>
        <p:xfrm>
          <a:off x="467544" y="1132236"/>
          <a:ext cx="8229600" cy="326136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xmlns="" val="20000"/>
                    </a:ext>
                  </a:extLst>
                </a:gridCol>
                <a:gridCol w="4114800">
                  <a:extLst>
                    <a:ext uri="{9D8B030D-6E8A-4147-A177-3AD203B41FA5}">
                      <a16:colId xmlns:a16="http://schemas.microsoft.com/office/drawing/2014/main" xmlns="" val="20001"/>
                    </a:ext>
                  </a:extLst>
                </a:gridCol>
              </a:tblGrid>
              <a:tr h="379496">
                <a:tc>
                  <a:txBody>
                    <a:bodyPr/>
                    <a:lstStyle/>
                    <a:p>
                      <a:pPr algn="l"/>
                      <a:r>
                        <a:rPr lang="en-GB" sz="2400" dirty="0"/>
                        <a:t>Potential advantages</a:t>
                      </a:r>
                    </a:p>
                  </a:txBody>
                  <a:tcPr anchor="ctr">
                    <a:lnL w="12700" cap="flat" cmpd="sng" algn="ctr">
                      <a:solidFill>
                        <a:srgbClr val="0085CA"/>
                      </a:solidFill>
                      <a:prstDash val="solid"/>
                      <a:round/>
                      <a:headEnd type="none" w="med" len="med"/>
                      <a:tailEnd type="none" w="med" len="med"/>
                    </a:lnL>
                    <a:lnR w="12700" cap="flat" cmpd="sng" algn="ctr">
                      <a:solidFill>
                        <a:srgbClr val="0085CA"/>
                      </a:solidFill>
                      <a:prstDash val="solid"/>
                      <a:round/>
                      <a:headEnd type="none" w="med" len="med"/>
                      <a:tailEnd type="none" w="med" len="med"/>
                    </a:lnR>
                    <a:lnT w="12700" cap="flat" cmpd="sng" algn="ctr">
                      <a:solidFill>
                        <a:srgbClr val="0085CA"/>
                      </a:solidFill>
                      <a:prstDash val="solid"/>
                      <a:round/>
                      <a:headEnd type="none" w="med" len="med"/>
                      <a:tailEnd type="none" w="med" len="med"/>
                    </a:lnT>
                    <a:lnB w="12700" cap="flat" cmpd="sng" algn="ctr">
                      <a:solidFill>
                        <a:srgbClr val="0085CA"/>
                      </a:solidFill>
                      <a:prstDash val="solid"/>
                      <a:round/>
                      <a:headEnd type="none" w="med" len="med"/>
                      <a:tailEnd type="none" w="med" len="med"/>
                    </a:lnB>
                    <a:lnTlToBr w="12700" cmpd="sng">
                      <a:noFill/>
                      <a:prstDash val="solid"/>
                    </a:lnTlToBr>
                    <a:lnBlToTr w="12700" cmpd="sng">
                      <a:noFill/>
                      <a:prstDash val="solid"/>
                    </a:lnBlToTr>
                    <a:solidFill>
                      <a:srgbClr val="0085CA"/>
                    </a:solidFill>
                  </a:tcPr>
                </a:tc>
                <a:tc>
                  <a:txBody>
                    <a:bodyPr/>
                    <a:lstStyle/>
                    <a:p>
                      <a:pPr algn="l"/>
                      <a:r>
                        <a:rPr lang="en-GB" sz="2400" dirty="0"/>
                        <a:t>Potential disadvantages</a:t>
                      </a:r>
                      <a:r>
                        <a:rPr lang="en-GB" sz="2400" baseline="0" dirty="0"/>
                        <a:t> </a:t>
                      </a:r>
                      <a:endParaRPr lang="en-GB" sz="2400" dirty="0"/>
                    </a:p>
                  </a:txBody>
                  <a:tcPr anchor="ctr">
                    <a:lnL w="12700" cap="flat" cmpd="sng" algn="ctr">
                      <a:solidFill>
                        <a:srgbClr val="0085CA"/>
                      </a:solidFill>
                      <a:prstDash val="solid"/>
                      <a:round/>
                      <a:headEnd type="none" w="med" len="med"/>
                      <a:tailEnd type="none" w="med" len="med"/>
                    </a:lnL>
                    <a:lnR w="12700" cap="flat" cmpd="sng" algn="ctr">
                      <a:solidFill>
                        <a:srgbClr val="0085CA"/>
                      </a:solidFill>
                      <a:prstDash val="solid"/>
                      <a:round/>
                      <a:headEnd type="none" w="med" len="med"/>
                      <a:tailEnd type="none" w="med" len="med"/>
                    </a:lnR>
                    <a:lnT w="12700" cap="flat" cmpd="sng" algn="ctr">
                      <a:solidFill>
                        <a:srgbClr val="0085CA"/>
                      </a:solidFill>
                      <a:prstDash val="solid"/>
                      <a:round/>
                      <a:headEnd type="none" w="med" len="med"/>
                      <a:tailEnd type="none" w="med" len="med"/>
                    </a:lnT>
                    <a:lnB w="12700" cap="flat" cmpd="sng" algn="ctr">
                      <a:solidFill>
                        <a:srgbClr val="0085CA"/>
                      </a:solidFill>
                      <a:prstDash val="solid"/>
                      <a:round/>
                      <a:headEnd type="none" w="med" len="med"/>
                      <a:tailEnd type="none" w="med" len="med"/>
                    </a:lnB>
                    <a:lnTlToBr w="12700" cmpd="sng">
                      <a:noFill/>
                      <a:prstDash val="solid"/>
                    </a:lnTlToBr>
                    <a:lnBlToTr w="12700" cmpd="sng">
                      <a:noFill/>
                      <a:prstDash val="solid"/>
                    </a:lnBlToTr>
                    <a:solidFill>
                      <a:srgbClr val="0085CA"/>
                    </a:solidFill>
                  </a:tcPr>
                </a:tc>
                <a:extLst>
                  <a:ext uri="{0D108BD9-81ED-4DB2-BD59-A6C34878D82A}">
                    <a16:rowId xmlns:a16="http://schemas.microsoft.com/office/drawing/2014/main" xmlns="" val="10000"/>
                  </a:ext>
                </a:extLst>
              </a:tr>
              <a:tr h="2512838">
                <a:tc>
                  <a:txBody>
                    <a:bodyPr/>
                    <a:lstStyle/>
                    <a:p>
                      <a:pPr marL="285750" indent="-285750">
                        <a:spcAft>
                          <a:spcPts val="600"/>
                        </a:spcAft>
                        <a:buFont typeface="Arial"/>
                        <a:buChar char="•"/>
                      </a:pPr>
                      <a:r>
                        <a:rPr lang="en-GB" sz="2400" dirty="0">
                          <a:solidFill>
                            <a:schemeClr val="tx1"/>
                          </a:solidFill>
                        </a:rPr>
                        <a:t>Could capture and store a significant amount of carbon dioxide emissions </a:t>
                      </a:r>
                    </a:p>
                    <a:p>
                      <a:pPr marL="285750" indent="-285750">
                        <a:spcAft>
                          <a:spcPts val="600"/>
                        </a:spcAft>
                        <a:buFont typeface="Arial"/>
                        <a:buChar char="•"/>
                      </a:pPr>
                      <a:r>
                        <a:rPr lang="en-GB" sz="2400" dirty="0">
                          <a:solidFill>
                            <a:schemeClr val="tx1"/>
                          </a:solidFill>
                        </a:rPr>
                        <a:t>Combines technologies that are well understood</a:t>
                      </a:r>
                    </a:p>
                    <a:p>
                      <a:pPr marL="285750" indent="-285750">
                        <a:spcAft>
                          <a:spcPts val="600"/>
                        </a:spcAft>
                        <a:buFont typeface="Arial"/>
                        <a:buChar char="•"/>
                      </a:pPr>
                      <a:r>
                        <a:rPr lang="en-GB" sz="2400" dirty="0">
                          <a:solidFill>
                            <a:schemeClr val="tx1"/>
                          </a:solidFill>
                        </a:rPr>
                        <a:t>Lots of storage space in the UK (e.g. oil and gas fields)</a:t>
                      </a:r>
                    </a:p>
                  </a:txBody>
                  <a:tcPr>
                    <a:lnL w="12700" cap="flat" cmpd="sng" algn="ctr">
                      <a:solidFill>
                        <a:srgbClr val="0085CA"/>
                      </a:solidFill>
                      <a:prstDash val="solid"/>
                      <a:round/>
                      <a:headEnd type="none" w="med" len="med"/>
                      <a:tailEnd type="none" w="med" len="med"/>
                    </a:lnL>
                    <a:lnR w="12700" cap="flat" cmpd="sng" algn="ctr">
                      <a:solidFill>
                        <a:srgbClr val="0085CA"/>
                      </a:solidFill>
                      <a:prstDash val="solid"/>
                      <a:round/>
                      <a:headEnd type="none" w="med" len="med"/>
                      <a:tailEnd type="none" w="med" len="med"/>
                    </a:lnR>
                    <a:lnT w="12700" cap="flat" cmpd="sng" algn="ctr">
                      <a:solidFill>
                        <a:srgbClr val="0085CA"/>
                      </a:solidFill>
                      <a:prstDash val="solid"/>
                      <a:round/>
                      <a:headEnd type="none" w="med" len="med"/>
                      <a:tailEnd type="none" w="med" len="med"/>
                    </a:lnT>
                    <a:lnB w="12700" cap="flat" cmpd="sng" algn="ctr">
                      <a:solidFill>
                        <a:srgbClr val="0085CA"/>
                      </a:solidFill>
                      <a:prstDash val="solid"/>
                      <a:round/>
                      <a:headEnd type="none" w="med" len="med"/>
                      <a:tailEnd type="none" w="med" len="med"/>
                    </a:lnB>
                    <a:solidFill>
                      <a:srgbClr val="E5E2E1"/>
                    </a:solidFill>
                  </a:tcPr>
                </a:tc>
                <a:tc>
                  <a:txBody>
                    <a:bodyPr/>
                    <a:lstStyle/>
                    <a:p>
                      <a:pPr marL="285750" indent="-285750">
                        <a:spcAft>
                          <a:spcPts val="600"/>
                        </a:spcAft>
                        <a:buFont typeface="Arial"/>
                        <a:buChar char="•"/>
                      </a:pPr>
                      <a:r>
                        <a:rPr lang="en-GB" sz="2400" dirty="0">
                          <a:solidFill>
                            <a:schemeClr val="tx1"/>
                          </a:solidFill>
                        </a:rPr>
                        <a:t>Likely to have high costs, at least initially</a:t>
                      </a:r>
                    </a:p>
                    <a:p>
                      <a:pPr marL="285750" indent="-285750">
                        <a:spcAft>
                          <a:spcPts val="600"/>
                        </a:spcAft>
                        <a:buFont typeface="Arial"/>
                        <a:buChar char="•"/>
                      </a:pPr>
                      <a:r>
                        <a:rPr lang="en-GB" sz="2400" baseline="0" dirty="0">
                          <a:solidFill>
                            <a:schemeClr val="tx1"/>
                          </a:solidFill>
                        </a:rPr>
                        <a:t>Uses land that could be used for other activities</a:t>
                      </a:r>
                    </a:p>
                    <a:p>
                      <a:pPr marL="285750" indent="-285750">
                        <a:spcAft>
                          <a:spcPts val="600"/>
                        </a:spcAft>
                        <a:buFont typeface="Arial"/>
                        <a:buChar char="•"/>
                      </a:pPr>
                      <a:r>
                        <a:rPr lang="en-GB" sz="2400" baseline="0" dirty="0">
                          <a:solidFill>
                            <a:schemeClr val="tx1"/>
                          </a:solidFill>
                        </a:rPr>
                        <a:t>Need to ensure that carbon dioxide storage is secure</a:t>
                      </a:r>
                    </a:p>
                  </a:txBody>
                  <a:tcPr>
                    <a:lnL w="12700" cap="flat" cmpd="sng" algn="ctr">
                      <a:solidFill>
                        <a:srgbClr val="0085CA"/>
                      </a:solidFill>
                      <a:prstDash val="solid"/>
                      <a:round/>
                      <a:headEnd type="none" w="med" len="med"/>
                      <a:tailEnd type="none" w="med" len="med"/>
                    </a:lnL>
                    <a:lnR w="12700" cap="flat" cmpd="sng" algn="ctr">
                      <a:solidFill>
                        <a:srgbClr val="0085CA"/>
                      </a:solidFill>
                      <a:prstDash val="solid"/>
                      <a:round/>
                      <a:headEnd type="none" w="med" len="med"/>
                      <a:tailEnd type="none" w="med" len="med"/>
                    </a:lnR>
                    <a:lnT w="12700" cap="flat" cmpd="sng" algn="ctr">
                      <a:solidFill>
                        <a:srgbClr val="0085CA"/>
                      </a:solidFill>
                      <a:prstDash val="solid"/>
                      <a:round/>
                      <a:headEnd type="none" w="med" len="med"/>
                      <a:tailEnd type="none" w="med" len="med"/>
                    </a:lnT>
                    <a:lnB w="12700" cap="flat" cmpd="sng" algn="ctr">
                      <a:solidFill>
                        <a:srgbClr val="0085CA"/>
                      </a:solidFill>
                      <a:prstDash val="solid"/>
                      <a:round/>
                      <a:headEnd type="none" w="med" len="med"/>
                      <a:tailEnd type="none" w="med" len="med"/>
                    </a:lnB>
                    <a:solidFill>
                      <a:srgbClr val="E5E2E1"/>
                    </a:solidFill>
                  </a:tcPr>
                </a:tc>
                <a:extLst>
                  <a:ext uri="{0D108BD9-81ED-4DB2-BD59-A6C34878D82A}">
                    <a16:rowId xmlns:a16="http://schemas.microsoft.com/office/drawing/2014/main" xmlns="" val="10001"/>
                  </a:ext>
                </a:extLst>
              </a:tr>
            </a:tbl>
          </a:graphicData>
        </a:graphic>
      </p:graphicFrame>
      <p:sp>
        <p:nvSpPr>
          <p:cNvPr id="9" name="Slide Number Placeholder 2"/>
          <p:cNvSpPr>
            <a:spLocks noGrp="1"/>
          </p:cNvSpPr>
          <p:nvPr>
            <p:ph type="sldNum" sz="quarter" idx="12"/>
          </p:nvPr>
        </p:nvSpPr>
        <p:spPr>
          <a:xfrm>
            <a:off x="62136" y="4818186"/>
            <a:ext cx="2133600" cy="273844"/>
          </a:xfrm>
        </p:spPr>
        <p:txBody>
          <a:bodyPr/>
          <a:lstStyle/>
          <a:p>
            <a:pPr algn="l"/>
            <a:r>
              <a:rPr lang="en-GB" sz="1800" dirty="0" smtClean="0"/>
              <a:t>11</a:t>
            </a:r>
            <a:endParaRPr lang="en-GB" sz="1800" dirty="0"/>
          </a:p>
        </p:txBody>
      </p:sp>
    </p:spTree>
    <p:extLst>
      <p:ext uri="{BB962C8B-B14F-4D97-AF65-F5344CB8AC3E}">
        <p14:creationId xmlns:p14="http://schemas.microsoft.com/office/powerpoint/2010/main" val="19123898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9860" y="0"/>
            <a:ext cx="7596336" cy="857250"/>
          </a:xfrm>
        </p:spPr>
        <p:txBody>
          <a:bodyPr>
            <a:noAutofit/>
          </a:bodyPr>
          <a:lstStyle/>
          <a:p>
            <a:pPr algn="r"/>
            <a:r>
              <a:rPr lang="en-GB" sz="3200" dirty="0"/>
              <a:t>Direct air capture and carbon storage</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79869" cy="920657"/>
          </a:xfrm>
          <a:prstGeom prst="rect">
            <a:avLst/>
          </a:prstGeom>
        </p:spPr>
      </p:pic>
      <p:pic>
        <p:nvPicPr>
          <p:cNvPr id="11" name="Picture 10"/>
          <p:cNvPicPr>
            <a:picLocks noChangeAspect="1"/>
          </p:cNvPicPr>
          <p:nvPr/>
        </p:nvPicPr>
        <p:blipFill>
          <a:blip r:embed="rId4"/>
          <a:stretch>
            <a:fillRect/>
          </a:stretch>
        </p:blipFill>
        <p:spPr>
          <a:xfrm>
            <a:off x="0" y="1135350"/>
            <a:ext cx="9144000" cy="3596640"/>
          </a:xfrm>
          <a:prstGeom prst="rect">
            <a:avLst/>
          </a:prstGeom>
        </p:spPr>
      </p:pic>
      <p:sp>
        <p:nvSpPr>
          <p:cNvPr id="12" name="TextBox 11"/>
          <p:cNvSpPr txBox="1"/>
          <p:nvPr/>
        </p:nvSpPr>
        <p:spPr>
          <a:xfrm>
            <a:off x="4950224" y="4501158"/>
            <a:ext cx="4193776" cy="230832"/>
          </a:xfrm>
          <a:prstGeom prst="rect">
            <a:avLst/>
          </a:prstGeom>
          <a:noFill/>
        </p:spPr>
        <p:txBody>
          <a:bodyPr wrap="none" rtlCol="0">
            <a:spAutoFit/>
          </a:bodyPr>
          <a:lstStyle/>
          <a:p>
            <a:pPr algn="r"/>
            <a:r>
              <a:rPr lang="en-GB" sz="900" dirty="0"/>
              <a:t>Infographic adapted from the Royal Society and Royal Academy of Engineering (2018)</a:t>
            </a:r>
          </a:p>
        </p:txBody>
      </p:sp>
      <p:sp>
        <p:nvSpPr>
          <p:cNvPr id="3" name="Slide Number Placeholder 2"/>
          <p:cNvSpPr>
            <a:spLocks noGrp="1"/>
          </p:cNvSpPr>
          <p:nvPr>
            <p:ph type="sldNum" sz="quarter" idx="12"/>
          </p:nvPr>
        </p:nvSpPr>
        <p:spPr>
          <a:xfrm>
            <a:off x="62136" y="4818186"/>
            <a:ext cx="2133600" cy="273844"/>
          </a:xfrm>
        </p:spPr>
        <p:txBody>
          <a:bodyPr/>
          <a:lstStyle/>
          <a:p>
            <a:pPr algn="l"/>
            <a:fld id="{BCF64411-6CB5-43CE-9E22-66B9BD54A0C5}" type="slidenum">
              <a:rPr lang="en-GB" sz="1800" smtClean="0"/>
              <a:pPr algn="l"/>
              <a:t>12</a:t>
            </a:fld>
            <a:endParaRPr lang="en-GB" sz="1800" dirty="0"/>
          </a:p>
        </p:txBody>
      </p:sp>
    </p:spTree>
    <p:extLst>
      <p:ext uri="{BB962C8B-B14F-4D97-AF65-F5344CB8AC3E}">
        <p14:creationId xmlns:p14="http://schemas.microsoft.com/office/powerpoint/2010/main" val="1704894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CF64411-6CB5-43CE-9E22-66B9BD54A0C5}" type="slidenum">
              <a:rPr lang="en-GB" smtClean="0"/>
              <a:t>13</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3320800940"/>
              </p:ext>
            </p:extLst>
          </p:nvPr>
        </p:nvGraphicFramePr>
        <p:xfrm>
          <a:off x="438536" y="1131590"/>
          <a:ext cx="8280920" cy="3261360"/>
        </p:xfrm>
        <a:graphic>
          <a:graphicData uri="http://schemas.openxmlformats.org/drawingml/2006/table">
            <a:tbl>
              <a:tblPr firstRow="1" bandRow="1">
                <a:tableStyleId>{5C22544A-7EE6-4342-B048-85BDC9FD1C3A}</a:tableStyleId>
              </a:tblPr>
              <a:tblGrid>
                <a:gridCol w="4140460">
                  <a:extLst>
                    <a:ext uri="{9D8B030D-6E8A-4147-A177-3AD203B41FA5}">
                      <a16:colId xmlns:a16="http://schemas.microsoft.com/office/drawing/2014/main" xmlns="" val="20000"/>
                    </a:ext>
                  </a:extLst>
                </a:gridCol>
                <a:gridCol w="4140460">
                  <a:extLst>
                    <a:ext uri="{9D8B030D-6E8A-4147-A177-3AD203B41FA5}">
                      <a16:colId xmlns:a16="http://schemas.microsoft.com/office/drawing/2014/main" xmlns="" val="20001"/>
                    </a:ext>
                  </a:extLst>
                </a:gridCol>
              </a:tblGrid>
              <a:tr h="365755">
                <a:tc>
                  <a:txBody>
                    <a:bodyPr/>
                    <a:lstStyle/>
                    <a:p>
                      <a:pPr algn="l"/>
                      <a:r>
                        <a:rPr lang="en-GB" sz="2400" dirty="0"/>
                        <a:t>Potential advantages</a:t>
                      </a:r>
                    </a:p>
                  </a:txBody>
                  <a:tcPr anchor="ctr">
                    <a:lnL w="12700" cap="flat" cmpd="sng" algn="ctr">
                      <a:solidFill>
                        <a:srgbClr val="0085CA"/>
                      </a:solidFill>
                      <a:prstDash val="solid"/>
                      <a:round/>
                      <a:headEnd type="none" w="med" len="med"/>
                      <a:tailEnd type="none" w="med" len="med"/>
                    </a:lnL>
                    <a:lnR w="12700" cap="flat" cmpd="sng" algn="ctr">
                      <a:solidFill>
                        <a:srgbClr val="0085CA"/>
                      </a:solidFill>
                      <a:prstDash val="solid"/>
                      <a:round/>
                      <a:headEnd type="none" w="med" len="med"/>
                      <a:tailEnd type="none" w="med" len="med"/>
                    </a:lnR>
                    <a:lnT w="12700" cap="flat" cmpd="sng" algn="ctr">
                      <a:solidFill>
                        <a:srgbClr val="0085CA"/>
                      </a:solidFill>
                      <a:prstDash val="solid"/>
                      <a:round/>
                      <a:headEnd type="none" w="med" len="med"/>
                      <a:tailEnd type="none" w="med" len="med"/>
                    </a:lnT>
                    <a:lnB w="12700" cap="flat" cmpd="sng" algn="ctr">
                      <a:solidFill>
                        <a:srgbClr val="0085CA"/>
                      </a:solidFill>
                      <a:prstDash val="solid"/>
                      <a:round/>
                      <a:headEnd type="none" w="med" len="med"/>
                      <a:tailEnd type="none" w="med" len="med"/>
                    </a:lnB>
                    <a:lnTlToBr w="12700" cmpd="sng">
                      <a:noFill/>
                      <a:prstDash val="solid"/>
                    </a:lnTlToBr>
                    <a:lnBlToTr w="12700" cmpd="sng">
                      <a:noFill/>
                      <a:prstDash val="solid"/>
                    </a:lnBlToTr>
                    <a:solidFill>
                      <a:srgbClr val="0085CA"/>
                    </a:solidFill>
                  </a:tcPr>
                </a:tc>
                <a:tc>
                  <a:txBody>
                    <a:bodyPr/>
                    <a:lstStyle/>
                    <a:p>
                      <a:pPr algn="l"/>
                      <a:r>
                        <a:rPr lang="en-GB" sz="2400" dirty="0"/>
                        <a:t>Potential disadvantages</a:t>
                      </a:r>
                      <a:r>
                        <a:rPr lang="en-GB" sz="2400" baseline="0" dirty="0"/>
                        <a:t> </a:t>
                      </a:r>
                      <a:endParaRPr lang="en-GB" sz="2400" dirty="0"/>
                    </a:p>
                  </a:txBody>
                  <a:tcPr anchor="ctr">
                    <a:lnL w="12700" cap="flat" cmpd="sng" algn="ctr">
                      <a:solidFill>
                        <a:srgbClr val="0085CA"/>
                      </a:solidFill>
                      <a:prstDash val="solid"/>
                      <a:round/>
                      <a:headEnd type="none" w="med" len="med"/>
                      <a:tailEnd type="none" w="med" len="med"/>
                    </a:lnL>
                    <a:lnR w="12700" cap="flat" cmpd="sng" algn="ctr">
                      <a:solidFill>
                        <a:srgbClr val="0085CA"/>
                      </a:solidFill>
                      <a:prstDash val="solid"/>
                      <a:round/>
                      <a:headEnd type="none" w="med" len="med"/>
                      <a:tailEnd type="none" w="med" len="med"/>
                    </a:lnR>
                    <a:lnT w="12700" cap="flat" cmpd="sng" algn="ctr">
                      <a:solidFill>
                        <a:srgbClr val="0085CA"/>
                      </a:solidFill>
                      <a:prstDash val="solid"/>
                      <a:round/>
                      <a:headEnd type="none" w="med" len="med"/>
                      <a:tailEnd type="none" w="med" len="med"/>
                    </a:lnT>
                    <a:lnB w="12700" cap="flat" cmpd="sng" algn="ctr">
                      <a:solidFill>
                        <a:srgbClr val="0085CA"/>
                      </a:solidFill>
                      <a:prstDash val="solid"/>
                      <a:round/>
                      <a:headEnd type="none" w="med" len="med"/>
                      <a:tailEnd type="none" w="med" len="med"/>
                    </a:lnB>
                    <a:lnTlToBr w="12700" cmpd="sng">
                      <a:noFill/>
                      <a:prstDash val="solid"/>
                    </a:lnTlToBr>
                    <a:lnBlToTr w="12700" cmpd="sng">
                      <a:noFill/>
                      <a:prstDash val="solid"/>
                    </a:lnBlToTr>
                    <a:solidFill>
                      <a:srgbClr val="0085CA"/>
                    </a:solidFill>
                  </a:tcPr>
                </a:tc>
                <a:extLst>
                  <a:ext uri="{0D108BD9-81ED-4DB2-BD59-A6C34878D82A}">
                    <a16:rowId xmlns:a16="http://schemas.microsoft.com/office/drawing/2014/main" xmlns="" val="10000"/>
                  </a:ext>
                </a:extLst>
              </a:tr>
              <a:tr h="2514565">
                <a:tc>
                  <a:txBody>
                    <a:bodyPr/>
                    <a:lstStyle/>
                    <a:p>
                      <a:pPr marL="285750" indent="-285750">
                        <a:spcAft>
                          <a:spcPts val="600"/>
                        </a:spcAft>
                        <a:buFont typeface="Arial"/>
                        <a:buChar char="•"/>
                      </a:pPr>
                      <a:r>
                        <a:rPr lang="en-GB" sz="2400" dirty="0">
                          <a:solidFill>
                            <a:schemeClr val="tx1"/>
                          </a:solidFill>
                        </a:rPr>
                        <a:t>Could capture and store a significant amount of carbon dioxide emissions </a:t>
                      </a:r>
                    </a:p>
                    <a:p>
                      <a:pPr marL="285750" marR="0" lvl="0" indent="-285750" algn="l" defTabSz="914400" rtl="0" eaLnBrk="1" fontAlgn="auto" latinLnBrk="0" hangingPunct="1">
                        <a:lnSpc>
                          <a:spcPct val="100000"/>
                        </a:lnSpc>
                        <a:spcBef>
                          <a:spcPts val="0"/>
                        </a:spcBef>
                        <a:spcAft>
                          <a:spcPts val="600"/>
                        </a:spcAft>
                        <a:buClrTx/>
                        <a:buSzTx/>
                        <a:buFont typeface="Arial"/>
                        <a:buChar char="•"/>
                        <a:tabLst/>
                        <a:defRPr/>
                      </a:pPr>
                      <a:r>
                        <a:rPr lang="en-GB" sz="2400" dirty="0">
                          <a:solidFill>
                            <a:schemeClr val="tx1"/>
                          </a:solidFill>
                        </a:rPr>
                        <a:t>Lots of storage space in the UK (e.g. oil and gas fields)</a:t>
                      </a:r>
                    </a:p>
                    <a:p>
                      <a:pPr marL="285750" indent="-285750">
                        <a:spcAft>
                          <a:spcPts val="600"/>
                        </a:spcAft>
                        <a:buFont typeface="Arial"/>
                        <a:buChar char="•"/>
                      </a:pPr>
                      <a:r>
                        <a:rPr lang="en-GB" sz="2400" dirty="0">
                          <a:solidFill>
                            <a:schemeClr val="tx1"/>
                          </a:solidFill>
                        </a:rPr>
                        <a:t>A variety of technical options are being developed</a:t>
                      </a:r>
                    </a:p>
                  </a:txBody>
                  <a:tcPr>
                    <a:lnL w="12700" cap="flat" cmpd="sng" algn="ctr">
                      <a:solidFill>
                        <a:srgbClr val="0085CA"/>
                      </a:solidFill>
                      <a:prstDash val="solid"/>
                      <a:round/>
                      <a:headEnd type="none" w="med" len="med"/>
                      <a:tailEnd type="none" w="med" len="med"/>
                    </a:lnL>
                    <a:lnR w="12700" cap="flat" cmpd="sng" algn="ctr">
                      <a:solidFill>
                        <a:srgbClr val="0085CA"/>
                      </a:solidFill>
                      <a:prstDash val="solid"/>
                      <a:round/>
                      <a:headEnd type="none" w="med" len="med"/>
                      <a:tailEnd type="none" w="med" len="med"/>
                    </a:lnR>
                    <a:lnT w="12700" cap="flat" cmpd="sng" algn="ctr">
                      <a:solidFill>
                        <a:srgbClr val="0085CA"/>
                      </a:solidFill>
                      <a:prstDash val="solid"/>
                      <a:round/>
                      <a:headEnd type="none" w="med" len="med"/>
                      <a:tailEnd type="none" w="med" len="med"/>
                    </a:lnT>
                    <a:lnB w="12700" cap="flat" cmpd="sng" algn="ctr">
                      <a:solidFill>
                        <a:srgbClr val="0085CA"/>
                      </a:solidFill>
                      <a:prstDash val="solid"/>
                      <a:round/>
                      <a:headEnd type="none" w="med" len="med"/>
                      <a:tailEnd type="none" w="med" len="med"/>
                    </a:lnB>
                    <a:solidFill>
                      <a:srgbClr val="E5E2E1"/>
                    </a:solidFill>
                  </a:tcPr>
                </a:tc>
                <a:tc>
                  <a:txBody>
                    <a:bodyPr/>
                    <a:lstStyle/>
                    <a:p>
                      <a:pPr marL="285750" indent="-285750">
                        <a:spcAft>
                          <a:spcPts val="600"/>
                        </a:spcAft>
                        <a:buFont typeface="Arial"/>
                        <a:buChar char="•"/>
                      </a:pPr>
                      <a:r>
                        <a:rPr lang="en-GB" sz="2400" dirty="0">
                          <a:solidFill>
                            <a:schemeClr val="tx1"/>
                          </a:solidFill>
                        </a:rPr>
                        <a:t>Technologies are</a:t>
                      </a:r>
                      <a:r>
                        <a:rPr lang="en-GB" sz="2400" baseline="0" dirty="0">
                          <a:solidFill>
                            <a:schemeClr val="tx1"/>
                          </a:solidFill>
                        </a:rPr>
                        <a:t> very new and experimental </a:t>
                      </a:r>
                    </a:p>
                    <a:p>
                      <a:pPr marL="285750" indent="-285750">
                        <a:spcAft>
                          <a:spcPts val="600"/>
                        </a:spcAft>
                        <a:buFont typeface="Arial"/>
                        <a:buChar char="•"/>
                      </a:pPr>
                      <a:r>
                        <a:rPr lang="en-GB" sz="2400" baseline="0" dirty="0">
                          <a:solidFill>
                            <a:schemeClr val="tx1"/>
                          </a:solidFill>
                        </a:rPr>
                        <a:t>Could </a:t>
                      </a:r>
                      <a:r>
                        <a:rPr lang="en-GB" sz="2400" baseline="0" dirty="0" smtClean="0">
                          <a:solidFill>
                            <a:schemeClr val="tx1"/>
                          </a:solidFill>
                        </a:rPr>
                        <a:t>require a large amount </a:t>
                      </a:r>
                      <a:r>
                        <a:rPr lang="en-GB" sz="2400" baseline="0" dirty="0">
                          <a:solidFill>
                            <a:schemeClr val="tx1"/>
                          </a:solidFill>
                        </a:rPr>
                        <a:t>of low carbon electricity</a:t>
                      </a:r>
                    </a:p>
                    <a:p>
                      <a:pPr marL="285750" indent="-285750">
                        <a:spcAft>
                          <a:spcPts val="600"/>
                        </a:spcAft>
                        <a:buFont typeface="Arial"/>
                        <a:buChar char="•"/>
                      </a:pPr>
                      <a:r>
                        <a:rPr lang="en-GB" sz="2400" baseline="0" dirty="0">
                          <a:solidFill>
                            <a:schemeClr val="tx1"/>
                          </a:solidFill>
                        </a:rPr>
                        <a:t>Current costs are very high, though they could fall as technology improves</a:t>
                      </a:r>
                    </a:p>
                  </a:txBody>
                  <a:tcPr>
                    <a:lnL w="12700" cap="flat" cmpd="sng" algn="ctr">
                      <a:solidFill>
                        <a:srgbClr val="0085CA"/>
                      </a:solidFill>
                      <a:prstDash val="solid"/>
                      <a:round/>
                      <a:headEnd type="none" w="med" len="med"/>
                      <a:tailEnd type="none" w="med" len="med"/>
                    </a:lnL>
                    <a:lnR w="12700" cap="flat" cmpd="sng" algn="ctr">
                      <a:solidFill>
                        <a:srgbClr val="0085CA"/>
                      </a:solidFill>
                      <a:prstDash val="solid"/>
                      <a:round/>
                      <a:headEnd type="none" w="med" len="med"/>
                      <a:tailEnd type="none" w="med" len="med"/>
                    </a:lnR>
                    <a:lnT w="12700" cap="flat" cmpd="sng" algn="ctr">
                      <a:solidFill>
                        <a:srgbClr val="0085CA"/>
                      </a:solidFill>
                      <a:prstDash val="solid"/>
                      <a:round/>
                      <a:headEnd type="none" w="med" len="med"/>
                      <a:tailEnd type="none" w="med" len="med"/>
                    </a:lnT>
                    <a:lnB w="12700" cap="flat" cmpd="sng" algn="ctr">
                      <a:solidFill>
                        <a:srgbClr val="0085CA"/>
                      </a:solidFill>
                      <a:prstDash val="solid"/>
                      <a:round/>
                      <a:headEnd type="none" w="med" len="med"/>
                      <a:tailEnd type="none" w="med" len="med"/>
                    </a:lnB>
                    <a:solidFill>
                      <a:srgbClr val="E5E2E1"/>
                    </a:solidFill>
                  </a:tcPr>
                </a:tc>
                <a:extLst>
                  <a:ext uri="{0D108BD9-81ED-4DB2-BD59-A6C34878D82A}">
                    <a16:rowId xmlns:a16="http://schemas.microsoft.com/office/drawing/2014/main" xmlns="" val="10001"/>
                  </a:ext>
                </a:extLst>
              </a:tr>
            </a:tbl>
          </a:graphicData>
        </a:graphic>
      </p:graphicFrame>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79869" cy="920657"/>
          </a:xfrm>
          <a:prstGeom prst="rect">
            <a:avLst/>
          </a:prstGeom>
        </p:spPr>
      </p:pic>
      <p:sp>
        <p:nvSpPr>
          <p:cNvPr id="7" name="Title 1">
            <a:extLst>
              <a:ext uri="{FF2B5EF4-FFF2-40B4-BE49-F238E27FC236}">
                <a16:creationId xmlns:a16="http://schemas.microsoft.com/office/drawing/2014/main" xmlns="" id="{FBE4FA40-EEC5-204D-A826-A8397D4E1800}"/>
              </a:ext>
            </a:extLst>
          </p:cNvPr>
          <p:cNvSpPr>
            <a:spLocks noGrp="1"/>
          </p:cNvSpPr>
          <p:nvPr>
            <p:ph type="title"/>
          </p:nvPr>
        </p:nvSpPr>
        <p:spPr>
          <a:xfrm>
            <a:off x="1409860" y="0"/>
            <a:ext cx="7596336" cy="857250"/>
          </a:xfrm>
        </p:spPr>
        <p:txBody>
          <a:bodyPr>
            <a:noAutofit/>
          </a:bodyPr>
          <a:lstStyle/>
          <a:p>
            <a:pPr algn="r"/>
            <a:r>
              <a:rPr lang="en-GB" sz="3200" dirty="0"/>
              <a:t>Direct air capture and carbon storage</a:t>
            </a:r>
          </a:p>
        </p:txBody>
      </p:sp>
      <p:sp>
        <p:nvSpPr>
          <p:cNvPr id="8" name="Slide Number Placeholder 2"/>
          <p:cNvSpPr txBox="1">
            <a:spLocks/>
          </p:cNvSpPr>
          <p:nvPr/>
        </p:nvSpPr>
        <p:spPr>
          <a:xfrm>
            <a:off x="62136" y="4818186"/>
            <a:ext cx="2133600" cy="273844"/>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sz="1800" dirty="0" smtClean="0"/>
              <a:t>13</a:t>
            </a:r>
            <a:endParaRPr lang="en-GB" sz="1800" dirty="0"/>
          </a:p>
        </p:txBody>
      </p:sp>
    </p:spTree>
    <p:extLst>
      <p:ext uri="{BB962C8B-B14F-4D97-AF65-F5344CB8AC3E}">
        <p14:creationId xmlns:p14="http://schemas.microsoft.com/office/powerpoint/2010/main" val="500210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1"/>
            <a:ext cx="7632848" cy="910476"/>
          </a:xfrm>
        </p:spPr>
        <p:txBody>
          <a:bodyPr>
            <a:noAutofit/>
          </a:bodyPr>
          <a:lstStyle/>
          <a:p>
            <a:pPr algn="r"/>
            <a:r>
              <a:rPr lang="en-GB" sz="3200" dirty="0"/>
              <a:t>Forests and better forest management</a:t>
            </a:r>
          </a:p>
        </p:txBody>
      </p:sp>
      <p:pic>
        <p:nvPicPr>
          <p:cNvPr id="5" name="Picture 4"/>
          <p:cNvPicPr>
            <a:picLocks noChangeAspect="1"/>
          </p:cNvPicPr>
          <p:nvPr/>
        </p:nvPicPr>
        <p:blipFill rotWithShape="1">
          <a:blip r:embed="rId3"/>
          <a:srcRect l="388"/>
          <a:stretch/>
        </p:blipFill>
        <p:spPr>
          <a:xfrm>
            <a:off x="0" y="957690"/>
            <a:ext cx="9144000" cy="3774300"/>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1279869" cy="920657"/>
          </a:xfrm>
          <a:prstGeom prst="rect">
            <a:avLst/>
          </a:prstGeom>
        </p:spPr>
      </p:pic>
      <p:sp>
        <p:nvSpPr>
          <p:cNvPr id="11" name="TextBox 10"/>
          <p:cNvSpPr txBox="1"/>
          <p:nvPr/>
        </p:nvSpPr>
        <p:spPr>
          <a:xfrm>
            <a:off x="5380113" y="4501158"/>
            <a:ext cx="3780202" cy="230832"/>
          </a:xfrm>
          <a:prstGeom prst="rect">
            <a:avLst/>
          </a:prstGeom>
          <a:noFill/>
        </p:spPr>
        <p:txBody>
          <a:bodyPr wrap="none" rtlCol="0">
            <a:spAutoFit/>
          </a:bodyPr>
          <a:lstStyle/>
          <a:p>
            <a:pPr algn="r"/>
            <a:r>
              <a:rPr lang="en-GB" sz="900" dirty="0"/>
              <a:t>Infographic from the Royal Society and Royal Academy of Engineering (2018)</a:t>
            </a:r>
          </a:p>
        </p:txBody>
      </p:sp>
      <p:sp>
        <p:nvSpPr>
          <p:cNvPr id="12" name="Slide Number Placeholder 2"/>
          <p:cNvSpPr>
            <a:spLocks noGrp="1"/>
          </p:cNvSpPr>
          <p:nvPr>
            <p:ph type="sldNum" sz="quarter" idx="12"/>
          </p:nvPr>
        </p:nvSpPr>
        <p:spPr>
          <a:xfrm>
            <a:off x="62136" y="4818186"/>
            <a:ext cx="2133600" cy="273844"/>
          </a:xfrm>
        </p:spPr>
        <p:txBody>
          <a:bodyPr/>
          <a:lstStyle/>
          <a:p>
            <a:pPr algn="l"/>
            <a:r>
              <a:rPr lang="en-GB" sz="1800" dirty="0" smtClean="0"/>
              <a:t>2</a:t>
            </a:r>
            <a:endParaRPr lang="en-GB" sz="1800" dirty="0"/>
          </a:p>
        </p:txBody>
      </p:sp>
    </p:spTree>
    <p:extLst>
      <p:ext uri="{BB962C8B-B14F-4D97-AF65-F5344CB8AC3E}">
        <p14:creationId xmlns:p14="http://schemas.microsoft.com/office/powerpoint/2010/main" val="132523345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CF64411-6CB5-43CE-9E22-66B9BD54A0C5}" type="slidenum">
              <a:rPr lang="en-GB" smtClean="0"/>
              <a:t>3</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478156516"/>
              </p:ext>
            </p:extLst>
          </p:nvPr>
        </p:nvGraphicFramePr>
        <p:xfrm>
          <a:off x="433009" y="1131590"/>
          <a:ext cx="8280920" cy="2895600"/>
        </p:xfrm>
        <a:graphic>
          <a:graphicData uri="http://schemas.openxmlformats.org/drawingml/2006/table">
            <a:tbl>
              <a:tblPr firstRow="1" bandRow="1">
                <a:tableStyleId>{5C22544A-7EE6-4342-B048-85BDC9FD1C3A}</a:tableStyleId>
              </a:tblPr>
              <a:tblGrid>
                <a:gridCol w="4140460">
                  <a:extLst>
                    <a:ext uri="{9D8B030D-6E8A-4147-A177-3AD203B41FA5}">
                      <a16:colId xmlns:a16="http://schemas.microsoft.com/office/drawing/2014/main" xmlns="" val="20000"/>
                    </a:ext>
                  </a:extLst>
                </a:gridCol>
                <a:gridCol w="4140460">
                  <a:extLst>
                    <a:ext uri="{9D8B030D-6E8A-4147-A177-3AD203B41FA5}">
                      <a16:colId xmlns:a16="http://schemas.microsoft.com/office/drawing/2014/main" xmlns="" val="20001"/>
                    </a:ext>
                  </a:extLst>
                </a:gridCol>
              </a:tblGrid>
              <a:tr h="299359">
                <a:tc>
                  <a:txBody>
                    <a:bodyPr/>
                    <a:lstStyle/>
                    <a:p>
                      <a:pPr algn="l"/>
                      <a:r>
                        <a:rPr lang="en-GB" sz="2400" dirty="0"/>
                        <a:t>Potential advantages</a:t>
                      </a:r>
                    </a:p>
                  </a:txBody>
                  <a:tcPr anchor="ctr">
                    <a:lnL w="12700" cap="flat" cmpd="sng" algn="ctr">
                      <a:solidFill>
                        <a:srgbClr val="0085CA"/>
                      </a:solidFill>
                      <a:prstDash val="solid"/>
                      <a:round/>
                      <a:headEnd type="none" w="med" len="med"/>
                      <a:tailEnd type="none" w="med" len="med"/>
                    </a:lnL>
                    <a:lnR w="12700" cap="flat" cmpd="sng" algn="ctr">
                      <a:solidFill>
                        <a:srgbClr val="0085CA"/>
                      </a:solidFill>
                      <a:prstDash val="solid"/>
                      <a:round/>
                      <a:headEnd type="none" w="med" len="med"/>
                      <a:tailEnd type="none" w="med" len="med"/>
                    </a:lnR>
                    <a:lnT w="12700" cap="flat" cmpd="sng" algn="ctr">
                      <a:solidFill>
                        <a:srgbClr val="0085CA"/>
                      </a:solidFill>
                      <a:prstDash val="solid"/>
                      <a:round/>
                      <a:headEnd type="none" w="med" len="med"/>
                      <a:tailEnd type="none" w="med" len="med"/>
                    </a:lnT>
                    <a:lnB w="12700" cap="flat" cmpd="sng" algn="ctr">
                      <a:solidFill>
                        <a:srgbClr val="0085CA"/>
                      </a:solidFill>
                      <a:prstDash val="solid"/>
                      <a:round/>
                      <a:headEnd type="none" w="med" len="med"/>
                      <a:tailEnd type="none" w="med" len="med"/>
                    </a:lnB>
                    <a:lnTlToBr w="12700" cmpd="sng">
                      <a:noFill/>
                      <a:prstDash val="solid"/>
                    </a:lnTlToBr>
                    <a:lnBlToTr w="12700" cmpd="sng">
                      <a:noFill/>
                      <a:prstDash val="solid"/>
                    </a:lnBlToTr>
                    <a:solidFill>
                      <a:srgbClr val="0085CA"/>
                    </a:solidFill>
                  </a:tcPr>
                </a:tc>
                <a:tc>
                  <a:txBody>
                    <a:bodyPr/>
                    <a:lstStyle/>
                    <a:p>
                      <a:pPr algn="l"/>
                      <a:r>
                        <a:rPr lang="en-GB" sz="2400" dirty="0"/>
                        <a:t>Potential disadvantages</a:t>
                      </a:r>
                      <a:r>
                        <a:rPr lang="en-GB" sz="2400" baseline="0" dirty="0"/>
                        <a:t> </a:t>
                      </a:r>
                      <a:endParaRPr lang="en-GB" sz="2400" dirty="0"/>
                    </a:p>
                  </a:txBody>
                  <a:tcPr anchor="ctr">
                    <a:lnL w="12700" cap="flat" cmpd="sng" algn="ctr">
                      <a:solidFill>
                        <a:srgbClr val="0085CA"/>
                      </a:solidFill>
                      <a:prstDash val="solid"/>
                      <a:round/>
                      <a:headEnd type="none" w="med" len="med"/>
                      <a:tailEnd type="none" w="med" len="med"/>
                    </a:lnL>
                    <a:lnR w="12700" cap="flat" cmpd="sng" algn="ctr">
                      <a:solidFill>
                        <a:srgbClr val="0085CA"/>
                      </a:solidFill>
                      <a:prstDash val="solid"/>
                      <a:round/>
                      <a:headEnd type="none" w="med" len="med"/>
                      <a:tailEnd type="none" w="med" len="med"/>
                    </a:lnR>
                    <a:lnT w="12700" cap="flat" cmpd="sng" algn="ctr">
                      <a:solidFill>
                        <a:srgbClr val="0085CA"/>
                      </a:solidFill>
                      <a:prstDash val="solid"/>
                      <a:round/>
                      <a:headEnd type="none" w="med" len="med"/>
                      <a:tailEnd type="none" w="med" len="med"/>
                    </a:lnT>
                    <a:lnB w="12700" cap="flat" cmpd="sng" algn="ctr">
                      <a:solidFill>
                        <a:srgbClr val="0085CA"/>
                      </a:solidFill>
                      <a:prstDash val="solid"/>
                      <a:round/>
                      <a:headEnd type="none" w="med" len="med"/>
                      <a:tailEnd type="none" w="med" len="med"/>
                    </a:lnB>
                    <a:lnTlToBr w="12700" cmpd="sng">
                      <a:noFill/>
                      <a:prstDash val="solid"/>
                    </a:lnTlToBr>
                    <a:lnBlToTr w="12700" cmpd="sng">
                      <a:noFill/>
                      <a:prstDash val="solid"/>
                    </a:lnBlToTr>
                    <a:solidFill>
                      <a:srgbClr val="0085CA"/>
                    </a:solidFill>
                  </a:tcPr>
                </a:tc>
                <a:extLst>
                  <a:ext uri="{0D108BD9-81ED-4DB2-BD59-A6C34878D82A}">
                    <a16:rowId xmlns:a16="http://schemas.microsoft.com/office/drawing/2014/main" xmlns="" val="10000"/>
                  </a:ext>
                </a:extLst>
              </a:tr>
              <a:tr h="2364937">
                <a:tc>
                  <a:txBody>
                    <a:bodyPr/>
                    <a:lstStyle/>
                    <a:p>
                      <a:pPr marL="285750" indent="-285750">
                        <a:spcAft>
                          <a:spcPts val="600"/>
                        </a:spcAft>
                        <a:buFont typeface="Arial"/>
                        <a:buChar char="•"/>
                      </a:pPr>
                      <a:r>
                        <a:rPr lang="en-GB" sz="2400" dirty="0">
                          <a:solidFill>
                            <a:schemeClr val="tx1"/>
                          </a:solidFill>
                        </a:rPr>
                        <a:t>Costs are relatively low</a:t>
                      </a:r>
                    </a:p>
                    <a:p>
                      <a:pPr marL="285750" indent="-285750">
                        <a:spcAft>
                          <a:spcPts val="600"/>
                        </a:spcAft>
                        <a:buFont typeface="Arial"/>
                        <a:buChar char="•"/>
                      </a:pPr>
                      <a:r>
                        <a:rPr lang="en-GB" sz="2400" dirty="0">
                          <a:solidFill>
                            <a:schemeClr val="tx1"/>
                          </a:solidFill>
                        </a:rPr>
                        <a:t>Potential to store carbon is well known and understood </a:t>
                      </a:r>
                    </a:p>
                    <a:p>
                      <a:pPr marL="285750" indent="-285750">
                        <a:spcAft>
                          <a:spcPts val="600"/>
                        </a:spcAft>
                        <a:buFont typeface="Arial"/>
                        <a:buChar char="•"/>
                      </a:pPr>
                      <a:r>
                        <a:rPr lang="en-GB" sz="2400" dirty="0">
                          <a:solidFill>
                            <a:schemeClr val="tx1"/>
                          </a:solidFill>
                        </a:rPr>
                        <a:t>Could store significant amount of carbon dioxide</a:t>
                      </a:r>
                    </a:p>
                  </a:txBody>
                  <a:tcPr>
                    <a:lnL w="12700" cap="flat" cmpd="sng" algn="ctr">
                      <a:solidFill>
                        <a:srgbClr val="0085CA"/>
                      </a:solidFill>
                      <a:prstDash val="solid"/>
                      <a:round/>
                      <a:headEnd type="none" w="med" len="med"/>
                      <a:tailEnd type="none" w="med" len="med"/>
                    </a:lnL>
                    <a:lnR w="12700" cap="flat" cmpd="sng" algn="ctr">
                      <a:solidFill>
                        <a:srgbClr val="0085CA"/>
                      </a:solidFill>
                      <a:prstDash val="solid"/>
                      <a:round/>
                      <a:headEnd type="none" w="med" len="med"/>
                      <a:tailEnd type="none" w="med" len="med"/>
                    </a:lnR>
                    <a:lnT w="12700" cap="flat" cmpd="sng" algn="ctr">
                      <a:solidFill>
                        <a:srgbClr val="0085CA"/>
                      </a:solidFill>
                      <a:prstDash val="solid"/>
                      <a:round/>
                      <a:headEnd type="none" w="med" len="med"/>
                      <a:tailEnd type="none" w="med" len="med"/>
                    </a:lnT>
                    <a:lnB w="12700" cap="flat" cmpd="sng" algn="ctr">
                      <a:solidFill>
                        <a:srgbClr val="0085CA"/>
                      </a:solidFill>
                      <a:prstDash val="solid"/>
                      <a:round/>
                      <a:headEnd type="none" w="med" len="med"/>
                      <a:tailEnd type="none" w="med" len="med"/>
                    </a:lnB>
                    <a:solidFill>
                      <a:srgbClr val="E5E2E1"/>
                    </a:solidFill>
                  </a:tcPr>
                </a:tc>
                <a:tc>
                  <a:txBody>
                    <a:bodyPr/>
                    <a:lstStyle/>
                    <a:p>
                      <a:pPr marL="285750" indent="-285750">
                        <a:spcAft>
                          <a:spcPts val="600"/>
                        </a:spcAft>
                        <a:buFont typeface="Arial"/>
                        <a:buChar char="•"/>
                      </a:pPr>
                      <a:r>
                        <a:rPr lang="en-GB" sz="2400" dirty="0">
                          <a:solidFill>
                            <a:schemeClr val="tx1"/>
                          </a:solidFill>
                        </a:rPr>
                        <a:t>It takes time for trees to mature (</a:t>
                      </a:r>
                      <a:r>
                        <a:rPr lang="en-GB" sz="2400" baseline="0" dirty="0">
                          <a:solidFill>
                            <a:schemeClr val="tx1"/>
                          </a:solidFill>
                        </a:rPr>
                        <a:t>at least 10 years)</a:t>
                      </a:r>
                    </a:p>
                    <a:p>
                      <a:pPr marL="285750" indent="-285750">
                        <a:spcAft>
                          <a:spcPts val="600"/>
                        </a:spcAft>
                        <a:buFont typeface="Arial"/>
                        <a:buChar char="•"/>
                      </a:pPr>
                      <a:r>
                        <a:rPr lang="en-GB" sz="2400" baseline="0" dirty="0">
                          <a:solidFill>
                            <a:schemeClr val="tx1"/>
                          </a:solidFill>
                        </a:rPr>
                        <a:t>Uses land that could be used for other activities</a:t>
                      </a:r>
                    </a:p>
                    <a:p>
                      <a:pPr marL="285750" indent="-285750">
                        <a:spcAft>
                          <a:spcPts val="600"/>
                        </a:spcAft>
                        <a:buFont typeface="Arial"/>
                        <a:buChar char="•"/>
                      </a:pPr>
                      <a:r>
                        <a:rPr lang="en-GB" sz="2400" baseline="0" dirty="0">
                          <a:solidFill>
                            <a:schemeClr val="tx1"/>
                          </a:solidFill>
                        </a:rPr>
                        <a:t>Could have a negative impact on </a:t>
                      </a:r>
                      <a:r>
                        <a:rPr lang="en-GB" sz="2400" baseline="0" dirty="0" smtClean="0">
                          <a:solidFill>
                            <a:schemeClr val="tx1"/>
                          </a:solidFill>
                        </a:rPr>
                        <a:t>biodiversity</a:t>
                      </a:r>
                      <a:endParaRPr lang="en-GB" sz="2400" baseline="0" dirty="0">
                        <a:solidFill>
                          <a:schemeClr val="tx1"/>
                        </a:solidFill>
                      </a:endParaRPr>
                    </a:p>
                  </a:txBody>
                  <a:tcPr>
                    <a:lnL w="12700" cap="flat" cmpd="sng" algn="ctr">
                      <a:solidFill>
                        <a:srgbClr val="0085CA"/>
                      </a:solidFill>
                      <a:prstDash val="solid"/>
                      <a:round/>
                      <a:headEnd type="none" w="med" len="med"/>
                      <a:tailEnd type="none" w="med" len="med"/>
                    </a:lnL>
                    <a:lnR w="12700" cap="flat" cmpd="sng" algn="ctr">
                      <a:solidFill>
                        <a:srgbClr val="0085CA"/>
                      </a:solidFill>
                      <a:prstDash val="solid"/>
                      <a:round/>
                      <a:headEnd type="none" w="med" len="med"/>
                      <a:tailEnd type="none" w="med" len="med"/>
                    </a:lnR>
                    <a:lnT w="12700" cap="flat" cmpd="sng" algn="ctr">
                      <a:solidFill>
                        <a:srgbClr val="0085CA"/>
                      </a:solidFill>
                      <a:prstDash val="solid"/>
                      <a:round/>
                      <a:headEnd type="none" w="med" len="med"/>
                      <a:tailEnd type="none" w="med" len="med"/>
                    </a:lnT>
                    <a:lnB w="12700" cap="flat" cmpd="sng" algn="ctr">
                      <a:solidFill>
                        <a:srgbClr val="0085CA"/>
                      </a:solidFill>
                      <a:prstDash val="solid"/>
                      <a:round/>
                      <a:headEnd type="none" w="med" len="med"/>
                      <a:tailEnd type="none" w="med" len="med"/>
                    </a:lnB>
                    <a:solidFill>
                      <a:srgbClr val="E5E2E1"/>
                    </a:solidFill>
                  </a:tcPr>
                </a:tc>
                <a:extLst>
                  <a:ext uri="{0D108BD9-81ED-4DB2-BD59-A6C34878D82A}">
                    <a16:rowId xmlns:a16="http://schemas.microsoft.com/office/drawing/2014/main" xmlns="" val="10001"/>
                  </a:ext>
                </a:extLst>
              </a:tr>
            </a:tbl>
          </a:graphicData>
        </a:graphic>
      </p:graphicFrame>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79869" cy="920657"/>
          </a:xfrm>
          <a:prstGeom prst="rect">
            <a:avLst/>
          </a:prstGeom>
        </p:spPr>
      </p:pic>
      <p:sp>
        <p:nvSpPr>
          <p:cNvPr id="7" name="Title 1">
            <a:extLst>
              <a:ext uri="{FF2B5EF4-FFF2-40B4-BE49-F238E27FC236}">
                <a16:creationId xmlns:a16="http://schemas.microsoft.com/office/drawing/2014/main" xmlns="" id="{7F17862F-A8BF-A54B-893F-DF033844B84E}"/>
              </a:ext>
            </a:extLst>
          </p:cNvPr>
          <p:cNvSpPr>
            <a:spLocks noGrp="1"/>
          </p:cNvSpPr>
          <p:nvPr>
            <p:ph type="title"/>
          </p:nvPr>
        </p:nvSpPr>
        <p:spPr>
          <a:xfrm>
            <a:off x="1403648" y="1"/>
            <a:ext cx="7632848" cy="910476"/>
          </a:xfrm>
        </p:spPr>
        <p:txBody>
          <a:bodyPr>
            <a:noAutofit/>
          </a:bodyPr>
          <a:lstStyle/>
          <a:p>
            <a:pPr algn="r"/>
            <a:r>
              <a:rPr lang="en-GB" sz="3200" dirty="0"/>
              <a:t>Forests and better forest management</a:t>
            </a:r>
          </a:p>
        </p:txBody>
      </p:sp>
      <p:sp>
        <p:nvSpPr>
          <p:cNvPr id="8" name="Slide Number Placeholder 2"/>
          <p:cNvSpPr txBox="1">
            <a:spLocks/>
          </p:cNvSpPr>
          <p:nvPr/>
        </p:nvSpPr>
        <p:spPr>
          <a:xfrm>
            <a:off x="62136" y="4818186"/>
            <a:ext cx="2133600" cy="273844"/>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sz="1800" dirty="0" smtClean="0"/>
              <a:t>3</a:t>
            </a:r>
            <a:endParaRPr lang="en-GB" sz="1800" dirty="0"/>
          </a:p>
        </p:txBody>
      </p:sp>
    </p:spTree>
    <p:extLst>
      <p:ext uri="{BB962C8B-B14F-4D97-AF65-F5344CB8AC3E}">
        <p14:creationId xmlns:p14="http://schemas.microsoft.com/office/powerpoint/2010/main" val="4247381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1"/>
            <a:ext cx="7632848" cy="915566"/>
          </a:xfrm>
        </p:spPr>
        <p:txBody>
          <a:bodyPr>
            <a:noAutofit/>
          </a:bodyPr>
          <a:lstStyle/>
          <a:p>
            <a:pPr algn="r"/>
            <a:r>
              <a:rPr lang="en-GB" sz="3200" dirty="0"/>
              <a:t>Peatlands and wetlands</a:t>
            </a:r>
          </a:p>
        </p:txBody>
      </p:sp>
      <p:pic>
        <p:nvPicPr>
          <p:cNvPr id="3" name="Picture 2"/>
          <p:cNvPicPr>
            <a:picLocks noChangeAspect="1"/>
          </p:cNvPicPr>
          <p:nvPr/>
        </p:nvPicPr>
        <p:blipFill>
          <a:blip r:embed="rId3"/>
          <a:stretch>
            <a:fillRect/>
          </a:stretch>
        </p:blipFill>
        <p:spPr>
          <a:xfrm>
            <a:off x="0" y="860567"/>
            <a:ext cx="9144000" cy="3905459"/>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1279869" cy="920657"/>
          </a:xfrm>
          <a:prstGeom prst="rect">
            <a:avLst/>
          </a:prstGeom>
        </p:spPr>
      </p:pic>
      <p:sp>
        <p:nvSpPr>
          <p:cNvPr id="11" name="TextBox 10"/>
          <p:cNvSpPr txBox="1"/>
          <p:nvPr/>
        </p:nvSpPr>
        <p:spPr>
          <a:xfrm>
            <a:off x="5363798" y="4503703"/>
            <a:ext cx="3780202" cy="230832"/>
          </a:xfrm>
          <a:prstGeom prst="rect">
            <a:avLst/>
          </a:prstGeom>
          <a:noFill/>
        </p:spPr>
        <p:txBody>
          <a:bodyPr wrap="none" rtlCol="0">
            <a:spAutoFit/>
          </a:bodyPr>
          <a:lstStyle/>
          <a:p>
            <a:pPr algn="r"/>
            <a:r>
              <a:rPr lang="en-GB" sz="900" dirty="0"/>
              <a:t>Infographic from the Royal Society and Royal Academy of Engineering (2018)</a:t>
            </a:r>
          </a:p>
        </p:txBody>
      </p:sp>
      <p:sp>
        <p:nvSpPr>
          <p:cNvPr id="7" name="Slide Number Placeholder 2"/>
          <p:cNvSpPr>
            <a:spLocks noGrp="1"/>
          </p:cNvSpPr>
          <p:nvPr>
            <p:ph type="sldNum" sz="quarter" idx="12"/>
          </p:nvPr>
        </p:nvSpPr>
        <p:spPr>
          <a:xfrm>
            <a:off x="62136" y="4818186"/>
            <a:ext cx="2133600" cy="273844"/>
          </a:xfrm>
        </p:spPr>
        <p:txBody>
          <a:bodyPr/>
          <a:lstStyle/>
          <a:p>
            <a:pPr algn="l"/>
            <a:r>
              <a:rPr lang="en-GB" sz="1800" dirty="0" smtClean="0"/>
              <a:t>4</a:t>
            </a:r>
            <a:endParaRPr lang="en-GB" sz="1800" dirty="0"/>
          </a:p>
        </p:txBody>
      </p:sp>
    </p:spTree>
    <p:extLst>
      <p:ext uri="{BB962C8B-B14F-4D97-AF65-F5344CB8AC3E}">
        <p14:creationId xmlns:p14="http://schemas.microsoft.com/office/powerpoint/2010/main" val="1310602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3026779994"/>
              </p:ext>
            </p:extLst>
          </p:nvPr>
        </p:nvGraphicFramePr>
        <p:xfrm>
          <a:off x="434888" y="1131590"/>
          <a:ext cx="8280920" cy="3384376"/>
        </p:xfrm>
        <a:graphic>
          <a:graphicData uri="http://schemas.openxmlformats.org/drawingml/2006/table">
            <a:tbl>
              <a:tblPr firstRow="1" bandRow="1">
                <a:tableStyleId>{5C22544A-7EE6-4342-B048-85BDC9FD1C3A}</a:tableStyleId>
              </a:tblPr>
              <a:tblGrid>
                <a:gridCol w="4140460">
                  <a:extLst>
                    <a:ext uri="{9D8B030D-6E8A-4147-A177-3AD203B41FA5}">
                      <a16:colId xmlns:a16="http://schemas.microsoft.com/office/drawing/2014/main" xmlns="" val="20000"/>
                    </a:ext>
                  </a:extLst>
                </a:gridCol>
                <a:gridCol w="4140460">
                  <a:extLst>
                    <a:ext uri="{9D8B030D-6E8A-4147-A177-3AD203B41FA5}">
                      <a16:colId xmlns:a16="http://schemas.microsoft.com/office/drawing/2014/main" xmlns="" val="20001"/>
                    </a:ext>
                  </a:extLst>
                </a:gridCol>
              </a:tblGrid>
              <a:tr h="474445">
                <a:tc>
                  <a:txBody>
                    <a:bodyPr/>
                    <a:lstStyle/>
                    <a:p>
                      <a:pPr algn="l"/>
                      <a:r>
                        <a:rPr lang="en-GB" sz="2400" dirty="0"/>
                        <a:t>Potential advantages</a:t>
                      </a:r>
                    </a:p>
                  </a:txBody>
                  <a:tcPr anchor="ctr">
                    <a:lnL w="12700" cap="flat" cmpd="sng" algn="ctr">
                      <a:solidFill>
                        <a:srgbClr val="0085CA"/>
                      </a:solidFill>
                      <a:prstDash val="solid"/>
                      <a:round/>
                      <a:headEnd type="none" w="med" len="med"/>
                      <a:tailEnd type="none" w="med" len="med"/>
                    </a:lnL>
                    <a:lnR w="12700" cap="flat" cmpd="sng" algn="ctr">
                      <a:solidFill>
                        <a:srgbClr val="0085CA"/>
                      </a:solidFill>
                      <a:prstDash val="solid"/>
                      <a:round/>
                      <a:headEnd type="none" w="med" len="med"/>
                      <a:tailEnd type="none" w="med" len="med"/>
                    </a:lnR>
                    <a:lnT w="12700" cap="flat" cmpd="sng" algn="ctr">
                      <a:solidFill>
                        <a:srgbClr val="0085CA"/>
                      </a:solidFill>
                      <a:prstDash val="solid"/>
                      <a:round/>
                      <a:headEnd type="none" w="med" len="med"/>
                      <a:tailEnd type="none" w="med" len="med"/>
                    </a:lnT>
                    <a:lnB w="12700" cap="flat" cmpd="sng" algn="ctr">
                      <a:solidFill>
                        <a:srgbClr val="0085CA"/>
                      </a:solidFill>
                      <a:prstDash val="solid"/>
                      <a:round/>
                      <a:headEnd type="none" w="med" len="med"/>
                      <a:tailEnd type="none" w="med" len="med"/>
                    </a:lnB>
                    <a:lnTlToBr w="12700" cmpd="sng">
                      <a:noFill/>
                      <a:prstDash val="solid"/>
                    </a:lnTlToBr>
                    <a:lnBlToTr w="12700" cmpd="sng">
                      <a:noFill/>
                      <a:prstDash val="solid"/>
                    </a:lnBlToTr>
                    <a:solidFill>
                      <a:srgbClr val="0085CA"/>
                    </a:solidFill>
                  </a:tcPr>
                </a:tc>
                <a:tc>
                  <a:txBody>
                    <a:bodyPr/>
                    <a:lstStyle/>
                    <a:p>
                      <a:pPr algn="l"/>
                      <a:r>
                        <a:rPr lang="en-GB" sz="2400" dirty="0"/>
                        <a:t>Potential disadvantages</a:t>
                      </a:r>
                      <a:r>
                        <a:rPr lang="en-GB" sz="2400" baseline="0" dirty="0"/>
                        <a:t> </a:t>
                      </a:r>
                      <a:endParaRPr lang="en-GB" sz="2400" dirty="0"/>
                    </a:p>
                  </a:txBody>
                  <a:tcPr anchor="ctr">
                    <a:lnL w="12700" cap="flat" cmpd="sng" algn="ctr">
                      <a:solidFill>
                        <a:srgbClr val="0085CA"/>
                      </a:solidFill>
                      <a:prstDash val="solid"/>
                      <a:round/>
                      <a:headEnd type="none" w="med" len="med"/>
                      <a:tailEnd type="none" w="med" len="med"/>
                    </a:lnL>
                    <a:lnR w="12700" cap="flat" cmpd="sng" algn="ctr">
                      <a:solidFill>
                        <a:srgbClr val="0085CA"/>
                      </a:solidFill>
                      <a:prstDash val="solid"/>
                      <a:round/>
                      <a:headEnd type="none" w="med" len="med"/>
                      <a:tailEnd type="none" w="med" len="med"/>
                    </a:lnR>
                    <a:lnT w="12700" cap="flat" cmpd="sng" algn="ctr">
                      <a:solidFill>
                        <a:srgbClr val="0085CA"/>
                      </a:solidFill>
                      <a:prstDash val="solid"/>
                      <a:round/>
                      <a:headEnd type="none" w="med" len="med"/>
                      <a:tailEnd type="none" w="med" len="med"/>
                    </a:lnT>
                    <a:lnB w="12700" cap="flat" cmpd="sng" algn="ctr">
                      <a:solidFill>
                        <a:srgbClr val="0085CA"/>
                      </a:solidFill>
                      <a:prstDash val="solid"/>
                      <a:round/>
                      <a:headEnd type="none" w="med" len="med"/>
                      <a:tailEnd type="none" w="med" len="med"/>
                    </a:lnB>
                    <a:lnTlToBr w="12700" cmpd="sng">
                      <a:noFill/>
                      <a:prstDash val="solid"/>
                    </a:lnTlToBr>
                    <a:lnBlToTr w="12700" cmpd="sng">
                      <a:noFill/>
                      <a:prstDash val="solid"/>
                    </a:lnBlToTr>
                    <a:solidFill>
                      <a:srgbClr val="0085CA"/>
                    </a:solidFill>
                  </a:tcPr>
                </a:tc>
                <a:extLst>
                  <a:ext uri="{0D108BD9-81ED-4DB2-BD59-A6C34878D82A}">
                    <a16:rowId xmlns:a16="http://schemas.microsoft.com/office/drawing/2014/main" xmlns="" val="10000"/>
                  </a:ext>
                </a:extLst>
              </a:tr>
              <a:tr h="2909931">
                <a:tc>
                  <a:txBody>
                    <a:bodyPr/>
                    <a:lstStyle/>
                    <a:p>
                      <a:pPr marL="171450" indent="-171450">
                        <a:spcAft>
                          <a:spcPts val="600"/>
                        </a:spcAft>
                        <a:buFont typeface="Arial"/>
                        <a:buChar char="•"/>
                      </a:pPr>
                      <a:r>
                        <a:rPr lang="en-GB" sz="2400" dirty="0">
                          <a:solidFill>
                            <a:schemeClr val="tx1"/>
                          </a:solidFill>
                        </a:rPr>
                        <a:t>We</a:t>
                      </a:r>
                      <a:r>
                        <a:rPr lang="en-GB" sz="2400" baseline="0" dirty="0">
                          <a:solidFill>
                            <a:schemeClr val="tx1"/>
                          </a:solidFill>
                        </a:rPr>
                        <a:t> know how to restore peatlands and wetlands </a:t>
                      </a:r>
                    </a:p>
                    <a:p>
                      <a:pPr marL="171450" indent="-171450">
                        <a:spcAft>
                          <a:spcPts val="600"/>
                        </a:spcAft>
                        <a:buFont typeface="Arial"/>
                        <a:buChar char="•"/>
                      </a:pPr>
                      <a:r>
                        <a:rPr lang="en-GB" sz="2400" baseline="0" dirty="0">
                          <a:solidFill>
                            <a:schemeClr val="tx1"/>
                          </a:solidFill>
                        </a:rPr>
                        <a:t>A quick way to store carbon at relatively low cost </a:t>
                      </a:r>
                    </a:p>
                    <a:p>
                      <a:pPr marL="171450" indent="-171450">
                        <a:spcAft>
                          <a:spcPts val="600"/>
                        </a:spcAft>
                        <a:buFont typeface="Arial"/>
                        <a:buChar char="•"/>
                      </a:pPr>
                      <a:r>
                        <a:rPr lang="en-GB" sz="2400" baseline="0" dirty="0">
                          <a:solidFill>
                            <a:schemeClr val="tx1"/>
                          </a:solidFill>
                        </a:rPr>
                        <a:t>Could have other economic environmental benefits</a:t>
                      </a:r>
                    </a:p>
                  </a:txBody>
                  <a:tcPr>
                    <a:lnL w="12700" cap="flat" cmpd="sng" algn="ctr">
                      <a:solidFill>
                        <a:srgbClr val="0085CA"/>
                      </a:solidFill>
                      <a:prstDash val="solid"/>
                      <a:round/>
                      <a:headEnd type="none" w="med" len="med"/>
                      <a:tailEnd type="none" w="med" len="med"/>
                    </a:lnL>
                    <a:lnR w="12700" cap="flat" cmpd="sng" algn="ctr">
                      <a:solidFill>
                        <a:srgbClr val="0085CA"/>
                      </a:solidFill>
                      <a:prstDash val="solid"/>
                      <a:round/>
                      <a:headEnd type="none" w="med" len="med"/>
                      <a:tailEnd type="none" w="med" len="med"/>
                    </a:lnR>
                    <a:lnT w="12700" cap="flat" cmpd="sng" algn="ctr">
                      <a:solidFill>
                        <a:srgbClr val="0085CA"/>
                      </a:solidFill>
                      <a:prstDash val="solid"/>
                      <a:round/>
                      <a:headEnd type="none" w="med" len="med"/>
                      <a:tailEnd type="none" w="med" len="med"/>
                    </a:lnT>
                    <a:lnB w="12700" cap="flat" cmpd="sng" algn="ctr">
                      <a:solidFill>
                        <a:srgbClr val="0085CA"/>
                      </a:solidFill>
                      <a:prstDash val="solid"/>
                      <a:round/>
                      <a:headEnd type="none" w="med" len="med"/>
                      <a:tailEnd type="none" w="med" len="med"/>
                    </a:lnB>
                    <a:solidFill>
                      <a:srgbClr val="E5E2E1"/>
                    </a:solidFill>
                  </a:tcPr>
                </a:tc>
                <a:tc>
                  <a:txBody>
                    <a:bodyPr/>
                    <a:lstStyle/>
                    <a:p>
                      <a:pPr marL="171450" indent="-171450">
                        <a:spcAft>
                          <a:spcPts val="600"/>
                        </a:spcAft>
                        <a:buFont typeface="Arial"/>
                        <a:buChar char="•"/>
                      </a:pPr>
                      <a:r>
                        <a:rPr lang="en-GB" sz="2400" dirty="0">
                          <a:solidFill>
                            <a:schemeClr val="tx1"/>
                          </a:solidFill>
                        </a:rPr>
                        <a:t>Understand</a:t>
                      </a:r>
                      <a:r>
                        <a:rPr lang="en-GB" sz="2400" baseline="0" dirty="0">
                          <a:solidFill>
                            <a:schemeClr val="tx1"/>
                          </a:solidFill>
                        </a:rPr>
                        <a:t> less about the science of storing carbon in these places for a long time </a:t>
                      </a:r>
                    </a:p>
                    <a:p>
                      <a:pPr marL="171450" marR="0" indent="-171450" algn="l" defTabSz="914400" rtl="0" eaLnBrk="1" fontAlgn="auto" latinLnBrk="0" hangingPunct="1">
                        <a:lnSpc>
                          <a:spcPct val="100000"/>
                        </a:lnSpc>
                        <a:spcBef>
                          <a:spcPts val="0"/>
                        </a:spcBef>
                        <a:spcAft>
                          <a:spcPts val="600"/>
                        </a:spcAft>
                        <a:buClrTx/>
                        <a:buSzTx/>
                        <a:buFont typeface="Arial"/>
                        <a:buChar char="•"/>
                        <a:tabLst/>
                        <a:defRPr/>
                      </a:pPr>
                      <a:r>
                        <a:rPr lang="en-GB" sz="2400" baseline="0" dirty="0">
                          <a:solidFill>
                            <a:schemeClr val="tx1"/>
                          </a:solidFill>
                        </a:rPr>
                        <a:t>Uses land that could be used for something else </a:t>
                      </a:r>
                    </a:p>
                    <a:p>
                      <a:pPr marL="171450" marR="0" indent="-171450" algn="l" defTabSz="914400" rtl="0" eaLnBrk="1" fontAlgn="auto" latinLnBrk="0" hangingPunct="1">
                        <a:lnSpc>
                          <a:spcPct val="100000"/>
                        </a:lnSpc>
                        <a:spcBef>
                          <a:spcPts val="0"/>
                        </a:spcBef>
                        <a:spcAft>
                          <a:spcPts val="600"/>
                        </a:spcAft>
                        <a:buClrTx/>
                        <a:buSzTx/>
                        <a:buFont typeface="Arial"/>
                        <a:buChar char="•"/>
                        <a:tabLst/>
                        <a:defRPr/>
                      </a:pPr>
                      <a:r>
                        <a:rPr lang="en-GB" sz="2400" baseline="0" dirty="0">
                          <a:solidFill>
                            <a:schemeClr val="tx1"/>
                          </a:solidFill>
                        </a:rPr>
                        <a:t>Limited potential: only some areas of the UK are suitable </a:t>
                      </a:r>
                    </a:p>
                  </a:txBody>
                  <a:tcPr>
                    <a:lnL w="12700" cap="flat" cmpd="sng" algn="ctr">
                      <a:solidFill>
                        <a:srgbClr val="0085CA"/>
                      </a:solidFill>
                      <a:prstDash val="solid"/>
                      <a:round/>
                      <a:headEnd type="none" w="med" len="med"/>
                      <a:tailEnd type="none" w="med" len="med"/>
                    </a:lnL>
                    <a:lnR w="12700" cap="flat" cmpd="sng" algn="ctr">
                      <a:solidFill>
                        <a:srgbClr val="0085CA"/>
                      </a:solidFill>
                      <a:prstDash val="solid"/>
                      <a:round/>
                      <a:headEnd type="none" w="med" len="med"/>
                      <a:tailEnd type="none" w="med" len="med"/>
                    </a:lnR>
                    <a:lnT w="12700" cap="flat" cmpd="sng" algn="ctr">
                      <a:solidFill>
                        <a:srgbClr val="0085CA"/>
                      </a:solidFill>
                      <a:prstDash val="solid"/>
                      <a:round/>
                      <a:headEnd type="none" w="med" len="med"/>
                      <a:tailEnd type="none" w="med" len="med"/>
                    </a:lnT>
                    <a:lnB w="12700" cap="flat" cmpd="sng" algn="ctr">
                      <a:solidFill>
                        <a:srgbClr val="0085CA"/>
                      </a:solidFill>
                      <a:prstDash val="solid"/>
                      <a:round/>
                      <a:headEnd type="none" w="med" len="med"/>
                      <a:tailEnd type="none" w="med" len="med"/>
                    </a:lnB>
                    <a:solidFill>
                      <a:srgbClr val="E5E2E1"/>
                    </a:solidFill>
                  </a:tcPr>
                </a:tc>
                <a:extLst>
                  <a:ext uri="{0D108BD9-81ED-4DB2-BD59-A6C34878D82A}">
                    <a16:rowId xmlns:a16="http://schemas.microsoft.com/office/drawing/2014/main" xmlns="" val="10001"/>
                  </a:ext>
                </a:extLst>
              </a:tr>
            </a:tbl>
          </a:graphicData>
        </a:graphic>
      </p:graphicFrame>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79869" cy="920657"/>
          </a:xfrm>
          <a:prstGeom prst="rect">
            <a:avLst/>
          </a:prstGeom>
        </p:spPr>
      </p:pic>
      <p:sp>
        <p:nvSpPr>
          <p:cNvPr id="8" name="Title 1">
            <a:extLst>
              <a:ext uri="{FF2B5EF4-FFF2-40B4-BE49-F238E27FC236}">
                <a16:creationId xmlns:a16="http://schemas.microsoft.com/office/drawing/2014/main" xmlns="" id="{1B4429C1-0246-2241-AAC7-27C4CDF7940F}"/>
              </a:ext>
            </a:extLst>
          </p:cNvPr>
          <p:cNvSpPr>
            <a:spLocks noGrp="1"/>
          </p:cNvSpPr>
          <p:nvPr>
            <p:ph type="title"/>
          </p:nvPr>
        </p:nvSpPr>
        <p:spPr>
          <a:xfrm>
            <a:off x="1403648" y="1"/>
            <a:ext cx="7632848" cy="915566"/>
          </a:xfrm>
        </p:spPr>
        <p:txBody>
          <a:bodyPr>
            <a:noAutofit/>
          </a:bodyPr>
          <a:lstStyle/>
          <a:p>
            <a:pPr algn="r"/>
            <a:r>
              <a:rPr lang="en-GB" sz="3200" dirty="0"/>
              <a:t>Peatlands and wetlands</a:t>
            </a:r>
          </a:p>
        </p:txBody>
      </p:sp>
      <p:sp>
        <p:nvSpPr>
          <p:cNvPr id="9" name="Slide Number Placeholder 2"/>
          <p:cNvSpPr>
            <a:spLocks noGrp="1"/>
          </p:cNvSpPr>
          <p:nvPr>
            <p:ph type="sldNum" sz="quarter" idx="12"/>
          </p:nvPr>
        </p:nvSpPr>
        <p:spPr>
          <a:xfrm>
            <a:off x="62136" y="4818186"/>
            <a:ext cx="2133600" cy="273844"/>
          </a:xfrm>
        </p:spPr>
        <p:txBody>
          <a:bodyPr/>
          <a:lstStyle/>
          <a:p>
            <a:pPr algn="l"/>
            <a:r>
              <a:rPr lang="en-GB" sz="1800" dirty="0" smtClean="0"/>
              <a:t>5</a:t>
            </a:r>
            <a:endParaRPr lang="en-GB" sz="1800" dirty="0"/>
          </a:p>
        </p:txBody>
      </p:sp>
    </p:spTree>
    <p:extLst>
      <p:ext uri="{BB962C8B-B14F-4D97-AF65-F5344CB8AC3E}">
        <p14:creationId xmlns:p14="http://schemas.microsoft.com/office/powerpoint/2010/main" val="5002109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7373" y="0"/>
            <a:ext cx="7596336" cy="857250"/>
          </a:xfrm>
        </p:spPr>
        <p:txBody>
          <a:bodyPr>
            <a:noAutofit/>
          </a:bodyPr>
          <a:lstStyle/>
          <a:p>
            <a:pPr algn="r"/>
            <a:r>
              <a:rPr lang="en-GB" sz="3200" dirty="0"/>
              <a:t>Enhancing the storage of carbon in soil</a:t>
            </a:r>
          </a:p>
        </p:txBody>
      </p:sp>
      <p:pic>
        <p:nvPicPr>
          <p:cNvPr id="5" name="Picture 4"/>
          <p:cNvPicPr>
            <a:picLocks noChangeAspect="1"/>
          </p:cNvPicPr>
          <p:nvPr/>
        </p:nvPicPr>
        <p:blipFill>
          <a:blip r:embed="rId3"/>
          <a:stretch>
            <a:fillRect/>
          </a:stretch>
        </p:blipFill>
        <p:spPr>
          <a:xfrm>
            <a:off x="0" y="1067691"/>
            <a:ext cx="9144000" cy="3664299"/>
          </a:xfrm>
          <a:prstGeom prst="rect">
            <a:avLst/>
          </a:prstGeom>
        </p:spPr>
      </p:pic>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1279869" cy="920657"/>
          </a:xfrm>
          <a:prstGeom prst="rect">
            <a:avLst/>
          </a:prstGeom>
        </p:spPr>
      </p:pic>
      <p:sp>
        <p:nvSpPr>
          <p:cNvPr id="14" name="TextBox 13"/>
          <p:cNvSpPr txBox="1"/>
          <p:nvPr/>
        </p:nvSpPr>
        <p:spPr>
          <a:xfrm>
            <a:off x="5363798" y="4519631"/>
            <a:ext cx="3780202" cy="230832"/>
          </a:xfrm>
          <a:prstGeom prst="rect">
            <a:avLst/>
          </a:prstGeom>
          <a:noFill/>
        </p:spPr>
        <p:txBody>
          <a:bodyPr wrap="none" rtlCol="0">
            <a:spAutoFit/>
          </a:bodyPr>
          <a:lstStyle/>
          <a:p>
            <a:pPr algn="r"/>
            <a:r>
              <a:rPr lang="en-GB" sz="900" dirty="0"/>
              <a:t>Infographic from the Royal Society and Royal Academy of Engineering (2018)</a:t>
            </a:r>
          </a:p>
        </p:txBody>
      </p:sp>
      <p:sp>
        <p:nvSpPr>
          <p:cNvPr id="7" name="Slide Number Placeholder 2"/>
          <p:cNvSpPr>
            <a:spLocks noGrp="1"/>
          </p:cNvSpPr>
          <p:nvPr>
            <p:ph type="sldNum" sz="quarter" idx="12"/>
          </p:nvPr>
        </p:nvSpPr>
        <p:spPr>
          <a:xfrm>
            <a:off x="62136" y="4818186"/>
            <a:ext cx="2133600" cy="273844"/>
          </a:xfrm>
        </p:spPr>
        <p:txBody>
          <a:bodyPr/>
          <a:lstStyle/>
          <a:p>
            <a:pPr algn="l"/>
            <a:r>
              <a:rPr lang="en-GB" sz="1800" dirty="0" smtClean="0"/>
              <a:t>6</a:t>
            </a:r>
            <a:endParaRPr lang="en-GB" sz="1800" dirty="0"/>
          </a:p>
        </p:txBody>
      </p:sp>
    </p:spTree>
    <p:extLst>
      <p:ext uri="{BB962C8B-B14F-4D97-AF65-F5344CB8AC3E}">
        <p14:creationId xmlns:p14="http://schemas.microsoft.com/office/powerpoint/2010/main" val="2359143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CF64411-6CB5-43CE-9E22-66B9BD54A0C5}" type="slidenum">
              <a:rPr lang="en-GB" smtClean="0"/>
              <a:t>7</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2870125614"/>
              </p:ext>
            </p:extLst>
          </p:nvPr>
        </p:nvGraphicFramePr>
        <p:xfrm>
          <a:off x="467544" y="1163965"/>
          <a:ext cx="8280920" cy="3338904"/>
        </p:xfrm>
        <a:graphic>
          <a:graphicData uri="http://schemas.openxmlformats.org/drawingml/2006/table">
            <a:tbl>
              <a:tblPr firstRow="1" bandRow="1">
                <a:tableStyleId>{5C22544A-7EE6-4342-B048-85BDC9FD1C3A}</a:tableStyleId>
              </a:tblPr>
              <a:tblGrid>
                <a:gridCol w="4140460">
                  <a:extLst>
                    <a:ext uri="{9D8B030D-6E8A-4147-A177-3AD203B41FA5}">
                      <a16:colId xmlns:a16="http://schemas.microsoft.com/office/drawing/2014/main" xmlns="" val="20000"/>
                    </a:ext>
                  </a:extLst>
                </a:gridCol>
                <a:gridCol w="4140460">
                  <a:extLst>
                    <a:ext uri="{9D8B030D-6E8A-4147-A177-3AD203B41FA5}">
                      <a16:colId xmlns:a16="http://schemas.microsoft.com/office/drawing/2014/main" xmlns="" val="20001"/>
                    </a:ext>
                  </a:extLst>
                </a:gridCol>
              </a:tblGrid>
              <a:tr h="430664">
                <a:tc>
                  <a:txBody>
                    <a:bodyPr/>
                    <a:lstStyle/>
                    <a:p>
                      <a:pPr algn="l"/>
                      <a:r>
                        <a:rPr lang="en-GB" sz="2400" dirty="0"/>
                        <a:t>Potential advantages</a:t>
                      </a:r>
                    </a:p>
                  </a:txBody>
                  <a:tcPr anchor="ctr">
                    <a:lnL w="12700" cap="flat" cmpd="sng" algn="ctr">
                      <a:solidFill>
                        <a:srgbClr val="0085CA"/>
                      </a:solidFill>
                      <a:prstDash val="solid"/>
                      <a:round/>
                      <a:headEnd type="none" w="med" len="med"/>
                      <a:tailEnd type="none" w="med" len="med"/>
                    </a:lnL>
                    <a:lnR w="12700" cap="flat" cmpd="sng" algn="ctr">
                      <a:solidFill>
                        <a:srgbClr val="0085CA"/>
                      </a:solidFill>
                      <a:prstDash val="solid"/>
                      <a:round/>
                      <a:headEnd type="none" w="med" len="med"/>
                      <a:tailEnd type="none" w="med" len="med"/>
                    </a:lnR>
                    <a:lnT w="12700" cap="flat" cmpd="sng" algn="ctr">
                      <a:solidFill>
                        <a:srgbClr val="0085CA"/>
                      </a:solidFill>
                      <a:prstDash val="solid"/>
                      <a:round/>
                      <a:headEnd type="none" w="med" len="med"/>
                      <a:tailEnd type="none" w="med" len="med"/>
                    </a:lnT>
                    <a:lnB w="12700" cap="flat" cmpd="sng" algn="ctr">
                      <a:solidFill>
                        <a:srgbClr val="0085CA"/>
                      </a:solidFill>
                      <a:prstDash val="solid"/>
                      <a:round/>
                      <a:headEnd type="none" w="med" len="med"/>
                      <a:tailEnd type="none" w="med" len="med"/>
                    </a:lnB>
                    <a:lnTlToBr w="12700" cmpd="sng">
                      <a:noFill/>
                      <a:prstDash val="solid"/>
                    </a:lnTlToBr>
                    <a:lnBlToTr w="12700" cmpd="sng">
                      <a:noFill/>
                      <a:prstDash val="solid"/>
                    </a:lnBlToTr>
                    <a:solidFill>
                      <a:srgbClr val="0085CA"/>
                    </a:solidFill>
                  </a:tcPr>
                </a:tc>
                <a:tc>
                  <a:txBody>
                    <a:bodyPr/>
                    <a:lstStyle/>
                    <a:p>
                      <a:pPr algn="l"/>
                      <a:r>
                        <a:rPr lang="en-GB" sz="2400" dirty="0"/>
                        <a:t>Potential disadvantages</a:t>
                      </a:r>
                      <a:r>
                        <a:rPr lang="en-GB" sz="2400" baseline="0" dirty="0"/>
                        <a:t> </a:t>
                      </a:r>
                      <a:endParaRPr lang="en-GB" sz="2400" dirty="0"/>
                    </a:p>
                  </a:txBody>
                  <a:tcPr anchor="ctr">
                    <a:lnL w="12700" cap="flat" cmpd="sng" algn="ctr">
                      <a:solidFill>
                        <a:srgbClr val="0085CA"/>
                      </a:solidFill>
                      <a:prstDash val="solid"/>
                      <a:round/>
                      <a:headEnd type="none" w="med" len="med"/>
                      <a:tailEnd type="none" w="med" len="med"/>
                    </a:lnL>
                    <a:lnR w="12700" cap="flat" cmpd="sng" algn="ctr">
                      <a:solidFill>
                        <a:srgbClr val="0085CA"/>
                      </a:solidFill>
                      <a:prstDash val="solid"/>
                      <a:round/>
                      <a:headEnd type="none" w="med" len="med"/>
                      <a:tailEnd type="none" w="med" len="med"/>
                    </a:lnR>
                    <a:lnT w="12700" cap="flat" cmpd="sng" algn="ctr">
                      <a:solidFill>
                        <a:srgbClr val="0085CA"/>
                      </a:solidFill>
                      <a:prstDash val="solid"/>
                      <a:round/>
                      <a:headEnd type="none" w="med" len="med"/>
                      <a:tailEnd type="none" w="med" len="med"/>
                    </a:lnT>
                    <a:lnB w="12700" cap="flat" cmpd="sng" algn="ctr">
                      <a:solidFill>
                        <a:srgbClr val="0085CA"/>
                      </a:solidFill>
                      <a:prstDash val="solid"/>
                      <a:round/>
                      <a:headEnd type="none" w="med" len="med"/>
                      <a:tailEnd type="none" w="med" len="med"/>
                    </a:lnB>
                    <a:lnTlToBr w="12700" cmpd="sng">
                      <a:noFill/>
                      <a:prstDash val="solid"/>
                    </a:lnTlToBr>
                    <a:lnBlToTr w="12700" cmpd="sng">
                      <a:noFill/>
                      <a:prstDash val="solid"/>
                    </a:lnBlToTr>
                    <a:solidFill>
                      <a:srgbClr val="0085CA"/>
                    </a:solidFill>
                  </a:tcPr>
                </a:tc>
                <a:extLst>
                  <a:ext uri="{0D108BD9-81ED-4DB2-BD59-A6C34878D82A}">
                    <a16:rowId xmlns:a16="http://schemas.microsoft.com/office/drawing/2014/main" xmlns="" val="10000"/>
                  </a:ext>
                </a:extLst>
              </a:tr>
              <a:tr h="2881704">
                <a:tc>
                  <a:txBody>
                    <a:bodyPr/>
                    <a:lstStyle/>
                    <a:p>
                      <a:pPr marL="285750" indent="-285750">
                        <a:spcAft>
                          <a:spcPts val="600"/>
                        </a:spcAft>
                        <a:buFont typeface="Arial"/>
                        <a:buChar char="•"/>
                      </a:pPr>
                      <a:r>
                        <a:rPr lang="en-GB" sz="2400" dirty="0" smtClean="0">
                          <a:solidFill>
                            <a:schemeClr val="tx1"/>
                          </a:solidFill>
                        </a:rPr>
                        <a:t>Well-understood method that </a:t>
                      </a:r>
                      <a:r>
                        <a:rPr lang="en-GB" sz="2400" dirty="0">
                          <a:solidFill>
                            <a:schemeClr val="tx1"/>
                          </a:solidFill>
                        </a:rPr>
                        <a:t>can be implemented </a:t>
                      </a:r>
                      <a:r>
                        <a:rPr lang="en-GB" sz="2400" dirty="0" smtClean="0">
                          <a:solidFill>
                            <a:schemeClr val="tx1"/>
                          </a:solidFill>
                        </a:rPr>
                        <a:t>now</a:t>
                      </a:r>
                      <a:endParaRPr lang="en-GB" sz="2400" dirty="0">
                        <a:solidFill>
                          <a:schemeClr val="tx1"/>
                        </a:solidFill>
                      </a:endParaRPr>
                    </a:p>
                    <a:p>
                      <a:pPr marL="285750" indent="-285750">
                        <a:spcAft>
                          <a:spcPts val="600"/>
                        </a:spcAft>
                        <a:buFont typeface="Arial"/>
                        <a:buChar char="•"/>
                      </a:pPr>
                      <a:r>
                        <a:rPr lang="en-GB" sz="2400" dirty="0">
                          <a:solidFill>
                            <a:schemeClr val="tx1"/>
                          </a:solidFill>
                        </a:rPr>
                        <a:t>Could have a </a:t>
                      </a:r>
                      <a:r>
                        <a:rPr lang="en-GB" sz="2400" dirty="0" smtClean="0">
                          <a:solidFill>
                            <a:schemeClr val="tx1"/>
                          </a:solidFill>
                        </a:rPr>
                        <a:t>low </a:t>
                      </a:r>
                      <a:r>
                        <a:rPr lang="en-GB" sz="2400" dirty="0">
                          <a:solidFill>
                            <a:schemeClr val="tx1"/>
                          </a:solidFill>
                        </a:rPr>
                        <a:t>cost</a:t>
                      </a:r>
                    </a:p>
                    <a:p>
                      <a:pPr marL="285750" indent="-285750">
                        <a:spcAft>
                          <a:spcPts val="600"/>
                        </a:spcAft>
                        <a:buFont typeface="Arial"/>
                        <a:buChar char="•"/>
                      </a:pPr>
                      <a:r>
                        <a:rPr lang="en-GB" sz="2400" dirty="0">
                          <a:solidFill>
                            <a:schemeClr val="tx1"/>
                          </a:solidFill>
                        </a:rPr>
                        <a:t>Could have other economic and environmental benefits </a:t>
                      </a:r>
                    </a:p>
                  </a:txBody>
                  <a:tcPr>
                    <a:lnL w="12700" cap="flat" cmpd="sng" algn="ctr">
                      <a:solidFill>
                        <a:srgbClr val="0085CA"/>
                      </a:solidFill>
                      <a:prstDash val="solid"/>
                      <a:round/>
                      <a:headEnd type="none" w="med" len="med"/>
                      <a:tailEnd type="none" w="med" len="med"/>
                    </a:lnL>
                    <a:lnR w="12700" cap="flat" cmpd="sng" algn="ctr">
                      <a:solidFill>
                        <a:srgbClr val="0085CA"/>
                      </a:solidFill>
                      <a:prstDash val="solid"/>
                      <a:round/>
                      <a:headEnd type="none" w="med" len="med"/>
                      <a:tailEnd type="none" w="med" len="med"/>
                    </a:lnR>
                    <a:lnT w="12700" cap="flat" cmpd="sng" algn="ctr">
                      <a:solidFill>
                        <a:srgbClr val="0085CA"/>
                      </a:solidFill>
                      <a:prstDash val="solid"/>
                      <a:round/>
                      <a:headEnd type="none" w="med" len="med"/>
                      <a:tailEnd type="none" w="med" len="med"/>
                    </a:lnT>
                    <a:lnB w="12700" cap="flat" cmpd="sng" algn="ctr">
                      <a:solidFill>
                        <a:srgbClr val="0085CA"/>
                      </a:solidFill>
                      <a:prstDash val="solid"/>
                      <a:round/>
                      <a:headEnd type="none" w="med" len="med"/>
                      <a:tailEnd type="none" w="med" len="med"/>
                    </a:lnB>
                    <a:solidFill>
                      <a:srgbClr val="E5E2E1"/>
                    </a:solidFill>
                  </a:tcPr>
                </a:tc>
                <a:tc>
                  <a:txBody>
                    <a:bodyPr/>
                    <a:lstStyle/>
                    <a:p>
                      <a:pPr marL="285750" indent="-285750">
                        <a:spcAft>
                          <a:spcPts val="600"/>
                        </a:spcAft>
                        <a:buFont typeface="Arial"/>
                        <a:buChar char="•"/>
                      </a:pPr>
                      <a:r>
                        <a:rPr lang="en-GB" sz="2400" dirty="0">
                          <a:solidFill>
                            <a:schemeClr val="tx1"/>
                          </a:solidFill>
                        </a:rPr>
                        <a:t>Requires changes</a:t>
                      </a:r>
                      <a:r>
                        <a:rPr lang="en-GB" sz="2400" baseline="0" dirty="0">
                          <a:solidFill>
                            <a:schemeClr val="tx1"/>
                          </a:solidFill>
                        </a:rPr>
                        <a:t> to modern farming practices </a:t>
                      </a:r>
                    </a:p>
                    <a:p>
                      <a:pPr marL="285750" indent="-285750">
                        <a:spcAft>
                          <a:spcPts val="600"/>
                        </a:spcAft>
                        <a:buFont typeface="Arial"/>
                        <a:buChar char="•"/>
                      </a:pPr>
                      <a:r>
                        <a:rPr lang="en-GB" sz="2400" baseline="0" dirty="0">
                          <a:solidFill>
                            <a:schemeClr val="tx1"/>
                          </a:solidFill>
                        </a:rPr>
                        <a:t>Farmers may need financial support from government</a:t>
                      </a:r>
                    </a:p>
                    <a:p>
                      <a:pPr marL="285750" indent="-285750">
                        <a:spcAft>
                          <a:spcPts val="600"/>
                        </a:spcAft>
                        <a:buFont typeface="Arial"/>
                        <a:buChar char="•"/>
                      </a:pPr>
                      <a:r>
                        <a:rPr lang="en-GB" sz="2400" baseline="0" dirty="0">
                          <a:solidFill>
                            <a:schemeClr val="tx1"/>
                          </a:solidFill>
                        </a:rPr>
                        <a:t>Could reduce amount of food that can be produced from a given area of land</a:t>
                      </a:r>
                    </a:p>
                  </a:txBody>
                  <a:tcPr>
                    <a:lnL w="12700" cap="flat" cmpd="sng" algn="ctr">
                      <a:solidFill>
                        <a:srgbClr val="0085CA"/>
                      </a:solidFill>
                      <a:prstDash val="solid"/>
                      <a:round/>
                      <a:headEnd type="none" w="med" len="med"/>
                      <a:tailEnd type="none" w="med" len="med"/>
                    </a:lnL>
                    <a:lnR w="12700" cap="flat" cmpd="sng" algn="ctr">
                      <a:solidFill>
                        <a:srgbClr val="0085CA"/>
                      </a:solidFill>
                      <a:prstDash val="solid"/>
                      <a:round/>
                      <a:headEnd type="none" w="med" len="med"/>
                      <a:tailEnd type="none" w="med" len="med"/>
                    </a:lnR>
                    <a:lnT w="12700" cap="flat" cmpd="sng" algn="ctr">
                      <a:solidFill>
                        <a:srgbClr val="0085CA"/>
                      </a:solidFill>
                      <a:prstDash val="solid"/>
                      <a:round/>
                      <a:headEnd type="none" w="med" len="med"/>
                      <a:tailEnd type="none" w="med" len="med"/>
                    </a:lnT>
                    <a:lnB w="12700" cap="flat" cmpd="sng" algn="ctr">
                      <a:solidFill>
                        <a:srgbClr val="0085CA"/>
                      </a:solidFill>
                      <a:prstDash val="solid"/>
                      <a:round/>
                      <a:headEnd type="none" w="med" len="med"/>
                      <a:tailEnd type="none" w="med" len="med"/>
                    </a:lnB>
                    <a:solidFill>
                      <a:srgbClr val="E5E2E1"/>
                    </a:solidFill>
                  </a:tcPr>
                </a:tc>
                <a:extLst>
                  <a:ext uri="{0D108BD9-81ED-4DB2-BD59-A6C34878D82A}">
                    <a16:rowId xmlns:a16="http://schemas.microsoft.com/office/drawing/2014/main" xmlns="" val="10001"/>
                  </a:ext>
                </a:extLst>
              </a:tr>
            </a:tbl>
          </a:graphicData>
        </a:graphic>
      </p:graphicFrame>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79869" cy="920657"/>
          </a:xfrm>
          <a:prstGeom prst="rect">
            <a:avLst/>
          </a:prstGeom>
        </p:spPr>
      </p:pic>
      <p:sp>
        <p:nvSpPr>
          <p:cNvPr id="8" name="Title 1">
            <a:extLst>
              <a:ext uri="{FF2B5EF4-FFF2-40B4-BE49-F238E27FC236}">
                <a16:creationId xmlns:a16="http://schemas.microsoft.com/office/drawing/2014/main" xmlns="" id="{82AEF3A2-B6CD-884F-AF31-4AF0377F69D7}"/>
              </a:ext>
            </a:extLst>
          </p:cNvPr>
          <p:cNvSpPr>
            <a:spLocks noGrp="1"/>
          </p:cNvSpPr>
          <p:nvPr>
            <p:ph type="title"/>
          </p:nvPr>
        </p:nvSpPr>
        <p:spPr>
          <a:xfrm>
            <a:off x="1387373" y="0"/>
            <a:ext cx="7596336" cy="857250"/>
          </a:xfrm>
        </p:spPr>
        <p:txBody>
          <a:bodyPr>
            <a:noAutofit/>
          </a:bodyPr>
          <a:lstStyle/>
          <a:p>
            <a:pPr algn="r"/>
            <a:r>
              <a:rPr lang="en-GB" sz="3200" dirty="0"/>
              <a:t>Enhancing the storage of carbon in soil</a:t>
            </a:r>
          </a:p>
        </p:txBody>
      </p:sp>
      <p:sp>
        <p:nvSpPr>
          <p:cNvPr id="9" name="Slide Number Placeholder 2"/>
          <p:cNvSpPr txBox="1">
            <a:spLocks/>
          </p:cNvSpPr>
          <p:nvPr/>
        </p:nvSpPr>
        <p:spPr>
          <a:xfrm>
            <a:off x="62136" y="4818186"/>
            <a:ext cx="2133600" cy="273844"/>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sz="1800" dirty="0" smtClean="0"/>
              <a:t>7</a:t>
            </a:r>
            <a:endParaRPr lang="en-GB" sz="1800" dirty="0"/>
          </a:p>
        </p:txBody>
      </p:sp>
    </p:spTree>
    <p:extLst>
      <p:ext uri="{BB962C8B-B14F-4D97-AF65-F5344CB8AC3E}">
        <p14:creationId xmlns:p14="http://schemas.microsoft.com/office/powerpoint/2010/main" val="500210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9860" y="0"/>
            <a:ext cx="7596336" cy="857250"/>
          </a:xfrm>
        </p:spPr>
        <p:txBody>
          <a:bodyPr>
            <a:noAutofit/>
          </a:bodyPr>
          <a:lstStyle/>
          <a:p>
            <a:pPr algn="r"/>
            <a:r>
              <a:rPr lang="en-GB" sz="3200" dirty="0"/>
              <a:t>Using wood in construction</a:t>
            </a:r>
          </a:p>
        </p:txBody>
      </p:sp>
      <p:pic>
        <p:nvPicPr>
          <p:cNvPr id="3" name="Picture 2"/>
          <p:cNvPicPr>
            <a:picLocks noChangeAspect="1"/>
          </p:cNvPicPr>
          <p:nvPr/>
        </p:nvPicPr>
        <p:blipFill>
          <a:blip r:embed="rId3"/>
          <a:stretch>
            <a:fillRect/>
          </a:stretch>
        </p:blipFill>
        <p:spPr>
          <a:xfrm>
            <a:off x="0" y="1059582"/>
            <a:ext cx="9150807" cy="3672408"/>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1279869" cy="920657"/>
          </a:xfrm>
          <a:prstGeom prst="rect">
            <a:avLst/>
          </a:prstGeom>
        </p:spPr>
      </p:pic>
      <p:sp>
        <p:nvSpPr>
          <p:cNvPr id="10" name="TextBox 9"/>
          <p:cNvSpPr txBox="1"/>
          <p:nvPr/>
        </p:nvSpPr>
        <p:spPr>
          <a:xfrm>
            <a:off x="5363798" y="4501158"/>
            <a:ext cx="3780202" cy="230832"/>
          </a:xfrm>
          <a:prstGeom prst="rect">
            <a:avLst/>
          </a:prstGeom>
          <a:noFill/>
        </p:spPr>
        <p:txBody>
          <a:bodyPr wrap="none" rtlCol="0">
            <a:spAutoFit/>
          </a:bodyPr>
          <a:lstStyle/>
          <a:p>
            <a:pPr algn="r"/>
            <a:r>
              <a:rPr lang="en-GB" sz="900" dirty="0"/>
              <a:t>Infographic from the Royal Society and Royal Academy of Engineering (2018)</a:t>
            </a:r>
          </a:p>
        </p:txBody>
      </p:sp>
      <p:sp>
        <p:nvSpPr>
          <p:cNvPr id="8" name="Slide Number Placeholder 2"/>
          <p:cNvSpPr>
            <a:spLocks noGrp="1"/>
          </p:cNvSpPr>
          <p:nvPr>
            <p:ph type="sldNum" sz="quarter" idx="12"/>
          </p:nvPr>
        </p:nvSpPr>
        <p:spPr>
          <a:xfrm>
            <a:off x="62136" y="4818186"/>
            <a:ext cx="2133600" cy="273844"/>
          </a:xfrm>
        </p:spPr>
        <p:txBody>
          <a:bodyPr/>
          <a:lstStyle/>
          <a:p>
            <a:pPr algn="l"/>
            <a:r>
              <a:rPr lang="en-GB" sz="1800" dirty="0" smtClean="0"/>
              <a:t>8</a:t>
            </a:r>
            <a:endParaRPr lang="en-GB" sz="1800" dirty="0"/>
          </a:p>
        </p:txBody>
      </p:sp>
    </p:spTree>
    <p:extLst>
      <p:ext uri="{BB962C8B-B14F-4D97-AF65-F5344CB8AC3E}">
        <p14:creationId xmlns:p14="http://schemas.microsoft.com/office/powerpoint/2010/main" val="1823995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CF64411-6CB5-43CE-9E22-66B9BD54A0C5}" type="slidenum">
              <a:rPr lang="en-GB" smtClean="0"/>
              <a:t>9</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1164579567"/>
              </p:ext>
            </p:extLst>
          </p:nvPr>
        </p:nvGraphicFramePr>
        <p:xfrm>
          <a:off x="441174" y="1147612"/>
          <a:ext cx="8280920" cy="3261360"/>
        </p:xfrm>
        <a:graphic>
          <a:graphicData uri="http://schemas.openxmlformats.org/drawingml/2006/table">
            <a:tbl>
              <a:tblPr firstRow="1" bandRow="1">
                <a:tableStyleId>{5C22544A-7EE6-4342-B048-85BDC9FD1C3A}</a:tableStyleId>
              </a:tblPr>
              <a:tblGrid>
                <a:gridCol w="4140460">
                  <a:extLst>
                    <a:ext uri="{9D8B030D-6E8A-4147-A177-3AD203B41FA5}">
                      <a16:colId xmlns:a16="http://schemas.microsoft.com/office/drawing/2014/main" xmlns="" val="20000"/>
                    </a:ext>
                  </a:extLst>
                </a:gridCol>
                <a:gridCol w="4140460">
                  <a:extLst>
                    <a:ext uri="{9D8B030D-6E8A-4147-A177-3AD203B41FA5}">
                      <a16:colId xmlns:a16="http://schemas.microsoft.com/office/drawing/2014/main" xmlns="" val="20001"/>
                    </a:ext>
                  </a:extLst>
                </a:gridCol>
              </a:tblGrid>
              <a:tr h="374899">
                <a:tc>
                  <a:txBody>
                    <a:bodyPr/>
                    <a:lstStyle/>
                    <a:p>
                      <a:pPr algn="l"/>
                      <a:r>
                        <a:rPr lang="en-GB" sz="2400" dirty="0"/>
                        <a:t>Potential advantages</a:t>
                      </a:r>
                    </a:p>
                  </a:txBody>
                  <a:tcPr anchor="ctr">
                    <a:lnL w="12700" cap="flat" cmpd="sng" algn="ctr">
                      <a:solidFill>
                        <a:srgbClr val="0085CA"/>
                      </a:solidFill>
                      <a:prstDash val="solid"/>
                      <a:round/>
                      <a:headEnd type="none" w="med" len="med"/>
                      <a:tailEnd type="none" w="med" len="med"/>
                    </a:lnL>
                    <a:lnR w="12700" cap="flat" cmpd="sng" algn="ctr">
                      <a:solidFill>
                        <a:srgbClr val="0085CA"/>
                      </a:solidFill>
                      <a:prstDash val="solid"/>
                      <a:round/>
                      <a:headEnd type="none" w="med" len="med"/>
                      <a:tailEnd type="none" w="med" len="med"/>
                    </a:lnR>
                    <a:lnT w="12700" cap="flat" cmpd="sng" algn="ctr">
                      <a:solidFill>
                        <a:srgbClr val="0085CA"/>
                      </a:solidFill>
                      <a:prstDash val="solid"/>
                      <a:round/>
                      <a:headEnd type="none" w="med" len="med"/>
                      <a:tailEnd type="none" w="med" len="med"/>
                    </a:lnT>
                    <a:lnB w="12700" cap="flat" cmpd="sng" algn="ctr">
                      <a:solidFill>
                        <a:srgbClr val="0085CA"/>
                      </a:solidFill>
                      <a:prstDash val="solid"/>
                      <a:round/>
                      <a:headEnd type="none" w="med" len="med"/>
                      <a:tailEnd type="none" w="med" len="med"/>
                    </a:lnB>
                    <a:lnTlToBr w="12700" cmpd="sng">
                      <a:noFill/>
                      <a:prstDash val="solid"/>
                    </a:lnTlToBr>
                    <a:lnBlToTr w="12700" cmpd="sng">
                      <a:noFill/>
                      <a:prstDash val="solid"/>
                    </a:lnBlToTr>
                    <a:solidFill>
                      <a:srgbClr val="0085CA"/>
                    </a:solidFill>
                  </a:tcPr>
                </a:tc>
                <a:tc>
                  <a:txBody>
                    <a:bodyPr/>
                    <a:lstStyle/>
                    <a:p>
                      <a:pPr algn="l"/>
                      <a:r>
                        <a:rPr lang="en-GB" sz="2400" dirty="0"/>
                        <a:t>Potential disadvantages</a:t>
                      </a:r>
                      <a:r>
                        <a:rPr lang="en-GB" sz="2400" baseline="0" dirty="0"/>
                        <a:t> </a:t>
                      </a:r>
                      <a:endParaRPr lang="en-GB" sz="2400" dirty="0"/>
                    </a:p>
                  </a:txBody>
                  <a:tcPr anchor="ctr">
                    <a:lnL w="12700" cap="flat" cmpd="sng" algn="ctr">
                      <a:solidFill>
                        <a:srgbClr val="0085CA"/>
                      </a:solidFill>
                      <a:prstDash val="solid"/>
                      <a:round/>
                      <a:headEnd type="none" w="med" len="med"/>
                      <a:tailEnd type="none" w="med" len="med"/>
                    </a:lnL>
                    <a:lnR w="12700" cap="flat" cmpd="sng" algn="ctr">
                      <a:solidFill>
                        <a:srgbClr val="0085CA"/>
                      </a:solidFill>
                      <a:prstDash val="solid"/>
                      <a:round/>
                      <a:headEnd type="none" w="med" len="med"/>
                      <a:tailEnd type="none" w="med" len="med"/>
                    </a:lnR>
                    <a:lnT w="12700" cap="flat" cmpd="sng" algn="ctr">
                      <a:solidFill>
                        <a:srgbClr val="0085CA"/>
                      </a:solidFill>
                      <a:prstDash val="solid"/>
                      <a:round/>
                      <a:headEnd type="none" w="med" len="med"/>
                      <a:tailEnd type="none" w="med" len="med"/>
                    </a:lnT>
                    <a:lnB w="12700" cap="flat" cmpd="sng" algn="ctr">
                      <a:solidFill>
                        <a:srgbClr val="0085CA"/>
                      </a:solidFill>
                      <a:prstDash val="solid"/>
                      <a:round/>
                      <a:headEnd type="none" w="med" len="med"/>
                      <a:tailEnd type="none" w="med" len="med"/>
                    </a:lnB>
                    <a:lnTlToBr w="12700" cmpd="sng">
                      <a:noFill/>
                      <a:prstDash val="solid"/>
                    </a:lnTlToBr>
                    <a:lnBlToTr w="12700" cmpd="sng">
                      <a:noFill/>
                      <a:prstDash val="solid"/>
                    </a:lnBlToTr>
                    <a:solidFill>
                      <a:srgbClr val="0085CA"/>
                    </a:solidFill>
                  </a:tcPr>
                </a:tc>
                <a:extLst>
                  <a:ext uri="{0D108BD9-81ED-4DB2-BD59-A6C34878D82A}">
                    <a16:rowId xmlns:a16="http://schemas.microsoft.com/office/drawing/2014/main" xmlns="" val="10000"/>
                  </a:ext>
                </a:extLst>
              </a:tr>
              <a:tr h="2258485">
                <a:tc>
                  <a:txBody>
                    <a:bodyPr/>
                    <a:lstStyle/>
                    <a:p>
                      <a:pPr marL="285750" indent="-285750">
                        <a:spcAft>
                          <a:spcPts val="600"/>
                        </a:spcAft>
                        <a:buFont typeface="Arial"/>
                        <a:buChar char="•"/>
                      </a:pPr>
                      <a:r>
                        <a:rPr lang="en-GB" sz="2400" dirty="0">
                          <a:solidFill>
                            <a:schemeClr val="tx1"/>
                          </a:solidFill>
                        </a:rPr>
                        <a:t>Wood has been used in construction for centuries</a:t>
                      </a:r>
                    </a:p>
                    <a:p>
                      <a:pPr marL="285750" indent="-285750">
                        <a:spcAft>
                          <a:spcPts val="600"/>
                        </a:spcAft>
                        <a:buFont typeface="Arial"/>
                        <a:buChar char="•"/>
                      </a:pPr>
                      <a:r>
                        <a:rPr lang="en-GB" sz="2400" baseline="0" dirty="0">
                          <a:solidFill>
                            <a:schemeClr val="tx1"/>
                          </a:solidFill>
                        </a:rPr>
                        <a:t>A relatively low cost way to store carbon </a:t>
                      </a:r>
                    </a:p>
                    <a:p>
                      <a:pPr marL="285750" indent="-285750">
                        <a:spcAft>
                          <a:spcPts val="600"/>
                        </a:spcAft>
                        <a:buFont typeface="Arial"/>
                        <a:buChar char="•"/>
                      </a:pPr>
                      <a:r>
                        <a:rPr lang="en-GB" sz="2400" baseline="0" dirty="0">
                          <a:solidFill>
                            <a:schemeClr val="tx1"/>
                          </a:solidFill>
                        </a:rPr>
                        <a:t>Reduces carbon emissions by replacing other carbon-intensive materials </a:t>
                      </a:r>
                    </a:p>
                  </a:txBody>
                  <a:tcPr>
                    <a:lnL w="12700" cap="flat" cmpd="sng" algn="ctr">
                      <a:solidFill>
                        <a:srgbClr val="0085CA"/>
                      </a:solidFill>
                      <a:prstDash val="solid"/>
                      <a:round/>
                      <a:headEnd type="none" w="med" len="med"/>
                      <a:tailEnd type="none" w="med" len="med"/>
                    </a:lnL>
                    <a:lnR w="12700" cap="flat" cmpd="sng" algn="ctr">
                      <a:solidFill>
                        <a:srgbClr val="0085CA"/>
                      </a:solidFill>
                      <a:prstDash val="solid"/>
                      <a:round/>
                      <a:headEnd type="none" w="med" len="med"/>
                      <a:tailEnd type="none" w="med" len="med"/>
                    </a:lnR>
                    <a:lnT w="12700" cap="flat" cmpd="sng" algn="ctr">
                      <a:solidFill>
                        <a:srgbClr val="0085CA"/>
                      </a:solidFill>
                      <a:prstDash val="solid"/>
                      <a:round/>
                      <a:headEnd type="none" w="med" len="med"/>
                      <a:tailEnd type="none" w="med" len="med"/>
                    </a:lnT>
                    <a:lnB w="12700" cap="flat" cmpd="sng" algn="ctr">
                      <a:solidFill>
                        <a:srgbClr val="0085CA"/>
                      </a:solidFill>
                      <a:prstDash val="solid"/>
                      <a:round/>
                      <a:headEnd type="none" w="med" len="med"/>
                      <a:tailEnd type="none" w="med" len="med"/>
                    </a:lnB>
                    <a:solidFill>
                      <a:srgbClr val="E5E2E1"/>
                    </a:solidFill>
                  </a:tcPr>
                </a:tc>
                <a:tc>
                  <a:txBody>
                    <a:bodyPr/>
                    <a:lstStyle/>
                    <a:p>
                      <a:pPr marL="285750" indent="-285750">
                        <a:spcBef>
                          <a:spcPts val="600"/>
                        </a:spcBef>
                        <a:buFont typeface="Arial"/>
                        <a:buChar char="•"/>
                      </a:pPr>
                      <a:r>
                        <a:rPr lang="en-GB" sz="2400" dirty="0">
                          <a:solidFill>
                            <a:schemeClr val="tx1"/>
                          </a:solidFill>
                        </a:rPr>
                        <a:t>Requires changes</a:t>
                      </a:r>
                      <a:r>
                        <a:rPr lang="en-GB" sz="2400" baseline="0" dirty="0">
                          <a:solidFill>
                            <a:schemeClr val="tx1"/>
                          </a:solidFill>
                        </a:rPr>
                        <a:t> to modern building practices </a:t>
                      </a:r>
                    </a:p>
                    <a:p>
                      <a:pPr marL="285750" indent="-285750">
                        <a:spcBef>
                          <a:spcPts val="600"/>
                        </a:spcBef>
                        <a:buFont typeface="Arial"/>
                        <a:buChar char="•"/>
                      </a:pPr>
                      <a:r>
                        <a:rPr lang="en-GB" sz="2400" baseline="0" dirty="0">
                          <a:solidFill>
                            <a:schemeClr val="tx1"/>
                          </a:solidFill>
                        </a:rPr>
                        <a:t>May mean very tall buildings are not possible </a:t>
                      </a:r>
                    </a:p>
                    <a:p>
                      <a:pPr marL="285750" indent="-285750">
                        <a:spcBef>
                          <a:spcPts val="600"/>
                        </a:spcBef>
                        <a:buFont typeface="Arial"/>
                        <a:buChar char="•"/>
                      </a:pPr>
                      <a:r>
                        <a:rPr lang="en-GB" sz="2400" baseline="0" dirty="0">
                          <a:solidFill>
                            <a:schemeClr val="tx1"/>
                          </a:solidFill>
                        </a:rPr>
                        <a:t>Scale might be limited by availability of sustainable sources of wood</a:t>
                      </a:r>
                      <a:endParaRPr lang="en-GB" sz="2400" dirty="0">
                        <a:solidFill>
                          <a:schemeClr val="tx1"/>
                        </a:solidFill>
                      </a:endParaRPr>
                    </a:p>
                  </a:txBody>
                  <a:tcPr>
                    <a:lnL w="12700" cap="flat" cmpd="sng" algn="ctr">
                      <a:solidFill>
                        <a:srgbClr val="0085CA"/>
                      </a:solidFill>
                      <a:prstDash val="solid"/>
                      <a:round/>
                      <a:headEnd type="none" w="med" len="med"/>
                      <a:tailEnd type="none" w="med" len="med"/>
                    </a:lnL>
                    <a:lnR w="12700" cap="flat" cmpd="sng" algn="ctr">
                      <a:solidFill>
                        <a:srgbClr val="0085CA"/>
                      </a:solidFill>
                      <a:prstDash val="solid"/>
                      <a:round/>
                      <a:headEnd type="none" w="med" len="med"/>
                      <a:tailEnd type="none" w="med" len="med"/>
                    </a:lnR>
                    <a:lnT w="12700" cap="flat" cmpd="sng" algn="ctr">
                      <a:solidFill>
                        <a:srgbClr val="0085CA"/>
                      </a:solidFill>
                      <a:prstDash val="solid"/>
                      <a:round/>
                      <a:headEnd type="none" w="med" len="med"/>
                      <a:tailEnd type="none" w="med" len="med"/>
                    </a:lnT>
                    <a:lnB w="12700" cap="flat" cmpd="sng" algn="ctr">
                      <a:solidFill>
                        <a:srgbClr val="0085CA"/>
                      </a:solidFill>
                      <a:prstDash val="solid"/>
                      <a:round/>
                      <a:headEnd type="none" w="med" len="med"/>
                      <a:tailEnd type="none" w="med" len="med"/>
                    </a:lnB>
                    <a:solidFill>
                      <a:srgbClr val="E5E2E1"/>
                    </a:solidFill>
                  </a:tcPr>
                </a:tc>
                <a:extLst>
                  <a:ext uri="{0D108BD9-81ED-4DB2-BD59-A6C34878D82A}">
                    <a16:rowId xmlns:a16="http://schemas.microsoft.com/office/drawing/2014/main" xmlns="" val="10001"/>
                  </a:ext>
                </a:extLst>
              </a:tr>
            </a:tbl>
          </a:graphicData>
        </a:graphic>
      </p:graphicFrame>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79869" cy="920657"/>
          </a:xfrm>
          <a:prstGeom prst="rect">
            <a:avLst/>
          </a:prstGeom>
        </p:spPr>
      </p:pic>
      <p:sp>
        <p:nvSpPr>
          <p:cNvPr id="8" name="Title 1">
            <a:extLst>
              <a:ext uri="{FF2B5EF4-FFF2-40B4-BE49-F238E27FC236}">
                <a16:creationId xmlns:a16="http://schemas.microsoft.com/office/drawing/2014/main" xmlns="" id="{F7F6E2AF-5EA1-A042-BD07-5C5BBE2447CE}"/>
              </a:ext>
            </a:extLst>
          </p:cNvPr>
          <p:cNvSpPr>
            <a:spLocks noGrp="1"/>
          </p:cNvSpPr>
          <p:nvPr>
            <p:ph type="title"/>
          </p:nvPr>
        </p:nvSpPr>
        <p:spPr>
          <a:xfrm>
            <a:off x="1409860" y="0"/>
            <a:ext cx="7596336" cy="857250"/>
          </a:xfrm>
        </p:spPr>
        <p:txBody>
          <a:bodyPr>
            <a:noAutofit/>
          </a:bodyPr>
          <a:lstStyle/>
          <a:p>
            <a:pPr algn="r"/>
            <a:r>
              <a:rPr lang="en-GB" sz="3200" dirty="0"/>
              <a:t>Using wood in construction</a:t>
            </a:r>
          </a:p>
        </p:txBody>
      </p:sp>
      <p:sp>
        <p:nvSpPr>
          <p:cNvPr id="9" name="Slide Number Placeholder 2"/>
          <p:cNvSpPr txBox="1">
            <a:spLocks/>
          </p:cNvSpPr>
          <p:nvPr/>
        </p:nvSpPr>
        <p:spPr>
          <a:xfrm>
            <a:off x="62136" y="4818186"/>
            <a:ext cx="2133600" cy="273844"/>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sz="1800" dirty="0" smtClean="0"/>
              <a:t>9</a:t>
            </a:r>
            <a:endParaRPr lang="en-GB" sz="1800" dirty="0"/>
          </a:p>
        </p:txBody>
      </p:sp>
    </p:spTree>
    <p:extLst>
      <p:ext uri="{BB962C8B-B14F-4D97-AF65-F5344CB8AC3E}">
        <p14:creationId xmlns:p14="http://schemas.microsoft.com/office/powerpoint/2010/main" val="5002109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1673</TotalTime>
  <Words>1642</Words>
  <Application>Microsoft Macintosh PowerPoint</Application>
  <PresentationFormat>On-screen Show (16:9)</PresentationFormat>
  <Paragraphs>194</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Introduction to greenhouse gas removal methods</vt:lpstr>
      <vt:lpstr>Forests and better forest management</vt:lpstr>
      <vt:lpstr>Forests and better forest management</vt:lpstr>
      <vt:lpstr>Peatlands and wetlands</vt:lpstr>
      <vt:lpstr>Peatlands and wetlands</vt:lpstr>
      <vt:lpstr>Enhancing the storage of carbon in soil</vt:lpstr>
      <vt:lpstr>Enhancing the storage of carbon in soil</vt:lpstr>
      <vt:lpstr>Using wood in construction</vt:lpstr>
      <vt:lpstr>Using wood in construction</vt:lpstr>
      <vt:lpstr>Bioenergy with carbon capture and storage (BECCS)</vt:lpstr>
      <vt:lpstr>Bioenergy with carbon capture and storage (BECCS)</vt:lpstr>
      <vt:lpstr>Direct air capture and carbon storage</vt:lpstr>
      <vt:lpstr>Direct air capture and carbon storage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diarmaid</dc:creator>
  <cp:lastModifiedBy>Sarah Allan</cp:lastModifiedBy>
  <cp:revision>106</cp:revision>
  <dcterms:created xsi:type="dcterms:W3CDTF">2019-12-03T07:46:16Z</dcterms:created>
  <dcterms:modified xsi:type="dcterms:W3CDTF">2020-04-29T09:20:06Z</dcterms:modified>
</cp:coreProperties>
</file>