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1" r:id="rId1"/>
    <p:sldMasterId id="2147483794" r:id="rId2"/>
    <p:sldMasterId id="2147483969" r:id="rId3"/>
  </p:sldMasterIdLst>
  <p:notesMasterIdLst>
    <p:notesMasterId r:id="rId22"/>
  </p:notesMasterIdLst>
  <p:sldIdLst>
    <p:sldId id="480" r:id="rId4"/>
    <p:sldId id="481" r:id="rId5"/>
    <p:sldId id="482" r:id="rId6"/>
    <p:sldId id="483" r:id="rId7"/>
    <p:sldId id="484" r:id="rId8"/>
    <p:sldId id="485" r:id="rId9"/>
    <p:sldId id="486" r:id="rId10"/>
    <p:sldId id="487" r:id="rId11"/>
    <p:sldId id="488" r:id="rId12"/>
    <p:sldId id="489" r:id="rId13"/>
    <p:sldId id="490" r:id="rId14"/>
    <p:sldId id="491" r:id="rId15"/>
    <p:sldId id="492" r:id="rId16"/>
    <p:sldId id="493" r:id="rId17"/>
    <p:sldId id="494" r:id="rId18"/>
    <p:sldId id="495" r:id="rId19"/>
    <p:sldId id="496" r:id="rId20"/>
    <p:sldId id="497" r:id="rId21"/>
  </p:sldIdLst>
  <p:sldSz cx="9144000" cy="5143500" type="screen16x9"/>
  <p:notesSz cx="6858000" cy="9144000"/>
  <p:defaultTextStyle>
    <a:defPPr>
      <a:defRPr lang="en-US"/>
    </a:defPPr>
    <a:lvl1pPr marL="0" algn="l" defTabSz="4569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74" algn="l" defTabSz="4569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73" algn="l" defTabSz="4569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54" algn="l" defTabSz="4569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44" algn="l" defTabSz="4569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17" algn="l" defTabSz="4569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891" algn="l" defTabSz="4569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880" algn="l" defTabSz="4569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862" algn="l" defTabSz="4569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88"/>
    <p:restoredTop sz="71818" autoAdjust="0"/>
  </p:normalViewPr>
  <p:slideViewPr>
    <p:cSldViewPr snapToGrid="0" snapToObjects="1">
      <p:cViewPr varScale="1">
        <p:scale>
          <a:sx n="123" d="100"/>
          <a:sy n="123" d="100"/>
        </p:scale>
        <p:origin x="1864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8D018-856B-6445-A9C5-053D54818AC1}" type="datetimeFigureOut">
              <a:rPr lang="en-US" smtClean="0"/>
              <a:t>2/11/20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F99E2-675F-2C42-9469-6B8B96FF0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06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69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74" algn="l" defTabSz="4569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73" algn="l" defTabSz="4569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54" algn="l" defTabSz="4569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44" algn="l" defTabSz="4569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17" algn="l" defTabSz="4569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91" algn="l" defTabSz="4569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80" algn="l" defTabSz="4569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862" algn="l" defTabSz="4569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6023" y="1143549"/>
            <a:ext cx="6005955" cy="308553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Repeat definition of policy</a:t>
            </a:r>
          </a:p>
          <a:p>
            <a:r>
              <a:rPr lang="en-GB" dirty="0" smtClean="0"/>
              <a:t>Mirror</a:t>
            </a:r>
            <a:r>
              <a:rPr lang="en-GB" baseline="0" dirty="0" smtClean="0"/>
              <a:t> image of what’s gone before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A1D06-FA6E-41EF-B83E-0C1B6DBF38E6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9942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Doubling resource productivity</a:t>
            </a:r>
            <a:r>
              <a:rPr lang="en-GB" baseline="0" dirty="0" smtClean="0"/>
              <a:t> by 2050 across the whole economy.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30 sectors (of 100+) account for 80% or UK’s material and carbon footprints. Sectors like construction, vehicles, textiles, electronics, food and drink offer considerable potential for improvement, but currently only have voluntary targets.</a:t>
            </a:r>
          </a:p>
          <a:p>
            <a:r>
              <a:rPr lang="en-GB" baseline="0" dirty="0" smtClean="0"/>
              <a:t>Collective responsibility could be problem if there are laggards and </a:t>
            </a:r>
            <a:r>
              <a:rPr lang="en-GB" baseline="0" dirty="0" err="1" smtClean="0"/>
              <a:t>freeriders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6A003-7439-4EAE-81A5-68095272245D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4007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Doubling resource productivity</a:t>
            </a:r>
            <a:r>
              <a:rPr lang="en-GB" baseline="0" dirty="0" smtClean="0"/>
              <a:t> by 2050 across the whole economy.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30 sectors (of 100+) account for 80% or UK’s material and carbon footprints. Sectors like construction, vehicles, textiles, electronics, food and drink offer considerable potential for improvement, but currently only have voluntary targets.</a:t>
            </a:r>
          </a:p>
          <a:p>
            <a:r>
              <a:rPr lang="en-GB" baseline="0" dirty="0" smtClean="0"/>
              <a:t>Collective responsibility could be problem if there are laggards and </a:t>
            </a:r>
            <a:r>
              <a:rPr lang="en-GB" baseline="0" dirty="0" err="1" smtClean="0"/>
              <a:t>freeriders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6A003-7439-4EAE-81A5-68095272245D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2927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…new tax expected on non-recycled</a:t>
            </a:r>
            <a:r>
              <a:rPr lang="en-GB" baseline="0" dirty="0" smtClean="0"/>
              <a:t> plastic, for instance. Only for packaging and only for those that don’t have 30% recycled content. Could be expanded to other material to reflect impact of using virgin  materials/account for material impacts/increase reuse/use of recycled content.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6A003-7439-4EAE-81A5-68095272245D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0740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3F4B00"/>
                </a:solidFill>
                <a:latin typeface="Franklin Gothic Medium" panose="020B0603020102020204" pitchFamily="34" charset="0"/>
              </a:rPr>
              <a:t>Already exists as carbon price floor, though future is uncertain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3F4B00"/>
                </a:solidFill>
                <a:latin typeface="Franklin Gothic Medium" panose="020B0603020102020204" pitchFamily="34" charset="0"/>
              </a:rPr>
              <a:t> Complicated supply chains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6A003-7439-4EAE-81A5-68095272245D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7822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3F4B00"/>
                </a:solidFill>
                <a:latin typeface="Franklin Gothic Medium" panose="020B0603020102020204" pitchFamily="34" charset="0"/>
              </a:rPr>
              <a:t>Services like repair, refurbishment, leasing, product service systems could have no VAT/tax</a:t>
            </a:r>
          </a:p>
          <a:p>
            <a:r>
              <a:rPr lang="en-GB" dirty="0" smtClean="0"/>
              <a:t> …already happens in Sweden with zero VAT</a:t>
            </a:r>
            <a:r>
              <a:rPr lang="en-GB" baseline="0" dirty="0" smtClean="0"/>
              <a:t> on repair. Would redress current imbalance in sectors like construction where VAT is charged on refurbishment activity but not new builds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6A003-7439-4EAE-81A5-68095272245D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8006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3F4B00"/>
                </a:solidFill>
                <a:latin typeface="Franklin Gothic Medium" panose="020B0603020102020204" pitchFamily="34" charset="0"/>
              </a:rPr>
              <a:t>Services like repair, refurbishment, leasing, product service systems could have no VAT/tax</a:t>
            </a:r>
          </a:p>
          <a:p>
            <a:r>
              <a:rPr lang="en-GB" dirty="0" smtClean="0"/>
              <a:t> …already happens in Sweden with zero VAT</a:t>
            </a:r>
            <a:r>
              <a:rPr lang="en-GB" baseline="0" dirty="0" smtClean="0"/>
              <a:t> on repair. Would redress current imbalance in sectors like construction where VAT is charged on refurbishment activity but not new builds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6A003-7439-4EAE-81A5-68095272245D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13910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3F4B00"/>
                </a:solidFill>
                <a:latin typeface="Franklin Gothic Medium" panose="020B0603020102020204" pitchFamily="34" charset="0"/>
              </a:rPr>
              <a:t>Equitable: targets high consumers, who tend to be wealthier. Would allow people to identify what to</a:t>
            </a:r>
            <a:r>
              <a:rPr lang="en-GB" sz="1200" baseline="0" dirty="0" smtClean="0">
                <a:solidFill>
                  <a:srgbClr val="3F4B00"/>
                </a:solidFill>
                <a:latin typeface="Franklin Gothic Medium" panose="020B0603020102020204" pitchFamily="34" charset="0"/>
              </a:rPr>
              <a:t> prioritise: e.g. </a:t>
            </a:r>
            <a:r>
              <a:rPr lang="en-GB" dirty="0" smtClean="0"/>
              <a:t>reduce food waste, meat consumption, gadget</a:t>
            </a:r>
            <a:r>
              <a:rPr lang="en-GB" baseline="0" dirty="0" smtClean="0"/>
              <a:t> purchases</a:t>
            </a:r>
            <a:endParaRPr lang="en-GB" sz="1200" dirty="0" smtClean="0">
              <a:solidFill>
                <a:srgbClr val="3F4B00"/>
              </a:solidFill>
              <a:latin typeface="Franklin Gothic Medium" panose="020B0603020102020204" pitchFamily="34" charset="0"/>
            </a:endParaRPr>
          </a:p>
          <a:p>
            <a:r>
              <a:rPr lang="en-GB" dirty="0" smtClean="0"/>
              <a:t> </a:t>
            </a:r>
          </a:p>
          <a:p>
            <a:r>
              <a:rPr lang="en-GB" dirty="0" smtClean="0"/>
              <a:t>EU (ETS) for large corporations –</a:t>
            </a:r>
            <a:r>
              <a:rPr lang="en-GB" baseline="0" dirty="0" smtClean="0"/>
              <a:t> </a:t>
            </a:r>
            <a:r>
              <a:rPr lang="en-GB" dirty="0" smtClean="0"/>
              <a:t>viewed as a pro-choice, pro-business policy</a:t>
            </a:r>
            <a:r>
              <a:rPr lang="en-GB" baseline="0" dirty="0" smtClean="0"/>
              <a:t>, allowing businesses to make savings as they see fit. A m</a:t>
            </a:r>
            <a:r>
              <a:rPr lang="en-GB" dirty="0" smtClean="0"/>
              <a:t>arket mechanisms</a:t>
            </a:r>
            <a:r>
              <a:rPr lang="en-GB" baseline="0" dirty="0" smtClean="0"/>
              <a:t> to</a:t>
            </a:r>
            <a:r>
              <a:rPr lang="en-GB" dirty="0" smtClean="0"/>
              <a:t> promote low-carbon practices.</a:t>
            </a:r>
          </a:p>
          <a:p>
            <a:endParaRPr lang="en-GB" dirty="0" smtClean="0"/>
          </a:p>
          <a:p>
            <a:r>
              <a:rPr lang="en-GB" dirty="0" smtClean="0"/>
              <a:t>Applied</a:t>
            </a:r>
            <a:r>
              <a:rPr lang="en-GB" baseline="0" dirty="0" smtClean="0"/>
              <a:t> at a personal level, the richest would need to change behaviour more than with the tax model, which would be more likely to see wealthy continue current patterns of consumption.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6A003-7439-4EAE-81A5-68095272245D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6075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3F4B00"/>
                </a:solidFill>
                <a:latin typeface="Franklin Gothic Medium" panose="020B0603020102020204" pitchFamily="34" charset="0"/>
              </a:rPr>
              <a:t>Equitable: targets high consumers, who tend to be wealthier. Would allow people to identify what to</a:t>
            </a:r>
            <a:r>
              <a:rPr lang="en-GB" sz="1200" baseline="0" dirty="0" smtClean="0">
                <a:solidFill>
                  <a:srgbClr val="3F4B00"/>
                </a:solidFill>
                <a:latin typeface="Franklin Gothic Medium" panose="020B0603020102020204" pitchFamily="34" charset="0"/>
              </a:rPr>
              <a:t> prioritise: e.g. </a:t>
            </a:r>
            <a:r>
              <a:rPr lang="en-GB" dirty="0" smtClean="0"/>
              <a:t>reduce food waste, meat consumption, gadget</a:t>
            </a:r>
            <a:r>
              <a:rPr lang="en-GB" baseline="0" dirty="0" smtClean="0"/>
              <a:t> purchases</a:t>
            </a:r>
            <a:endParaRPr lang="en-GB" sz="1200" dirty="0" smtClean="0">
              <a:solidFill>
                <a:srgbClr val="3F4B00"/>
              </a:solidFill>
              <a:latin typeface="Franklin Gothic Medium" panose="020B0603020102020204" pitchFamily="34" charset="0"/>
            </a:endParaRPr>
          </a:p>
          <a:p>
            <a:r>
              <a:rPr lang="en-GB" dirty="0" smtClean="0"/>
              <a:t> </a:t>
            </a:r>
          </a:p>
          <a:p>
            <a:r>
              <a:rPr lang="en-GB" dirty="0" smtClean="0"/>
              <a:t>EU (ETS) for large corporations –</a:t>
            </a:r>
            <a:r>
              <a:rPr lang="en-GB" baseline="0" dirty="0" smtClean="0"/>
              <a:t> </a:t>
            </a:r>
            <a:r>
              <a:rPr lang="en-GB" dirty="0" smtClean="0"/>
              <a:t>viewed as a pro-choice, pro-business policy</a:t>
            </a:r>
            <a:r>
              <a:rPr lang="en-GB" baseline="0" dirty="0" smtClean="0"/>
              <a:t>, allowing businesses to make savings as they see fit. A m</a:t>
            </a:r>
            <a:r>
              <a:rPr lang="en-GB" dirty="0" smtClean="0"/>
              <a:t>arket mechanisms</a:t>
            </a:r>
            <a:r>
              <a:rPr lang="en-GB" baseline="0" dirty="0" smtClean="0"/>
              <a:t> to</a:t>
            </a:r>
            <a:r>
              <a:rPr lang="en-GB" dirty="0" smtClean="0"/>
              <a:t> promote low-carbon practices.</a:t>
            </a:r>
          </a:p>
          <a:p>
            <a:endParaRPr lang="en-GB" dirty="0" smtClean="0"/>
          </a:p>
          <a:p>
            <a:r>
              <a:rPr lang="en-GB" dirty="0" smtClean="0"/>
              <a:t>Applied</a:t>
            </a:r>
            <a:r>
              <a:rPr lang="en-GB" baseline="0" dirty="0" smtClean="0"/>
              <a:t> at a personal level, the richest would need to change behaviour more than with the tax model, which would be more likely to see wealthy continue current patterns of consumption.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6A003-7439-4EAE-81A5-68095272245D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42768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6023" y="1143549"/>
            <a:ext cx="6005955" cy="308553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A1D06-FA6E-41EF-B83E-0C1B6DBF38E6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1115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Pay by bag/bin lift</a:t>
            </a:r>
            <a:r>
              <a:rPr lang="en-GB" baseline="0" dirty="0" smtClean="0"/>
              <a:t>, </a:t>
            </a:r>
            <a:r>
              <a:rPr lang="en-GB" sz="1200" dirty="0" smtClean="0">
                <a:solidFill>
                  <a:srgbClr val="3F4B00"/>
                </a:solidFill>
                <a:latin typeface="Franklin Gothic Medium" panose="020B0603020102020204" pitchFamily="34" charset="0"/>
              </a:rPr>
              <a:t>, as with utilities</a:t>
            </a:r>
            <a:endParaRPr lang="en-GB" baseline="0" dirty="0" smtClean="0"/>
          </a:p>
          <a:p>
            <a:r>
              <a:rPr lang="en-GB" baseline="0" dirty="0" smtClean="0"/>
              <a:t>No longer subsidising poor behaviour of neighbours</a:t>
            </a:r>
          </a:p>
          <a:p>
            <a:r>
              <a:rPr lang="en-GB" baseline="0" dirty="0" smtClean="0"/>
              <a:t>Could be introduced with exemptions/to reflect household occupancy </a:t>
            </a:r>
          </a:p>
          <a:p>
            <a:r>
              <a:rPr lang="en-GB" dirty="0" err="1" smtClean="0"/>
              <a:t>Flytipping</a:t>
            </a:r>
            <a:r>
              <a:rPr lang="en-GB" dirty="0" smtClean="0"/>
              <a:t> hasn’t been a problem elsewhere, including Guernsey (British</a:t>
            </a:r>
            <a:r>
              <a:rPr lang="en-GB" baseline="0" dirty="0" smtClean="0"/>
              <a:t> Crown dependency…)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6A003-7439-4EAE-81A5-68095272245D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5028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Pay by bag/bin lift</a:t>
            </a:r>
            <a:r>
              <a:rPr lang="en-GB" baseline="0" dirty="0" smtClean="0"/>
              <a:t>, </a:t>
            </a:r>
            <a:r>
              <a:rPr lang="en-GB" sz="1200" dirty="0" smtClean="0">
                <a:solidFill>
                  <a:srgbClr val="3F4B00"/>
                </a:solidFill>
                <a:latin typeface="Franklin Gothic Medium" panose="020B0603020102020204" pitchFamily="34" charset="0"/>
              </a:rPr>
              <a:t>, as with utilities</a:t>
            </a:r>
            <a:endParaRPr lang="en-GB" baseline="0" dirty="0" smtClean="0"/>
          </a:p>
          <a:p>
            <a:r>
              <a:rPr lang="en-GB" baseline="0" dirty="0" smtClean="0"/>
              <a:t>No longer subsidising poor behaviour of neighbours</a:t>
            </a:r>
          </a:p>
          <a:p>
            <a:r>
              <a:rPr lang="en-GB" baseline="0" dirty="0" smtClean="0"/>
              <a:t>Could be introduced with exemptions/to reflect household occupancy </a:t>
            </a:r>
          </a:p>
          <a:p>
            <a:r>
              <a:rPr lang="en-GB" dirty="0" err="1" smtClean="0"/>
              <a:t>Flytipping</a:t>
            </a:r>
            <a:r>
              <a:rPr lang="en-GB" dirty="0" smtClean="0"/>
              <a:t> hasn’t been a problem elsewhere, including Guernsey (British</a:t>
            </a:r>
            <a:r>
              <a:rPr lang="en-GB" baseline="0" dirty="0" smtClean="0"/>
              <a:t> Crown dependency…)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6A003-7439-4EAE-81A5-68095272245D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1107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Idea to target those with most control over impacts of products and packaging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3F4B00"/>
                </a:solidFill>
                <a:latin typeface="Franklin Gothic Medium" panose="020B0603020102020204" pitchFamily="34" charset="0"/>
              </a:rPr>
              <a:t> Already proposed for packaging</a:t>
            </a:r>
          </a:p>
          <a:p>
            <a:endParaRPr lang="en-GB" dirty="0" smtClean="0"/>
          </a:p>
          <a:p>
            <a:r>
              <a:rPr lang="en-GB" dirty="0" smtClean="0"/>
              <a:t>Gov’t has consulted</a:t>
            </a:r>
            <a:r>
              <a:rPr lang="en-GB" baseline="0" dirty="0" smtClean="0"/>
              <a:t> on new system for packaging, with more to come for electronics, vehicles, batteries and possibly other waste streams.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6A003-7439-4EAE-81A5-68095272245D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793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Idea to target those with most control over impacts of products and packaging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3F4B00"/>
                </a:solidFill>
                <a:latin typeface="Franklin Gothic Medium" panose="020B0603020102020204" pitchFamily="34" charset="0"/>
              </a:rPr>
              <a:t> Already proposed for packaging</a:t>
            </a:r>
          </a:p>
          <a:p>
            <a:endParaRPr lang="en-GB" dirty="0" smtClean="0"/>
          </a:p>
          <a:p>
            <a:r>
              <a:rPr lang="en-GB" dirty="0" smtClean="0"/>
              <a:t>Gov’t has consulted</a:t>
            </a:r>
            <a:r>
              <a:rPr lang="en-GB" baseline="0" dirty="0" smtClean="0"/>
              <a:t> on new system for packaging, with more to come for electronics, vehicles, batteries and possibly other waste streams.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6A003-7439-4EAE-81A5-68095272245D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9821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We’re</a:t>
            </a:r>
            <a:r>
              <a:rPr lang="en-GB" baseline="0" dirty="0" smtClean="0"/>
              <a:t> already targeting ads for tobacco, junk food, which harm human health – why not target ads that harm planetary health?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Effect of tobacco</a:t>
            </a:r>
            <a:r>
              <a:rPr lang="en-GB" baseline="0" dirty="0" smtClean="0"/>
              <a:t> advertising ban questioned: https://www.jstor.org/stable/20460839?seq=1 (perhaps what really drove decrease was outright ban…)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6A003-7439-4EAE-81A5-68095272245D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8042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We’re</a:t>
            </a:r>
            <a:r>
              <a:rPr lang="en-GB" baseline="0" dirty="0" smtClean="0"/>
              <a:t> already targeting ads for tobacco, junk food, which harm human health – why not target ads that harm planetary health?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Effect of tobacco</a:t>
            </a:r>
            <a:r>
              <a:rPr lang="en-GB" baseline="0" dirty="0" smtClean="0"/>
              <a:t> advertising ban questioned: https://www.jstor.org/stable/20460839?seq=1 (perhaps what really drove decrease was outright ban…)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6A003-7439-4EAE-81A5-68095272245D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6440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Ecodesign</a:t>
            </a:r>
            <a:r>
              <a:rPr lang="en-GB" baseline="0" dirty="0" smtClean="0"/>
              <a:t> has led to design innovation. Saved average household more than £400 a year in energy costs. Some initial movement to increase </a:t>
            </a:r>
            <a:r>
              <a:rPr lang="en-GB" baseline="0" dirty="0" err="1" smtClean="0"/>
              <a:t>repairability</a:t>
            </a:r>
            <a:r>
              <a:rPr lang="en-GB" baseline="0" dirty="0" smtClean="0"/>
              <a:t> of some electronics (professional repairers). Could be expanded. </a:t>
            </a:r>
          </a:p>
          <a:p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3F4B00"/>
                </a:solidFill>
                <a:latin typeface="Franklin Gothic Medium" panose="020B0603020102020204" pitchFamily="34" charset="0"/>
              </a:rPr>
              <a:t>Tied in to the ‘right to repair’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6A003-7439-4EAE-81A5-68095272245D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8889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Ecodesign</a:t>
            </a:r>
            <a:r>
              <a:rPr lang="en-GB" baseline="0" dirty="0" smtClean="0"/>
              <a:t> has led to design innovation. Saved average household more than £400 a year in energy costs. Some initial movement to increase </a:t>
            </a:r>
            <a:r>
              <a:rPr lang="en-GB" baseline="0" dirty="0" err="1" smtClean="0"/>
              <a:t>repairability</a:t>
            </a:r>
            <a:r>
              <a:rPr lang="en-GB" baseline="0" dirty="0" smtClean="0"/>
              <a:t> of some electronics (professional repairers). Could be expanded. </a:t>
            </a:r>
          </a:p>
          <a:p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3F4B00"/>
                </a:solidFill>
                <a:latin typeface="Franklin Gothic Medium" panose="020B0603020102020204" pitchFamily="34" charset="0"/>
              </a:rPr>
              <a:t>Tied in to the ‘right to repair’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6A003-7439-4EAE-81A5-68095272245D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0960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9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9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9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9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9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ck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70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F5B10BB-2279-444D-A69E-B8C415407EFF}"/>
              </a:ext>
            </a:extLst>
          </p:cNvPr>
          <p:cNvSpPr/>
          <p:nvPr userDrawn="1"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9" rIns="68559" bIns="34289" rtlCol="0" anchor="ctr"/>
          <a:lstStyle/>
          <a:p>
            <a:pPr algn="ctr" defTabSz="685562"/>
            <a:endParaRPr lang="en-US" sz="1400">
              <a:solidFill>
                <a:srgbClr val="FFFFFF"/>
              </a:solidFill>
              <a:latin typeface="Jacobs Chrono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197C72B8-85D1-40F1-943D-22DB1FC9F4C8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408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70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3942DA99-6BA4-4DA7-8651-80752B5462FE}"/>
              </a:ext>
            </a:extLst>
          </p:cNvPr>
          <p:cNvGrpSpPr/>
          <p:nvPr userDrawn="1"/>
        </p:nvGrpSpPr>
        <p:grpSpPr>
          <a:xfrm>
            <a:off x="2" y="5006340"/>
            <a:ext cx="9152097" cy="137160"/>
            <a:chOff x="0" y="5303520"/>
            <a:chExt cx="12202796" cy="594360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9FC97499-E988-4B11-B114-5E15CA266BF8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D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4BB952E0-2CF7-48F8-8262-7CE47CD99877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690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A3AC656F-3F0C-49A2-81C1-78C572069D73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FF4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1968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70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C35AFC50-E6B6-4E43-B4E7-F9E2A95E63EC}"/>
              </a:ext>
            </a:extLst>
          </p:cNvPr>
          <p:cNvGrpSpPr/>
          <p:nvPr userDrawn="1"/>
        </p:nvGrpSpPr>
        <p:grpSpPr>
          <a:xfrm>
            <a:off x="2" y="5006340"/>
            <a:ext cx="9152097" cy="137160"/>
            <a:chOff x="0" y="5303520"/>
            <a:chExt cx="12202796" cy="594360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1A2B86E2-F045-4370-94FD-B80A57E52011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FFA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C6F66FD7-E36D-4A8C-9C0D-409917212467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A04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4169620-5373-445A-839E-0A597466E92E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FFB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0087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>
                <a:solidFill>
                  <a:srgbClr val="000000"/>
                </a:solidFill>
                <a:latin typeface="Jacobs Chronos"/>
              </a:rPr>
              <a:t>©Jacobs 2019</a:t>
            </a:r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70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F90E0E93-EEE6-4D51-9F5C-4F52ACDE3916}"/>
              </a:ext>
            </a:extLst>
          </p:cNvPr>
          <p:cNvGrpSpPr/>
          <p:nvPr userDrawn="1"/>
        </p:nvGrpSpPr>
        <p:grpSpPr>
          <a:xfrm>
            <a:off x="2" y="5006340"/>
            <a:ext cx="9152097" cy="137160"/>
            <a:chOff x="0" y="5303520"/>
            <a:chExt cx="12202796" cy="594360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26A910FC-EEC9-4E32-9C79-04B4D2C5033B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007D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7D262B7C-8609-4D89-A827-E2F2D0992C62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003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A888E613-23F0-43B0-BB12-5224CC248F1C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0AD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0584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27D40AD0-5D9B-4347-8016-757E80747E76}"/>
              </a:ext>
            </a:extLst>
          </p:cNvPr>
          <p:cNvGrpSpPr/>
          <p:nvPr userDrawn="1"/>
        </p:nvGrpSpPr>
        <p:grpSpPr>
          <a:xfrm>
            <a:off x="1179010" y="0"/>
            <a:ext cx="7964990" cy="4058602"/>
            <a:chOff x="1572014" y="0"/>
            <a:chExt cx="10619986" cy="5411469"/>
          </a:xfrm>
        </p:grpSpPr>
        <p:pic>
          <p:nvPicPr>
            <p:cNvPr id="60" name="Picture 59">
              <a:extLst>
                <a:ext uri="{FF2B5EF4-FFF2-40B4-BE49-F238E27FC236}">
                  <a16:creationId xmlns="" xmlns:a16="http://schemas.microsoft.com/office/drawing/2014/main" id="{245104B9-E223-42AF-9228-4D9DBA103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2014" y="1107030"/>
              <a:ext cx="10619986" cy="4304439"/>
            </a:xfrm>
            <a:prstGeom prst="rect">
              <a:avLst/>
            </a:prstGeom>
          </p:spPr>
        </p:pic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ECA9C7F8-F075-46B3-BC20-F7BC754AB4B6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0A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="" xmlns:a16="http://schemas.microsoft.com/office/drawing/2014/main" id="{27D2CEBA-062E-4A76-86B2-E30ADE7C31E0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231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63" name="Title 1">
            <a:extLst>
              <a:ext uri="{FF2B5EF4-FFF2-40B4-BE49-F238E27FC236}">
                <a16:creationId xmlns="" xmlns:a16="http://schemas.microsoft.com/office/drawing/2014/main" id="{A7F61A64-3CDE-4167-85CB-90C6332EF1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58" tIns="34289" rIns="68558" bIns="34289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64" name="Subtitle 2">
            <a:extLst>
              <a:ext uri="{FF2B5EF4-FFF2-40B4-BE49-F238E27FC236}">
                <a16:creationId xmlns="" xmlns:a16="http://schemas.microsoft.com/office/drawing/2014/main" id="{9FD1511E-B62B-4097-A97D-8D9B2E4AD4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58" tIns="34289" rIns="68558" bIns="34289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767" indent="0" algn="ctr">
              <a:buNone/>
              <a:defRPr sz="1500"/>
            </a:lvl2pPr>
            <a:lvl3pPr marL="685545" indent="0" algn="ctr">
              <a:buNone/>
              <a:defRPr sz="1400"/>
            </a:lvl3pPr>
            <a:lvl4pPr marL="1028318" indent="0" algn="ctr">
              <a:buNone/>
              <a:defRPr sz="1200"/>
            </a:lvl4pPr>
            <a:lvl5pPr marL="1371090" indent="0" algn="ctr">
              <a:buNone/>
              <a:defRPr sz="1200"/>
            </a:lvl5pPr>
            <a:lvl6pPr marL="1713869" indent="0" algn="ctr">
              <a:buNone/>
              <a:defRPr sz="1200"/>
            </a:lvl6pPr>
            <a:lvl7pPr marL="2056634" indent="0" algn="ctr">
              <a:buNone/>
              <a:defRPr sz="1200"/>
            </a:lvl7pPr>
            <a:lvl8pPr marL="2399400" indent="0" algn="ctr">
              <a:buNone/>
              <a:defRPr sz="1200"/>
            </a:lvl8pPr>
            <a:lvl9pPr marL="2742167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</p:spTree>
    <p:extLst>
      <p:ext uri="{BB962C8B-B14F-4D97-AF65-F5344CB8AC3E}">
        <p14:creationId xmlns:p14="http://schemas.microsoft.com/office/powerpoint/2010/main" val="800492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Pur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AE504DC-7314-44CB-9C4D-D1417B013B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354" y="830288"/>
            <a:ext cx="7964519" cy="3228329"/>
          </a:xfrm>
          <a:prstGeom prst="rect">
            <a:avLst/>
          </a:prstGeom>
          <a:solidFill>
            <a:srgbClr val="6F006E"/>
          </a:solidFill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E216235-861E-4CD0-BEC0-AF3D1B4E1DB6}"/>
              </a:ext>
            </a:extLst>
          </p:cNvPr>
          <p:cNvGrpSpPr/>
          <p:nvPr userDrawn="1"/>
        </p:nvGrpSpPr>
        <p:grpSpPr>
          <a:xfrm>
            <a:off x="1186339" y="0"/>
            <a:ext cx="7955280" cy="844684"/>
            <a:chOff x="1581785" y="0"/>
            <a:chExt cx="10607040" cy="1126245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4C42AADD-502D-4152-8B36-EC246279832D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A80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8FED9C33-1382-426F-943B-9CDA2DA2A262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6F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76E2362A-61F6-4883-94BC-DEF42B3004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58" tIns="34289" rIns="68558" bIns="34289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5003B944-E549-4D32-A21A-BCB050EFAE9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58" tIns="34289" rIns="68558" bIns="34289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767" indent="0" algn="ctr">
              <a:buNone/>
              <a:defRPr sz="1500"/>
            </a:lvl2pPr>
            <a:lvl3pPr marL="685545" indent="0" algn="ctr">
              <a:buNone/>
              <a:defRPr sz="1400"/>
            </a:lvl3pPr>
            <a:lvl4pPr marL="1028318" indent="0" algn="ctr">
              <a:buNone/>
              <a:defRPr sz="1200"/>
            </a:lvl4pPr>
            <a:lvl5pPr marL="1371090" indent="0" algn="ctr">
              <a:buNone/>
              <a:defRPr sz="1200"/>
            </a:lvl5pPr>
            <a:lvl6pPr marL="1713869" indent="0" algn="ctr">
              <a:buNone/>
              <a:defRPr sz="1200"/>
            </a:lvl6pPr>
            <a:lvl7pPr marL="2056634" indent="0" algn="ctr">
              <a:buNone/>
              <a:defRPr sz="1200"/>
            </a:lvl7pPr>
            <a:lvl8pPr marL="2399400" indent="0" algn="ctr">
              <a:buNone/>
              <a:defRPr sz="1200"/>
            </a:lvl8pPr>
            <a:lvl9pPr marL="2742167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</p:spTree>
    <p:extLst>
      <p:ext uri="{BB962C8B-B14F-4D97-AF65-F5344CB8AC3E}">
        <p14:creationId xmlns:p14="http://schemas.microsoft.com/office/powerpoint/2010/main" val="3760181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Re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BD7953F-2CEC-49FD-9143-A18FFEBAE699}"/>
              </a:ext>
            </a:extLst>
          </p:cNvPr>
          <p:cNvGrpSpPr/>
          <p:nvPr userDrawn="1"/>
        </p:nvGrpSpPr>
        <p:grpSpPr>
          <a:xfrm>
            <a:off x="1177660" y="0"/>
            <a:ext cx="7966355" cy="4058602"/>
            <a:chOff x="1570193" y="0"/>
            <a:chExt cx="10621807" cy="5411469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1F99D95C-68CF-4E22-948C-DFAD50B79D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193" y="1107030"/>
              <a:ext cx="10621807" cy="430443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C44AF1E9-C422-45F4-BA0F-E18879906F83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FF4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957EEAFE-09AD-44A7-A787-4D480FA4E3DD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D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A62AC4E7-EB97-4491-AA7E-434973D721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58" tIns="34289" rIns="68558" bIns="34289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DB1696D-6D05-4956-B98D-EA41628191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58" tIns="34289" rIns="68558" bIns="34289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767" indent="0" algn="ctr">
              <a:buNone/>
              <a:defRPr sz="1500"/>
            </a:lvl2pPr>
            <a:lvl3pPr marL="685545" indent="0" algn="ctr">
              <a:buNone/>
              <a:defRPr sz="1400"/>
            </a:lvl3pPr>
            <a:lvl4pPr marL="1028318" indent="0" algn="ctr">
              <a:buNone/>
              <a:defRPr sz="1200"/>
            </a:lvl4pPr>
            <a:lvl5pPr marL="1371090" indent="0" algn="ctr">
              <a:buNone/>
              <a:defRPr sz="1200"/>
            </a:lvl5pPr>
            <a:lvl6pPr marL="1713869" indent="0" algn="ctr">
              <a:buNone/>
              <a:defRPr sz="1200"/>
            </a:lvl6pPr>
            <a:lvl7pPr marL="2056634" indent="0" algn="ctr">
              <a:buNone/>
              <a:defRPr sz="1200"/>
            </a:lvl7pPr>
            <a:lvl8pPr marL="2399400" indent="0" algn="ctr">
              <a:buNone/>
              <a:defRPr sz="1200"/>
            </a:lvl8pPr>
            <a:lvl9pPr marL="2742167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</p:spTree>
    <p:extLst>
      <p:ext uri="{BB962C8B-B14F-4D97-AF65-F5344CB8AC3E}">
        <p14:creationId xmlns:p14="http://schemas.microsoft.com/office/powerpoint/2010/main" val="2916789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Yel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6407A0F4-C136-4AFC-ACF9-D497162F1EA0}"/>
              </a:ext>
            </a:extLst>
          </p:cNvPr>
          <p:cNvGrpSpPr/>
          <p:nvPr userDrawn="1"/>
        </p:nvGrpSpPr>
        <p:grpSpPr>
          <a:xfrm>
            <a:off x="1177660" y="0"/>
            <a:ext cx="7966355" cy="4058602"/>
            <a:chOff x="1570192" y="0"/>
            <a:chExt cx="10621807" cy="5411469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6F240012-04C1-4ACA-B25D-D08ADB1C50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192" y="1107030"/>
              <a:ext cx="10621807" cy="430443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3544F831-BECB-4384-B834-C4A1B5697076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FFB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700C554-EE42-4A2E-8CDA-CA681774E516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FFA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6013827B-CA75-4A46-B871-44D669F754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58" tIns="34289" rIns="68558" bIns="34289"/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342767" indent="0" algn="ctr">
              <a:buNone/>
              <a:defRPr sz="1500"/>
            </a:lvl2pPr>
            <a:lvl3pPr marL="685545" indent="0" algn="ctr">
              <a:buNone/>
              <a:defRPr sz="1400"/>
            </a:lvl3pPr>
            <a:lvl4pPr marL="1028318" indent="0" algn="ctr">
              <a:buNone/>
              <a:defRPr sz="1200"/>
            </a:lvl4pPr>
            <a:lvl5pPr marL="1371090" indent="0" algn="ctr">
              <a:buNone/>
              <a:defRPr sz="1200"/>
            </a:lvl5pPr>
            <a:lvl6pPr marL="1713869" indent="0" algn="ctr">
              <a:buNone/>
              <a:defRPr sz="1200"/>
            </a:lvl6pPr>
            <a:lvl7pPr marL="2056634" indent="0" algn="ctr">
              <a:buNone/>
              <a:defRPr sz="1200"/>
            </a:lvl7pPr>
            <a:lvl8pPr marL="2399400" indent="0" algn="ctr">
              <a:buNone/>
              <a:defRPr sz="1200"/>
            </a:lvl8pPr>
            <a:lvl9pPr marL="2742167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7184162D-55BE-425C-8D84-44A1BE9B67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58" tIns="34289" rIns="68558" bIns="34289" anchor="b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61562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G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834D91D-A186-4D05-BFD3-C949F892CB38}"/>
              </a:ext>
            </a:extLst>
          </p:cNvPr>
          <p:cNvGrpSpPr/>
          <p:nvPr userDrawn="1"/>
        </p:nvGrpSpPr>
        <p:grpSpPr>
          <a:xfrm>
            <a:off x="1177660" y="0"/>
            <a:ext cx="7966355" cy="4058602"/>
            <a:chOff x="1570192" y="0"/>
            <a:chExt cx="10621807" cy="5411469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CE63DA98-418A-4359-A075-3660B20FE9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192" y="1107030"/>
              <a:ext cx="10621807" cy="430443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9998795D-FDF1-49C0-9FBB-09DF165043AE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09D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2F85CA9B-4A79-492D-A389-B5AE05F56FFA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027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96B498E0-A08A-4E2A-ABD6-DC7D4712A7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58" tIns="34289" rIns="68558" bIns="34289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767" indent="0" algn="ctr">
              <a:buNone/>
              <a:defRPr sz="1500"/>
            </a:lvl2pPr>
            <a:lvl3pPr marL="685545" indent="0" algn="ctr">
              <a:buNone/>
              <a:defRPr sz="1400"/>
            </a:lvl3pPr>
            <a:lvl4pPr marL="1028318" indent="0" algn="ctr">
              <a:buNone/>
              <a:defRPr sz="1200"/>
            </a:lvl4pPr>
            <a:lvl5pPr marL="1371090" indent="0" algn="ctr">
              <a:buNone/>
              <a:defRPr sz="1200"/>
            </a:lvl5pPr>
            <a:lvl6pPr marL="1713869" indent="0" algn="ctr">
              <a:buNone/>
              <a:defRPr sz="1200"/>
            </a:lvl6pPr>
            <a:lvl7pPr marL="2056634" indent="0" algn="ctr">
              <a:buNone/>
              <a:defRPr sz="1200"/>
            </a:lvl7pPr>
            <a:lvl8pPr marL="2399400" indent="0" algn="ctr">
              <a:buNone/>
              <a:defRPr sz="1200"/>
            </a:lvl8pPr>
            <a:lvl9pPr marL="2742167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22E0353E-389E-4662-B9AD-B4AE0DAB05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58" tIns="34289" rIns="68558" bIns="34289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84398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CA640D0-5A86-41DF-87EE-1C11B56E8945}"/>
              </a:ext>
            </a:extLst>
          </p:cNvPr>
          <p:cNvGrpSpPr/>
          <p:nvPr userDrawn="1"/>
        </p:nvGrpSpPr>
        <p:grpSpPr>
          <a:xfrm>
            <a:off x="672099" y="-13785"/>
            <a:ext cx="8471917" cy="4455773"/>
            <a:chOff x="922993" y="0"/>
            <a:chExt cx="11277580" cy="59436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01DB3D08-8653-4A14-832E-60338C2C1FDF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0A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 b="1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DB7F6925-F518-413C-ACD4-367B26AB9910}"/>
                </a:ext>
              </a:extLst>
            </p:cNvPr>
            <p:cNvSpPr/>
            <p:nvPr userDrawn="1"/>
          </p:nvSpPr>
          <p:spPr>
            <a:xfrm>
              <a:off x="11246400" y="0"/>
              <a:ext cx="954173" cy="5943600"/>
            </a:xfrm>
            <a:prstGeom prst="rect">
              <a:avLst/>
            </a:prstGeom>
            <a:solidFill>
              <a:srgbClr val="231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 b="1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1277C04-264B-4396-96A1-BA96AA5E92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36" y="4649779"/>
            <a:ext cx="2518880" cy="281106"/>
          </a:xfrm>
          <a:prstGeom prst="rect">
            <a:avLst/>
          </a:prstGeom>
        </p:spPr>
      </p:pic>
      <p:sp>
        <p:nvSpPr>
          <p:cNvPr id="7" name="L-Shape 6">
            <a:extLst>
              <a:ext uri="{FF2B5EF4-FFF2-40B4-BE49-F238E27FC236}">
                <a16:creationId xmlns="" xmlns:a16="http://schemas.microsoft.com/office/drawing/2014/main" id="{F4818BB2-38C0-4C1E-9429-8D2D2595EE27}"/>
              </a:ext>
            </a:extLst>
          </p:cNvPr>
          <p:cNvSpPr/>
          <p:nvPr userDrawn="1"/>
        </p:nvSpPr>
        <p:spPr>
          <a:xfrm rot="10800000">
            <a:off x="6445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5969D603-828E-4E32-839B-1733F21141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58" tIns="34289" rIns="68558" bIns="34289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545" indent="0" algn="ctr">
              <a:buNone/>
              <a:defRPr sz="1400"/>
            </a:lvl3pPr>
            <a:lvl4pPr marL="1028318" indent="0" algn="ctr">
              <a:buNone/>
              <a:defRPr sz="1200"/>
            </a:lvl4pPr>
            <a:lvl5pPr marL="1371090" indent="0" algn="ctr">
              <a:buNone/>
              <a:defRPr sz="1200"/>
            </a:lvl5pPr>
            <a:lvl6pPr marL="1713869" indent="0" algn="ctr">
              <a:buNone/>
              <a:defRPr sz="1200"/>
            </a:lvl6pPr>
            <a:lvl7pPr marL="2056634" indent="0" algn="ctr">
              <a:buNone/>
              <a:defRPr sz="1200"/>
            </a:lvl7pPr>
            <a:lvl8pPr marL="2399400" indent="0" algn="ctr">
              <a:buNone/>
              <a:defRPr sz="1200"/>
            </a:lvl8pPr>
            <a:lvl9pPr marL="2742167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991913DD-454B-4F48-A6C1-484C008FA7DF}"/>
              </a:ext>
            </a:extLst>
          </p:cNvPr>
          <p:cNvSpPr/>
          <p:nvPr userDrawn="1"/>
        </p:nvSpPr>
        <p:spPr>
          <a:xfrm>
            <a:off x="0" y="-13317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001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1" name="L-Shape 10">
            <a:extLst>
              <a:ext uri="{FF2B5EF4-FFF2-40B4-BE49-F238E27FC236}">
                <a16:creationId xmlns="" xmlns:a16="http://schemas.microsoft.com/office/drawing/2014/main" id="{29F42CFE-30EE-4D81-9451-65225B0CEC50}"/>
              </a:ext>
            </a:extLst>
          </p:cNvPr>
          <p:cNvSpPr/>
          <p:nvPr userDrawn="1"/>
        </p:nvSpPr>
        <p:spPr>
          <a:xfrm rot="10800000">
            <a:off x="-1" y="4443516"/>
            <a:ext cx="685800" cy="699984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C1BDF4D-D449-4B3A-A181-D7EBF1520D39}"/>
              </a:ext>
            </a:extLst>
          </p:cNvPr>
          <p:cNvGrpSpPr/>
          <p:nvPr userDrawn="1"/>
        </p:nvGrpSpPr>
        <p:grpSpPr>
          <a:xfrm>
            <a:off x="1203933" y="4603035"/>
            <a:ext cx="2340154" cy="307523"/>
            <a:chOff x="1605241" y="6137360"/>
            <a:chExt cx="3120205" cy="410030"/>
          </a:xfrm>
        </p:grpSpPr>
        <p:pic>
          <p:nvPicPr>
            <p:cNvPr id="13" name="Picture 12">
              <a:hlinkClick r:id="rId3"/>
              <a:extLst>
                <a:ext uri="{FF2B5EF4-FFF2-40B4-BE49-F238E27FC236}">
                  <a16:creationId xmlns="" xmlns:a16="http://schemas.microsoft.com/office/drawing/2014/main" id="{49B85F58-257E-4931-A286-13CDCADD8A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14" name="Picture 13">
              <a:hlinkClick r:id="rId5"/>
              <a:extLst>
                <a:ext uri="{FF2B5EF4-FFF2-40B4-BE49-F238E27FC236}">
                  <a16:creationId xmlns="" xmlns:a16="http://schemas.microsoft.com/office/drawing/2014/main" id="{6470EE4C-2AFF-4D3C-8837-250DCE835A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15" name="Picture 14">
              <a:hlinkClick r:id="rId7"/>
              <a:extLst>
                <a:ext uri="{FF2B5EF4-FFF2-40B4-BE49-F238E27FC236}">
                  <a16:creationId xmlns="" xmlns:a16="http://schemas.microsoft.com/office/drawing/2014/main" id="{7ABC6DFE-B958-42F6-A196-6D5FF76422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16" name="Picture 15">
              <a:hlinkClick r:id="rId9"/>
              <a:extLst>
                <a:ext uri="{FF2B5EF4-FFF2-40B4-BE49-F238E27FC236}">
                  <a16:creationId xmlns="" xmlns:a16="http://schemas.microsoft.com/office/drawing/2014/main" id="{085ADA76-04DA-4FBF-95BC-11625BA056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17" name="Picture 16">
              <a:hlinkClick r:id="rId11"/>
              <a:extLst>
                <a:ext uri="{FF2B5EF4-FFF2-40B4-BE49-F238E27FC236}">
                  <a16:creationId xmlns="" xmlns:a16="http://schemas.microsoft.com/office/drawing/2014/main" id="{4B4A28F8-8A85-44D4-A8C0-49A04723DF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6EF7C89-4AF9-4037-99A4-D5925EDFDC2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984" y="4626253"/>
            <a:ext cx="2518875" cy="281106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="" xmlns:a16="http://schemas.microsoft.com/office/drawing/2014/main" id="{79055058-5432-4171-9ED6-8C9D048DB0FD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89436" y="1631171"/>
            <a:ext cx="5828109" cy="1128713"/>
          </a:xfrm>
          <a:prstGeom prst="rect">
            <a:avLst/>
          </a:prstGeom>
        </p:spPr>
        <p:txBody>
          <a:bodyPr lIns="68558" tIns="34289" rIns="68558" bIns="34289"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25435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Pur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413690EB-DB6B-4A4C-BBFC-F96B509DF4D8}"/>
              </a:ext>
            </a:extLst>
          </p:cNvPr>
          <p:cNvSpPr/>
          <p:nvPr userDrawn="1"/>
        </p:nvSpPr>
        <p:spPr>
          <a:xfrm>
            <a:off x="0" y="0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46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97DFB3E-CCDD-42C2-8947-D4DB09500896}"/>
              </a:ext>
            </a:extLst>
          </p:cNvPr>
          <p:cNvGrpSpPr/>
          <p:nvPr userDrawn="1"/>
        </p:nvGrpSpPr>
        <p:grpSpPr>
          <a:xfrm>
            <a:off x="685816" y="16"/>
            <a:ext cx="8458199" cy="4457699"/>
            <a:chOff x="922993" y="0"/>
            <a:chExt cx="11265832" cy="5943600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1E6A1C5B-AB17-4B26-A73F-A3EC00F871A5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A80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399412C3-1AE2-4363-9FA9-BD085274D3E6}"/>
                </a:ext>
              </a:extLst>
            </p:cNvPr>
            <p:cNvSpPr/>
            <p:nvPr userDrawn="1"/>
          </p:nvSpPr>
          <p:spPr>
            <a:xfrm>
              <a:off x="11246400" y="0"/>
              <a:ext cx="942425" cy="5943600"/>
            </a:xfrm>
            <a:prstGeom prst="rect">
              <a:avLst/>
            </a:prstGeom>
            <a:solidFill>
              <a:srgbClr val="6E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CF888F2-E176-4A64-9F96-68EA2FA30E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40" y="4649779"/>
            <a:ext cx="2518875" cy="281106"/>
          </a:xfrm>
          <a:prstGeom prst="rect">
            <a:avLst/>
          </a:prstGeom>
        </p:spPr>
      </p:pic>
      <p:sp>
        <p:nvSpPr>
          <p:cNvPr id="8" name="L-Shape 7">
            <a:extLst>
              <a:ext uri="{FF2B5EF4-FFF2-40B4-BE49-F238E27FC236}">
                <a16:creationId xmlns="" xmlns:a16="http://schemas.microsoft.com/office/drawing/2014/main" id="{145770B2-1A04-48B5-B7E8-57E319F76EC7}"/>
              </a:ext>
            </a:extLst>
          </p:cNvPr>
          <p:cNvSpPr/>
          <p:nvPr userDrawn="1"/>
        </p:nvSpPr>
        <p:spPr>
          <a:xfrm rot="10800000">
            <a:off x="-413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7441B77A-1A48-4BA2-8129-F0A8914DA2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58" tIns="34289" rIns="68558" bIns="34289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545" indent="0" algn="ctr">
              <a:buNone/>
              <a:defRPr sz="1400"/>
            </a:lvl3pPr>
            <a:lvl4pPr marL="1028318" indent="0" algn="ctr">
              <a:buNone/>
              <a:defRPr sz="1200"/>
            </a:lvl4pPr>
            <a:lvl5pPr marL="1371090" indent="0" algn="ctr">
              <a:buNone/>
              <a:defRPr sz="1200"/>
            </a:lvl5pPr>
            <a:lvl6pPr marL="1713869" indent="0" algn="ctr">
              <a:buNone/>
              <a:defRPr sz="1200"/>
            </a:lvl6pPr>
            <a:lvl7pPr marL="2056634" indent="0" algn="ctr">
              <a:buNone/>
              <a:defRPr sz="1200"/>
            </a:lvl7pPr>
            <a:lvl8pPr marL="2399400" indent="0" algn="ctr">
              <a:buNone/>
              <a:defRPr sz="1200"/>
            </a:lvl8pPr>
            <a:lvl9pPr marL="2742167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="" xmlns:a16="http://schemas.microsoft.com/office/drawing/2014/main" id="{9E40AFA9-2B4F-4A46-80F0-6C9EA73C6D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9436" y="1631171"/>
            <a:ext cx="5828109" cy="1128713"/>
          </a:xfrm>
          <a:prstGeom prst="rect">
            <a:avLst/>
          </a:prstGeom>
        </p:spPr>
        <p:txBody>
          <a:bodyPr lIns="68558" tIns="34289" rIns="68558" bIns="34289"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9C96F09B-1F32-4067-B80B-4684EDE36A9E}"/>
              </a:ext>
            </a:extLst>
          </p:cNvPr>
          <p:cNvGrpSpPr/>
          <p:nvPr userDrawn="1"/>
        </p:nvGrpSpPr>
        <p:grpSpPr>
          <a:xfrm>
            <a:off x="1203933" y="4603035"/>
            <a:ext cx="2340154" cy="307523"/>
            <a:chOff x="1605241" y="6137360"/>
            <a:chExt cx="3120205" cy="410030"/>
          </a:xfrm>
        </p:grpSpPr>
        <p:pic>
          <p:nvPicPr>
            <p:cNvPr id="18" name="Picture 17">
              <a:hlinkClick r:id="rId3"/>
              <a:extLst>
                <a:ext uri="{FF2B5EF4-FFF2-40B4-BE49-F238E27FC236}">
                  <a16:creationId xmlns="" xmlns:a16="http://schemas.microsoft.com/office/drawing/2014/main" id="{669413BB-12F1-45E7-89FB-E41C67B3F2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20" name="Picture 19">
              <a:hlinkClick r:id="rId5"/>
              <a:extLst>
                <a:ext uri="{FF2B5EF4-FFF2-40B4-BE49-F238E27FC236}">
                  <a16:creationId xmlns="" xmlns:a16="http://schemas.microsoft.com/office/drawing/2014/main" id="{0CA1D6FB-E247-4A91-BE7E-210D98E81B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21" name="Picture 20">
              <a:hlinkClick r:id="rId7"/>
              <a:extLst>
                <a:ext uri="{FF2B5EF4-FFF2-40B4-BE49-F238E27FC236}">
                  <a16:creationId xmlns="" xmlns:a16="http://schemas.microsoft.com/office/drawing/2014/main" id="{BBB69E18-16F2-4155-BFF8-90D024410F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22" name="Picture 21">
              <a:hlinkClick r:id="rId9"/>
              <a:extLst>
                <a:ext uri="{FF2B5EF4-FFF2-40B4-BE49-F238E27FC236}">
                  <a16:creationId xmlns="" xmlns:a16="http://schemas.microsoft.com/office/drawing/2014/main" id="{68956B1A-C302-463F-AE22-9CD6168C17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23" name="Picture 22">
              <a:hlinkClick r:id="rId11"/>
              <a:extLst>
                <a:ext uri="{FF2B5EF4-FFF2-40B4-BE49-F238E27FC236}">
                  <a16:creationId xmlns="" xmlns:a16="http://schemas.microsoft.com/office/drawing/2014/main" id="{101FD6C9-2D9A-41C8-8E3E-5462433E31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4702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 Black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70"/>
            <a:ext cx="8641080" cy="3701653"/>
          </a:xfrm>
        </p:spPr>
        <p:txBody>
          <a:bodyPr/>
          <a:lstStyle>
            <a:lvl1pPr marL="0" indent="-269915">
              <a:buFont typeface="+mj-lt"/>
              <a:buAutoNum type="arabicPeriod"/>
              <a:defRPr/>
            </a:lvl1pPr>
            <a:lvl2pPr marL="539812" indent="-269915">
              <a:buFont typeface="+mj-lt"/>
              <a:buAutoNum type="arabicPeriod"/>
              <a:defRPr/>
            </a:lvl2pPr>
            <a:lvl3pPr marL="809720" indent="-269915">
              <a:buFont typeface="+mj-lt"/>
              <a:buAutoNum type="arabicPeriod"/>
              <a:defRPr/>
            </a:lvl3pPr>
            <a:lvl4pPr marL="1079622" indent="-269915">
              <a:buFont typeface="+mj-lt"/>
              <a:buAutoNum type="arabicPeriod"/>
              <a:defRPr/>
            </a:lvl4pPr>
            <a:lvl5pPr marL="1349537" indent="-269915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0AEB58B-EBCB-4D36-8CF5-FCD945DA552F}"/>
              </a:ext>
            </a:extLst>
          </p:cNvPr>
          <p:cNvSpPr/>
          <p:nvPr userDrawn="1"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9" rIns="68559" bIns="34289" rtlCol="0" anchor="ctr"/>
          <a:lstStyle/>
          <a:p>
            <a:pPr algn="ctr" defTabSz="685562"/>
            <a:endParaRPr lang="en-US" sz="1400">
              <a:solidFill>
                <a:srgbClr val="FFFFFF"/>
              </a:solidFill>
              <a:latin typeface="Jacobs Chrono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611E7636-01DC-40CA-9BAD-ABDBEE6B7EF3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575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R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354D582E-9525-4F01-8272-ED2271BD208D}"/>
              </a:ext>
            </a:extLst>
          </p:cNvPr>
          <p:cNvSpPr/>
          <p:nvPr userDrawn="1"/>
        </p:nvSpPr>
        <p:spPr>
          <a:xfrm>
            <a:off x="0" y="0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69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673513D-D459-4A26-A468-AB830834F0DA}"/>
              </a:ext>
            </a:extLst>
          </p:cNvPr>
          <p:cNvGrpSpPr/>
          <p:nvPr userDrawn="1"/>
        </p:nvGrpSpPr>
        <p:grpSpPr>
          <a:xfrm>
            <a:off x="685816" y="0"/>
            <a:ext cx="8458199" cy="4457700"/>
            <a:chOff x="922993" y="0"/>
            <a:chExt cx="11265832" cy="5943600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AA3FD8-E160-4267-A6CF-B5C39BC8184E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FF4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51B6231B-F2C5-45A8-84E7-8D10013D6091}"/>
                </a:ext>
              </a:extLst>
            </p:cNvPr>
            <p:cNvSpPr/>
            <p:nvPr userDrawn="1"/>
          </p:nvSpPr>
          <p:spPr>
            <a:xfrm>
              <a:off x="11246400" y="0"/>
              <a:ext cx="942425" cy="5943600"/>
            </a:xfrm>
            <a:prstGeom prst="rect">
              <a:avLst/>
            </a:prstGeom>
            <a:solidFill>
              <a:srgbClr val="D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3007B45-E4E3-4B47-AF19-2B718561CF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40" y="4649779"/>
            <a:ext cx="2518875" cy="281106"/>
          </a:xfrm>
          <a:prstGeom prst="rect">
            <a:avLst/>
          </a:prstGeom>
        </p:spPr>
      </p:pic>
      <p:sp>
        <p:nvSpPr>
          <p:cNvPr id="8" name="L-Shape 7">
            <a:extLst>
              <a:ext uri="{FF2B5EF4-FFF2-40B4-BE49-F238E27FC236}">
                <a16:creationId xmlns="" xmlns:a16="http://schemas.microsoft.com/office/drawing/2014/main" id="{70F32F28-55D2-4C6E-8196-5F4902F936A1}"/>
              </a:ext>
            </a:extLst>
          </p:cNvPr>
          <p:cNvSpPr/>
          <p:nvPr userDrawn="1"/>
        </p:nvSpPr>
        <p:spPr>
          <a:xfrm rot="10800000">
            <a:off x="-413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322109E5-31C3-4DF7-B7D3-A9D275047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58" tIns="34289" rIns="68558" bIns="34289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545" indent="0" algn="ctr">
              <a:buNone/>
              <a:defRPr sz="1400"/>
            </a:lvl3pPr>
            <a:lvl4pPr marL="1028318" indent="0" algn="ctr">
              <a:buNone/>
              <a:defRPr sz="1200"/>
            </a:lvl4pPr>
            <a:lvl5pPr marL="1371090" indent="0" algn="ctr">
              <a:buNone/>
              <a:defRPr sz="1200"/>
            </a:lvl5pPr>
            <a:lvl6pPr marL="1713869" indent="0" algn="ctr">
              <a:buNone/>
              <a:defRPr sz="1200"/>
            </a:lvl6pPr>
            <a:lvl7pPr marL="2056634" indent="0" algn="ctr">
              <a:buNone/>
              <a:defRPr sz="1200"/>
            </a:lvl7pPr>
            <a:lvl8pPr marL="2399400" indent="0" algn="ctr">
              <a:buNone/>
              <a:defRPr sz="1200"/>
            </a:lvl8pPr>
            <a:lvl9pPr marL="2742167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="" xmlns:a16="http://schemas.microsoft.com/office/drawing/2014/main" id="{B7664C22-1578-41A1-AE8B-54B8E10D5A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9436" y="1631171"/>
            <a:ext cx="5828109" cy="1128713"/>
          </a:xfrm>
          <a:prstGeom prst="rect">
            <a:avLst/>
          </a:prstGeom>
        </p:spPr>
        <p:txBody>
          <a:bodyPr lIns="68558" tIns="34289" rIns="68558" bIns="34289"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B26140CF-DC17-4C8C-9613-F6EA622E2EE1}"/>
              </a:ext>
            </a:extLst>
          </p:cNvPr>
          <p:cNvGrpSpPr/>
          <p:nvPr userDrawn="1"/>
        </p:nvGrpSpPr>
        <p:grpSpPr>
          <a:xfrm>
            <a:off x="1203933" y="4603035"/>
            <a:ext cx="2340154" cy="307523"/>
            <a:chOff x="1605241" y="6137360"/>
            <a:chExt cx="3120205" cy="410030"/>
          </a:xfrm>
        </p:grpSpPr>
        <p:pic>
          <p:nvPicPr>
            <p:cNvPr id="18" name="Picture 17">
              <a:hlinkClick r:id="rId3"/>
              <a:extLst>
                <a:ext uri="{FF2B5EF4-FFF2-40B4-BE49-F238E27FC236}">
                  <a16:creationId xmlns="" xmlns:a16="http://schemas.microsoft.com/office/drawing/2014/main" id="{A8DE5515-02CC-4B22-8288-37DA506F53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20" name="Picture 19">
              <a:hlinkClick r:id="rId5"/>
              <a:extLst>
                <a:ext uri="{FF2B5EF4-FFF2-40B4-BE49-F238E27FC236}">
                  <a16:creationId xmlns="" xmlns:a16="http://schemas.microsoft.com/office/drawing/2014/main" id="{CC87987D-06AC-4139-AFD5-FFDEE23EB1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21" name="Picture 20">
              <a:hlinkClick r:id="rId7"/>
              <a:extLst>
                <a:ext uri="{FF2B5EF4-FFF2-40B4-BE49-F238E27FC236}">
                  <a16:creationId xmlns="" xmlns:a16="http://schemas.microsoft.com/office/drawing/2014/main" id="{2E39AB28-E36E-4848-9915-D9EC54C4A6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22" name="Picture 21">
              <a:hlinkClick r:id="rId9"/>
              <a:extLst>
                <a:ext uri="{FF2B5EF4-FFF2-40B4-BE49-F238E27FC236}">
                  <a16:creationId xmlns="" xmlns:a16="http://schemas.microsoft.com/office/drawing/2014/main" id="{EF2566AC-457C-47FC-B98B-399CB928D7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23" name="Picture 22">
              <a:hlinkClick r:id="rId11"/>
              <a:extLst>
                <a:ext uri="{FF2B5EF4-FFF2-40B4-BE49-F238E27FC236}">
                  <a16:creationId xmlns="" xmlns:a16="http://schemas.microsoft.com/office/drawing/2014/main" id="{14D32DF8-E0A0-42B3-8212-CC66345E83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4835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Yel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C66AA33D-C4BB-4A89-8BAF-869688A033A7}"/>
              </a:ext>
            </a:extLst>
          </p:cNvPr>
          <p:cNvSpPr/>
          <p:nvPr userDrawn="1"/>
        </p:nvSpPr>
        <p:spPr>
          <a:xfrm>
            <a:off x="0" y="0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A0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9C5D12E-DB67-4958-8D99-A3B81751DFE3}"/>
              </a:ext>
            </a:extLst>
          </p:cNvPr>
          <p:cNvGrpSpPr/>
          <p:nvPr userDrawn="1"/>
        </p:nvGrpSpPr>
        <p:grpSpPr>
          <a:xfrm>
            <a:off x="685816" y="0"/>
            <a:ext cx="8458199" cy="4457700"/>
            <a:chOff x="922993" y="0"/>
            <a:chExt cx="11277599" cy="5943600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49AD4268-440C-442E-85CA-F84338F78239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FFB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B5C07D76-D2DD-4B5E-AA3D-4F0D1B92600F}"/>
                </a:ext>
              </a:extLst>
            </p:cNvPr>
            <p:cNvSpPr/>
            <p:nvPr userDrawn="1"/>
          </p:nvSpPr>
          <p:spPr>
            <a:xfrm>
              <a:off x="11246400" y="0"/>
              <a:ext cx="954192" cy="5943600"/>
            </a:xfrm>
            <a:prstGeom prst="rect">
              <a:avLst/>
            </a:prstGeom>
            <a:solidFill>
              <a:srgbClr val="FFA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0F0C7EC-4198-42B3-87B0-4010357DF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40" y="4649779"/>
            <a:ext cx="2518875" cy="281106"/>
          </a:xfrm>
          <a:prstGeom prst="rect">
            <a:avLst/>
          </a:prstGeom>
        </p:spPr>
      </p:pic>
      <p:sp>
        <p:nvSpPr>
          <p:cNvPr id="8" name="L-Shape 7">
            <a:extLst>
              <a:ext uri="{FF2B5EF4-FFF2-40B4-BE49-F238E27FC236}">
                <a16:creationId xmlns="" xmlns:a16="http://schemas.microsoft.com/office/drawing/2014/main" id="{85A3F116-CE8A-4091-B050-6E29E36E1903}"/>
              </a:ext>
            </a:extLst>
          </p:cNvPr>
          <p:cNvSpPr/>
          <p:nvPr userDrawn="1"/>
        </p:nvSpPr>
        <p:spPr>
          <a:xfrm rot="10800000">
            <a:off x="-413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432F9285-DB4B-4410-B576-0FCBE590FC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58" tIns="34289" rIns="68558" bIns="34289">
            <a:no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545" indent="0" algn="ctr">
              <a:buNone/>
              <a:defRPr sz="1400"/>
            </a:lvl3pPr>
            <a:lvl4pPr marL="1028318" indent="0" algn="ctr">
              <a:buNone/>
              <a:defRPr sz="1200"/>
            </a:lvl4pPr>
            <a:lvl5pPr marL="1371090" indent="0" algn="ctr">
              <a:buNone/>
              <a:defRPr sz="1200"/>
            </a:lvl5pPr>
            <a:lvl6pPr marL="1713869" indent="0" algn="ctr">
              <a:buNone/>
              <a:defRPr sz="1200"/>
            </a:lvl6pPr>
            <a:lvl7pPr marL="2056634" indent="0" algn="ctr">
              <a:buNone/>
              <a:defRPr sz="1200"/>
            </a:lvl7pPr>
            <a:lvl8pPr marL="2399400" indent="0" algn="ctr">
              <a:buNone/>
              <a:defRPr sz="1200"/>
            </a:lvl8pPr>
            <a:lvl9pPr marL="2742167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="" xmlns:a16="http://schemas.microsoft.com/office/drawing/2014/main" id="{A70E7D44-B911-4FA0-9BB8-9D8E54408A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9436" y="1631171"/>
            <a:ext cx="5828109" cy="1128713"/>
          </a:xfrm>
          <a:prstGeom prst="rect">
            <a:avLst/>
          </a:prstGeom>
        </p:spPr>
        <p:txBody>
          <a:bodyPr lIns="68558" tIns="34289" rIns="68558" bIns="34289" anchor="b"/>
          <a:lstStyle>
            <a:lvl1pPr marL="0" indent="0">
              <a:buFontTx/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12C11AF5-FE73-497F-836F-C894AEFF5F39}"/>
              </a:ext>
            </a:extLst>
          </p:cNvPr>
          <p:cNvGrpSpPr/>
          <p:nvPr userDrawn="1"/>
        </p:nvGrpSpPr>
        <p:grpSpPr>
          <a:xfrm>
            <a:off x="1203933" y="4603035"/>
            <a:ext cx="2340154" cy="307523"/>
            <a:chOff x="1605241" y="6137360"/>
            <a:chExt cx="3120205" cy="410030"/>
          </a:xfrm>
        </p:grpSpPr>
        <p:pic>
          <p:nvPicPr>
            <p:cNvPr id="19" name="Picture 18">
              <a:hlinkClick r:id="rId3"/>
              <a:extLst>
                <a:ext uri="{FF2B5EF4-FFF2-40B4-BE49-F238E27FC236}">
                  <a16:creationId xmlns="" xmlns:a16="http://schemas.microsoft.com/office/drawing/2014/main" id="{1ACAB1A4-7FC3-4BCB-84EB-7796CAECF6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20" name="Picture 19">
              <a:hlinkClick r:id="rId5"/>
              <a:extLst>
                <a:ext uri="{FF2B5EF4-FFF2-40B4-BE49-F238E27FC236}">
                  <a16:creationId xmlns="" xmlns:a16="http://schemas.microsoft.com/office/drawing/2014/main" id="{1DC4B5B5-BC11-4D71-9E17-495F3B4250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21" name="Picture 20">
              <a:hlinkClick r:id="rId7"/>
              <a:extLst>
                <a:ext uri="{FF2B5EF4-FFF2-40B4-BE49-F238E27FC236}">
                  <a16:creationId xmlns="" xmlns:a16="http://schemas.microsoft.com/office/drawing/2014/main" id="{99FCB893-18C3-498D-AB19-425857B091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22" name="Picture 21">
              <a:hlinkClick r:id="rId9"/>
              <a:extLst>
                <a:ext uri="{FF2B5EF4-FFF2-40B4-BE49-F238E27FC236}">
                  <a16:creationId xmlns="" xmlns:a16="http://schemas.microsoft.com/office/drawing/2014/main" id="{8E1273C0-53AE-40A9-9B1A-2F1BF4EBD1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23" name="Picture 22">
              <a:hlinkClick r:id="rId11"/>
              <a:extLst>
                <a:ext uri="{FF2B5EF4-FFF2-40B4-BE49-F238E27FC236}">
                  <a16:creationId xmlns="" xmlns:a16="http://schemas.microsoft.com/office/drawing/2014/main" id="{4C05C6EA-029A-4D4E-9AE5-5F7BCFC652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3941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G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FD3F75BC-4A92-41D5-A8DA-D3E84975C934}"/>
              </a:ext>
            </a:extLst>
          </p:cNvPr>
          <p:cNvSpPr/>
          <p:nvPr userDrawn="1"/>
        </p:nvSpPr>
        <p:spPr>
          <a:xfrm>
            <a:off x="0" y="0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003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A705DD-56ED-4F54-AA91-35E616D4BC13}"/>
              </a:ext>
            </a:extLst>
          </p:cNvPr>
          <p:cNvGrpSpPr/>
          <p:nvPr userDrawn="1"/>
        </p:nvGrpSpPr>
        <p:grpSpPr>
          <a:xfrm>
            <a:off x="685816" y="0"/>
            <a:ext cx="8458199" cy="4457700"/>
            <a:chOff x="922993" y="0"/>
            <a:chExt cx="11265832" cy="5943600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CA983449-2E0B-43CA-9BC5-182C2EF5B47E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0AD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F53DDF91-51BF-4D32-98B7-15240757038B}"/>
                </a:ext>
              </a:extLst>
            </p:cNvPr>
            <p:cNvSpPr/>
            <p:nvPr userDrawn="1"/>
          </p:nvSpPr>
          <p:spPr>
            <a:xfrm>
              <a:off x="11246400" y="0"/>
              <a:ext cx="942425" cy="5943600"/>
            </a:xfrm>
            <a:prstGeom prst="rect">
              <a:avLst/>
            </a:prstGeom>
            <a:solidFill>
              <a:srgbClr val="007D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BF651FB-2EEE-4CEC-AB1F-9990F441A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40" y="4649779"/>
            <a:ext cx="2518875" cy="281106"/>
          </a:xfrm>
          <a:prstGeom prst="rect">
            <a:avLst/>
          </a:prstGeom>
        </p:spPr>
      </p:pic>
      <p:sp>
        <p:nvSpPr>
          <p:cNvPr id="8" name="L-Shape 7">
            <a:extLst>
              <a:ext uri="{FF2B5EF4-FFF2-40B4-BE49-F238E27FC236}">
                <a16:creationId xmlns="" xmlns:a16="http://schemas.microsoft.com/office/drawing/2014/main" id="{2A89CD49-FA2A-4E24-964A-A7AC94506A47}"/>
              </a:ext>
            </a:extLst>
          </p:cNvPr>
          <p:cNvSpPr/>
          <p:nvPr userDrawn="1"/>
        </p:nvSpPr>
        <p:spPr>
          <a:xfrm rot="10800000">
            <a:off x="-413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DA80CB3F-B139-4AA5-868D-E62A3A2A8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58" tIns="34289" rIns="68558" bIns="34289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545" indent="0" algn="ctr">
              <a:buNone/>
              <a:defRPr sz="1400"/>
            </a:lvl3pPr>
            <a:lvl4pPr marL="1028318" indent="0" algn="ctr">
              <a:buNone/>
              <a:defRPr sz="1200"/>
            </a:lvl4pPr>
            <a:lvl5pPr marL="1371090" indent="0" algn="ctr">
              <a:buNone/>
              <a:defRPr sz="1200"/>
            </a:lvl5pPr>
            <a:lvl6pPr marL="1713869" indent="0" algn="ctr">
              <a:buNone/>
              <a:defRPr sz="1200"/>
            </a:lvl6pPr>
            <a:lvl7pPr marL="2056634" indent="0" algn="ctr">
              <a:buNone/>
              <a:defRPr sz="1200"/>
            </a:lvl7pPr>
            <a:lvl8pPr marL="2399400" indent="0" algn="ctr">
              <a:buNone/>
              <a:defRPr sz="1200"/>
            </a:lvl8pPr>
            <a:lvl9pPr marL="2742167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="" xmlns:a16="http://schemas.microsoft.com/office/drawing/2014/main" id="{19715368-2B09-42B3-B040-029DBA29CD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9436" y="1631171"/>
            <a:ext cx="5828109" cy="1128713"/>
          </a:xfrm>
          <a:prstGeom prst="rect">
            <a:avLst/>
          </a:prstGeom>
        </p:spPr>
        <p:txBody>
          <a:bodyPr lIns="68558" tIns="34289" rIns="68558" bIns="34289"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01EDC421-108E-4B62-8C43-E5D1190D267C}"/>
              </a:ext>
            </a:extLst>
          </p:cNvPr>
          <p:cNvGrpSpPr/>
          <p:nvPr userDrawn="1"/>
        </p:nvGrpSpPr>
        <p:grpSpPr>
          <a:xfrm>
            <a:off x="1203933" y="4603035"/>
            <a:ext cx="2340154" cy="307523"/>
            <a:chOff x="1605241" y="6137360"/>
            <a:chExt cx="3120205" cy="410030"/>
          </a:xfrm>
        </p:grpSpPr>
        <p:pic>
          <p:nvPicPr>
            <p:cNvPr id="19" name="Picture 18">
              <a:hlinkClick r:id="rId3"/>
              <a:extLst>
                <a:ext uri="{FF2B5EF4-FFF2-40B4-BE49-F238E27FC236}">
                  <a16:creationId xmlns="" xmlns:a16="http://schemas.microsoft.com/office/drawing/2014/main" id="{B341D8EE-A808-4BD8-9630-3245EFD5EA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20" name="Picture 19">
              <a:hlinkClick r:id="rId5"/>
              <a:extLst>
                <a:ext uri="{FF2B5EF4-FFF2-40B4-BE49-F238E27FC236}">
                  <a16:creationId xmlns="" xmlns:a16="http://schemas.microsoft.com/office/drawing/2014/main" id="{A79C7CD1-7957-4418-8E75-AAEDC511CB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21" name="Picture 20">
              <a:hlinkClick r:id="rId7"/>
              <a:extLst>
                <a:ext uri="{FF2B5EF4-FFF2-40B4-BE49-F238E27FC236}">
                  <a16:creationId xmlns="" xmlns:a16="http://schemas.microsoft.com/office/drawing/2014/main" id="{E3765027-D74F-42AC-9D81-44A69DB1A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22" name="Picture 21">
              <a:hlinkClick r:id="rId9"/>
              <a:extLst>
                <a:ext uri="{FF2B5EF4-FFF2-40B4-BE49-F238E27FC236}">
                  <a16:creationId xmlns="" xmlns:a16="http://schemas.microsoft.com/office/drawing/2014/main" id="{14567F00-7898-4CF9-B03A-7F65CA6617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23" name="Picture 22">
              <a:hlinkClick r:id="rId11"/>
              <a:extLst>
                <a:ext uri="{FF2B5EF4-FFF2-40B4-BE49-F238E27FC236}">
                  <a16:creationId xmlns="" xmlns:a16="http://schemas.microsoft.com/office/drawing/2014/main" id="{957700C5-8F61-4A9E-8B20-7F02870317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23853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1AD2-2417-43C8-AD08-07075578EB94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BF89-A3CC-4141-A804-4FE7DC8DB4D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3061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1AD2-2417-43C8-AD08-07075578EB94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BF89-A3CC-4141-A804-4FE7DC8DB4D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4431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716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1AD2-2417-43C8-AD08-07075578EB94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BF89-A3CC-4141-A804-4FE7DC8DB4D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23538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1AD2-2417-43C8-AD08-07075578EB94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BF89-A3CC-4141-A804-4FE7DC8DB4D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15514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69" indent="0">
              <a:buNone/>
              <a:defRPr sz="1100" b="1"/>
            </a:lvl2pPr>
            <a:lvl3pPr marL="514337" indent="0">
              <a:buNone/>
              <a:defRPr sz="1000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69" indent="0">
              <a:buNone/>
              <a:defRPr sz="1100" b="1"/>
            </a:lvl2pPr>
            <a:lvl3pPr marL="514337" indent="0">
              <a:buNone/>
              <a:defRPr sz="1000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1AD2-2417-43C8-AD08-07075578EB94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BF89-A3CC-4141-A804-4FE7DC8DB4D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3117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1AD2-2417-43C8-AD08-07075578EB94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BF89-A3CC-4141-A804-4FE7DC8DB4D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7193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1AD2-2417-43C8-AD08-07075578EB94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BF89-A3CC-4141-A804-4FE7DC8DB4D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0978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70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EED51E53-C704-4648-A432-C3D579C368E5}"/>
              </a:ext>
            </a:extLst>
          </p:cNvPr>
          <p:cNvGrpSpPr/>
          <p:nvPr userDrawn="1"/>
        </p:nvGrpSpPr>
        <p:grpSpPr>
          <a:xfrm>
            <a:off x="0" y="-2"/>
            <a:ext cx="137160" cy="5143502"/>
            <a:chOff x="0" y="-2"/>
            <a:chExt cx="182880" cy="6858002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EADC94DF-CF22-48A4-BA0A-C4C38A013B84}"/>
                </a:ext>
              </a:extLst>
            </p:cNvPr>
            <p:cNvSpPr/>
            <p:nvPr userDrawn="1"/>
          </p:nvSpPr>
          <p:spPr>
            <a:xfrm>
              <a:off x="0" y="6210887"/>
              <a:ext cx="182880" cy="647113"/>
            </a:xfrm>
            <a:prstGeom prst="rect">
              <a:avLst/>
            </a:prstGeom>
            <a:solidFill>
              <a:srgbClr val="5AE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52AFE780-91D7-411E-9616-15D5F7F95B48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231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18CE3C64-85E4-4847-9D32-67A911A0EBFE}"/>
                </a:ext>
              </a:extLst>
            </p:cNvPr>
            <p:cNvSpPr/>
            <p:nvPr userDrawn="1"/>
          </p:nvSpPr>
          <p:spPr>
            <a:xfrm>
              <a:off x="0" y="4517053"/>
              <a:ext cx="182880" cy="1709928"/>
            </a:xfrm>
            <a:prstGeom prst="rect">
              <a:avLst/>
            </a:prstGeom>
            <a:solidFill>
              <a:srgbClr val="0A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83402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800"/>
            </a:lvl1pPr>
            <a:lvl2pPr marL="257169" indent="0">
              <a:buNone/>
              <a:defRPr sz="700"/>
            </a:lvl2pPr>
            <a:lvl3pPr marL="514337" indent="0">
              <a:buNone/>
              <a:defRPr sz="600"/>
            </a:lvl3pPr>
            <a:lvl4pPr marL="771506" indent="0">
              <a:buNone/>
              <a:defRPr sz="500"/>
            </a:lvl4pPr>
            <a:lvl5pPr marL="1028675" indent="0">
              <a:buNone/>
              <a:defRPr sz="500"/>
            </a:lvl5pPr>
            <a:lvl6pPr marL="1285843" indent="0">
              <a:buNone/>
              <a:defRPr sz="500"/>
            </a:lvl6pPr>
            <a:lvl7pPr marL="1543011" indent="0">
              <a:buNone/>
              <a:defRPr sz="500"/>
            </a:lvl7pPr>
            <a:lvl8pPr marL="1800180" indent="0">
              <a:buNone/>
              <a:defRPr sz="500"/>
            </a:lvl8pPr>
            <a:lvl9pPr marL="2057349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1AD2-2417-43C8-AD08-07075578EB94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BF89-A3CC-4141-A804-4FE7DC8DB4D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22822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600"/>
            </a:lvl2pPr>
            <a:lvl3pPr marL="514337" indent="0">
              <a:buNone/>
              <a:defRPr sz="1400"/>
            </a:lvl3pPr>
            <a:lvl4pPr marL="771506" indent="0">
              <a:buNone/>
              <a:defRPr sz="1100"/>
            </a:lvl4pPr>
            <a:lvl5pPr marL="1028675" indent="0">
              <a:buNone/>
              <a:defRPr sz="1100"/>
            </a:lvl5pPr>
            <a:lvl6pPr marL="1285843" indent="0">
              <a:buNone/>
              <a:defRPr sz="1100"/>
            </a:lvl6pPr>
            <a:lvl7pPr marL="1543011" indent="0">
              <a:buNone/>
              <a:defRPr sz="1100"/>
            </a:lvl7pPr>
            <a:lvl8pPr marL="1800180" indent="0">
              <a:buNone/>
              <a:defRPr sz="1100"/>
            </a:lvl8pPr>
            <a:lvl9pPr marL="2057349" indent="0">
              <a:buNone/>
              <a:defRPr sz="11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800"/>
            </a:lvl1pPr>
            <a:lvl2pPr marL="257169" indent="0">
              <a:buNone/>
              <a:defRPr sz="700"/>
            </a:lvl2pPr>
            <a:lvl3pPr marL="514337" indent="0">
              <a:buNone/>
              <a:defRPr sz="600"/>
            </a:lvl3pPr>
            <a:lvl4pPr marL="771506" indent="0">
              <a:buNone/>
              <a:defRPr sz="500"/>
            </a:lvl4pPr>
            <a:lvl5pPr marL="1028675" indent="0">
              <a:buNone/>
              <a:defRPr sz="500"/>
            </a:lvl5pPr>
            <a:lvl6pPr marL="1285843" indent="0">
              <a:buNone/>
              <a:defRPr sz="500"/>
            </a:lvl6pPr>
            <a:lvl7pPr marL="1543011" indent="0">
              <a:buNone/>
              <a:defRPr sz="500"/>
            </a:lvl7pPr>
            <a:lvl8pPr marL="1800180" indent="0">
              <a:buNone/>
              <a:defRPr sz="500"/>
            </a:lvl8pPr>
            <a:lvl9pPr marL="2057349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1AD2-2417-43C8-AD08-07075578EB94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BF89-A3CC-4141-A804-4FE7DC8DB4D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27647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1AD2-2417-43C8-AD08-07075578EB94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BF89-A3CC-4141-A804-4FE7DC8DB4D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20533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6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1AD2-2417-43C8-AD08-07075578EB94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BF89-A3CC-4141-A804-4FE7DC8DB4D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9730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ur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70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B907F687-555F-42F3-931D-36B1D43F7B7A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CA72A78-4C30-4C03-A06D-DA1FF4F7AC07}"/>
              </a:ext>
            </a:extLst>
          </p:cNvPr>
          <p:cNvGrpSpPr/>
          <p:nvPr userDrawn="1"/>
        </p:nvGrpSpPr>
        <p:grpSpPr>
          <a:xfrm>
            <a:off x="0" y="-2"/>
            <a:ext cx="137160" cy="5143502"/>
            <a:chOff x="0" y="-2"/>
            <a:chExt cx="182880" cy="6858002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B555AB02-14EC-4DB4-A3C8-0D9A8157AFF4}"/>
                </a:ext>
              </a:extLst>
            </p:cNvPr>
            <p:cNvSpPr/>
            <p:nvPr userDrawn="1"/>
          </p:nvSpPr>
          <p:spPr>
            <a:xfrm>
              <a:off x="0" y="6210887"/>
              <a:ext cx="182880" cy="647113"/>
            </a:xfrm>
            <a:prstGeom prst="rect">
              <a:avLst/>
            </a:prstGeom>
            <a:solidFill>
              <a:srgbClr val="D7A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75C5320F-164D-4C85-8156-0F5DC144649D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6F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39448BF6-A9B1-4435-9787-4CFEFE2B3C13}"/>
                </a:ext>
              </a:extLst>
            </p:cNvPr>
            <p:cNvSpPr/>
            <p:nvPr userDrawn="1"/>
          </p:nvSpPr>
          <p:spPr>
            <a:xfrm>
              <a:off x="0" y="4517053"/>
              <a:ext cx="182880" cy="1709928"/>
            </a:xfrm>
            <a:prstGeom prst="rect">
              <a:avLst/>
            </a:prstGeom>
            <a:solidFill>
              <a:srgbClr val="A80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20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70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B907F687-555F-42F3-931D-36B1D43F7B7A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1C240F09-DD7C-4C8C-8DAD-8BC809392125}"/>
              </a:ext>
            </a:extLst>
          </p:cNvPr>
          <p:cNvGrpSpPr/>
          <p:nvPr userDrawn="1"/>
        </p:nvGrpSpPr>
        <p:grpSpPr>
          <a:xfrm>
            <a:off x="0" y="-2"/>
            <a:ext cx="137160" cy="5143502"/>
            <a:chOff x="0" y="-2"/>
            <a:chExt cx="182880" cy="6858002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4A91B95-0BE4-4F1C-91A7-56D87D69E7D1}"/>
                </a:ext>
              </a:extLst>
            </p:cNvPr>
            <p:cNvSpPr/>
            <p:nvPr userDrawn="1"/>
          </p:nvSpPr>
          <p:spPr>
            <a:xfrm>
              <a:off x="0" y="6210887"/>
              <a:ext cx="182880" cy="647113"/>
            </a:xfrm>
            <a:prstGeom prst="rect">
              <a:avLst/>
            </a:prstGeom>
            <a:solidFill>
              <a:srgbClr val="FF91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C7B9BDB8-BECF-451A-A4D3-80341F2150FB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D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553581BC-072A-4FF4-A41A-C4969ED95D61}"/>
                </a:ext>
              </a:extLst>
            </p:cNvPr>
            <p:cNvSpPr/>
            <p:nvPr userDrawn="1"/>
          </p:nvSpPr>
          <p:spPr>
            <a:xfrm>
              <a:off x="0" y="4517053"/>
              <a:ext cx="182880" cy="1709928"/>
            </a:xfrm>
            <a:prstGeom prst="rect">
              <a:avLst/>
            </a:prstGeom>
            <a:solidFill>
              <a:srgbClr val="FF4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585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70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7755056D-1B7D-47BE-B9C1-919DD1AE7AEC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9E34328E-B1C6-4BE7-A077-911C6B42267B}"/>
              </a:ext>
            </a:extLst>
          </p:cNvPr>
          <p:cNvGrpSpPr/>
          <p:nvPr userDrawn="1"/>
        </p:nvGrpSpPr>
        <p:grpSpPr>
          <a:xfrm>
            <a:off x="0" y="0"/>
            <a:ext cx="137160" cy="5144124"/>
            <a:chOff x="0" y="-2"/>
            <a:chExt cx="182880" cy="6923319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58E1AD2A-72E1-41C3-A8C7-1E05E5A1C80F}"/>
                </a:ext>
              </a:extLst>
            </p:cNvPr>
            <p:cNvSpPr/>
            <p:nvPr userDrawn="1"/>
          </p:nvSpPr>
          <p:spPr>
            <a:xfrm>
              <a:off x="0" y="6276204"/>
              <a:ext cx="182880" cy="647113"/>
            </a:xfrm>
            <a:prstGeom prst="rect">
              <a:avLst/>
            </a:prstGeom>
            <a:solidFill>
              <a:srgbClr val="FFDC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20137D73-4F1E-4A64-9A95-EC0B5FC68BC2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FFA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0444ABFA-4863-4BAD-83D2-E9328E5E3C37}"/>
                </a:ext>
              </a:extLst>
            </p:cNvPr>
            <p:cNvSpPr/>
            <p:nvPr userDrawn="1"/>
          </p:nvSpPr>
          <p:spPr>
            <a:xfrm>
              <a:off x="0" y="4573039"/>
              <a:ext cx="182880" cy="1709928"/>
            </a:xfrm>
            <a:prstGeom prst="rect">
              <a:avLst/>
            </a:prstGeom>
            <a:solidFill>
              <a:srgbClr val="FFB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021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70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A7D4838C-2ED6-416D-BA07-57109830E0FE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14466649-CD9C-476C-918B-BEB28E180304}"/>
              </a:ext>
            </a:extLst>
          </p:cNvPr>
          <p:cNvGrpSpPr/>
          <p:nvPr userDrawn="1"/>
        </p:nvGrpSpPr>
        <p:grpSpPr>
          <a:xfrm>
            <a:off x="0" y="-2"/>
            <a:ext cx="137160" cy="5143502"/>
            <a:chOff x="0" y="-2"/>
            <a:chExt cx="182880" cy="6858002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AE9D4282-E4E1-4CDD-9678-C1191C5B3FE7}"/>
                </a:ext>
              </a:extLst>
            </p:cNvPr>
            <p:cNvSpPr/>
            <p:nvPr userDrawn="1"/>
          </p:nvSpPr>
          <p:spPr>
            <a:xfrm>
              <a:off x="0" y="6210887"/>
              <a:ext cx="182880" cy="647113"/>
            </a:xfrm>
            <a:prstGeom prst="rect">
              <a:avLst/>
            </a:prstGeom>
            <a:solidFill>
              <a:srgbClr val="78FA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BB522D8A-7AFE-42B3-8DA1-7172318C8885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007D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A6AC92C7-D5B4-48F1-9A89-5250A640A3F4}"/>
                </a:ext>
              </a:extLst>
            </p:cNvPr>
            <p:cNvSpPr/>
            <p:nvPr userDrawn="1"/>
          </p:nvSpPr>
          <p:spPr>
            <a:xfrm>
              <a:off x="0" y="4517053"/>
              <a:ext cx="182880" cy="1709928"/>
            </a:xfrm>
            <a:prstGeom prst="rect">
              <a:avLst/>
            </a:prstGeom>
            <a:solidFill>
              <a:srgbClr val="0AD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20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70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C62D149B-FB3E-4F3C-91FC-502E6E33681F}"/>
              </a:ext>
            </a:extLst>
          </p:cNvPr>
          <p:cNvGrpSpPr/>
          <p:nvPr userDrawn="1"/>
        </p:nvGrpSpPr>
        <p:grpSpPr>
          <a:xfrm>
            <a:off x="2" y="5006340"/>
            <a:ext cx="9152097" cy="137160"/>
            <a:chOff x="0" y="5303520"/>
            <a:chExt cx="12202796" cy="594360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0B253A9E-4157-4649-9B03-BC26F137140A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231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FD63FB71-8D46-41BB-99AC-A9B032B64908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001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413CB1E7-BEDB-4F9E-B40E-BE0317677C35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0A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656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ur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70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F48F4A85-93A7-4E9A-B2AF-E4854A2ED6B1}"/>
              </a:ext>
            </a:extLst>
          </p:cNvPr>
          <p:cNvGrpSpPr/>
          <p:nvPr userDrawn="1"/>
        </p:nvGrpSpPr>
        <p:grpSpPr>
          <a:xfrm>
            <a:off x="2" y="5006340"/>
            <a:ext cx="9152097" cy="137160"/>
            <a:chOff x="0" y="5303520"/>
            <a:chExt cx="12202796" cy="594360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1B3F44AD-7398-4AE5-BB40-4B9469CB3ADE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6F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04A65855-B2BA-447C-8767-3120D35E2D4F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460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23F468E7-8400-47A0-9794-F53ECD440439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A80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715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="" xmlns:a16="http://schemas.microsoft.com/office/drawing/2014/main" id="{4A1A0ABA-277A-494D-AFC5-4231A957C667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240030" y="365096"/>
            <a:ext cx="8641080" cy="4800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Slide title, 28pt bold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B30F616C-87D7-4D71-A540-D0E1DC2FB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029" y="1038688"/>
            <a:ext cx="8641080" cy="3556172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="" xmlns:a16="http://schemas.microsoft.com/office/drawing/2014/main" id="{45CAD75A-537E-4B12-960F-4DC7FBD90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0869" y="4732020"/>
            <a:ext cx="1920240" cy="20574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 defTabSz="685562"/>
            <a:r>
              <a:rPr lang="en-AU" smtClean="0">
                <a:solidFill>
                  <a:srgbClr val="000000"/>
                </a:solidFill>
                <a:latin typeface="Jacobs Chronos"/>
              </a:rPr>
              <a:t>©Jacobs 2020</a:t>
            </a:r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D013D39C-859A-4492-96A6-21F28975B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0031" y="4732020"/>
            <a:ext cx="586256" cy="20574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1">
                <a:solidFill>
                  <a:schemeClr val="tx1"/>
                </a:solidFill>
                <a:latin typeface="+mj-lt"/>
                <a:cs typeface="JacobsChronos" pitchFamily="34" charset="0"/>
              </a:defRPr>
            </a:lvl1pPr>
          </a:lstStyle>
          <a:p>
            <a:pPr defTabSz="685562"/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 defTabSz="685562"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</p:spTree>
    <p:extLst>
      <p:ext uri="{BB962C8B-B14F-4D97-AF65-F5344CB8AC3E}">
        <p14:creationId xmlns:p14="http://schemas.microsoft.com/office/powerpoint/2010/main" val="405893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hf hdr="0" dt="0"/>
  <p:txStyles>
    <p:titleStyle>
      <a:lvl1pPr algn="l" defTabSz="685562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Jacobs Chronos" panose="010B0603030503030204" pitchFamily="34" charset="0"/>
          <a:ea typeface="+mj-ea"/>
          <a:cs typeface="Jacobs Chronos" panose="010B0603030503030204" pitchFamily="34" charset="0"/>
        </a:defRPr>
      </a:lvl1pPr>
    </p:titleStyle>
    <p:bodyStyle>
      <a:lvl1pPr marL="202430" indent="-202430" algn="l" defTabSz="685562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1pPr>
      <a:lvl2pPr marL="404860" indent="-202430" algn="l" defTabSz="685562" rtl="0" eaLnBrk="1" latinLnBrk="0" hangingPunct="1">
        <a:lnSpc>
          <a:spcPct val="90000"/>
        </a:lnSpc>
        <a:spcBef>
          <a:spcPts val="375"/>
        </a:spcBef>
        <a:buFont typeface="Jacobs Chronos" panose="010B0603030503030204" pitchFamily="34" charset="0"/>
        <a:buChar char="−"/>
        <a:defRPr sz="17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2pPr>
      <a:lvl3pPr marL="607290" indent="-202430" algn="l" defTabSz="685562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3pPr>
      <a:lvl4pPr marL="809720" indent="-202430" algn="l" defTabSz="685562" rtl="0" eaLnBrk="1" latinLnBrk="0" hangingPunct="1">
        <a:lnSpc>
          <a:spcPct val="90000"/>
        </a:lnSpc>
        <a:spcBef>
          <a:spcPts val="375"/>
        </a:spcBef>
        <a:buFont typeface="Jacobs Chronos" panose="010B0603030503030204" pitchFamily="34" charset="0"/>
        <a:buChar char="−"/>
        <a:defRPr sz="14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4pPr>
      <a:lvl5pPr marL="1012150" indent="-202430" algn="l" defTabSz="685562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5pPr>
      <a:lvl6pPr marL="1885292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073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854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641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76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62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43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24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11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85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60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236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67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</p:sldLayoutIdLst>
  <p:hf hdr="0" dt="0"/>
  <p:txStyles>
    <p:titleStyle>
      <a:lvl1pPr algn="l" defTabSz="685545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Jacobs Chronos" panose="010B0603030503030204" pitchFamily="34" charset="0"/>
          <a:ea typeface="+mj-ea"/>
          <a:cs typeface="Jacobs Chronos" panose="010B0603030503030204" pitchFamily="34" charset="0"/>
        </a:defRPr>
      </a:lvl1pPr>
    </p:titleStyle>
    <p:bodyStyle>
      <a:lvl1pPr marL="171390" indent="-202425" algn="l" defTabSz="685545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1pPr>
      <a:lvl2pPr marL="431843" indent="-202425" algn="l" defTabSz="685545" rtl="0" eaLnBrk="1" latinLnBrk="0" hangingPunct="1">
        <a:lnSpc>
          <a:spcPct val="90000"/>
        </a:lnSpc>
        <a:spcBef>
          <a:spcPts val="375"/>
        </a:spcBef>
        <a:buFont typeface="Jacobs Chronos" panose="010B0603030503030204" pitchFamily="34" charset="0"/>
        <a:buChar char="−"/>
        <a:defRPr sz="17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2pPr>
      <a:lvl3pPr marL="647760" indent="-202425" algn="l" defTabSz="685545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3pPr>
      <a:lvl4pPr marL="863684" indent="-202425" algn="l" defTabSz="685545" rtl="0" eaLnBrk="1" latinLnBrk="0" hangingPunct="1">
        <a:lnSpc>
          <a:spcPct val="90000"/>
        </a:lnSpc>
        <a:spcBef>
          <a:spcPts val="375"/>
        </a:spcBef>
        <a:buFont typeface="Jacobs Chronos" panose="010B0603030503030204" pitchFamily="34" charset="0"/>
        <a:buChar char="−"/>
        <a:defRPr sz="14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4pPr>
      <a:lvl5pPr marL="1079595" indent="-202425" algn="l" defTabSz="685545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5pPr>
      <a:lvl6pPr marL="1885245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018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90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569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67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45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18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90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9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34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00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167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6C41AD2-2417-43C8-AD08-07075578EB94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11/02/2020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6EABF89-A3CC-4141-A804-4FE7DC8DB4D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78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xStyles>
    <p:titleStyle>
      <a:lvl1pPr algn="ctr" defTabSz="514337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76" indent="-192876" algn="l" defTabSz="5143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899" indent="-160731" algn="l" defTabSz="514337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spcBef>
          <a:spcPct val="200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spcBef>
          <a:spcPct val="20000"/>
        </a:spcBef>
        <a:buFont typeface="Arial" panose="020B0604020202020204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hyperlink" Target="https://www.gotcredit.com/" TargetMode="External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23208" y="2505191"/>
            <a:ext cx="6114012" cy="2100575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en-GB" sz="33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Policy options for reducing emissions from what we buy</a:t>
            </a:r>
          </a:p>
          <a:p>
            <a:pPr defTabSz="685783"/>
            <a:endParaRPr lang="en-GB" dirty="0">
              <a:solidFill>
                <a:srgbClr val="006784"/>
              </a:solidFill>
              <a:latin typeface="Franklin Gothic Medium" panose="020B0603020102020204" pitchFamily="34" charset="0"/>
            </a:endParaRPr>
          </a:p>
          <a:p>
            <a:pPr defTabSz="685783"/>
            <a:r>
              <a:rPr lang="en-GB" sz="2400" dirty="0">
                <a:solidFill>
                  <a:srgbClr val="006784"/>
                </a:solidFill>
                <a:latin typeface="Franklin Gothic Medium" panose="020B0603020102020204" pitchFamily="34" charset="0"/>
              </a:rPr>
              <a:t>Libby Peake, </a:t>
            </a:r>
            <a:br>
              <a:rPr lang="en-GB" sz="2400" dirty="0">
                <a:solidFill>
                  <a:srgbClr val="006784"/>
                </a:solidFill>
                <a:latin typeface="Franklin Gothic Medium" panose="020B0603020102020204" pitchFamily="34" charset="0"/>
              </a:rPr>
            </a:br>
            <a:r>
              <a:rPr lang="en-GB" sz="2400" dirty="0">
                <a:solidFill>
                  <a:srgbClr val="006784"/>
                </a:solidFill>
                <a:latin typeface="Franklin Gothic Medium" panose="020B0603020102020204" pitchFamily="34" charset="0"/>
              </a:rPr>
              <a:t>Head of resource policy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9193" y="597107"/>
            <a:ext cx="2094808" cy="167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41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300" dirty="0">
                <a:solidFill>
                  <a:schemeClr val="accent3"/>
                </a:solidFill>
                <a:latin typeface="Franklin Gothic Medium" panose="020B0603020102020204" pitchFamily="34" charset="0"/>
              </a:rPr>
              <a:t>Targets for high impact sectors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1" y="1200155"/>
            <a:ext cx="3610628" cy="3802813"/>
          </a:xfrm>
        </p:spPr>
        <p:txBody>
          <a:bodyPr>
            <a:normAutofit/>
          </a:bodyPr>
          <a:lstStyle/>
          <a:p>
            <a:r>
              <a:rPr lang="en-GB" sz="23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Aim: To reduce the amount of material used and emissions created by industry</a:t>
            </a:r>
          </a:p>
          <a:p>
            <a:endParaRPr lang="en-GB" sz="2300" dirty="0">
              <a:solidFill>
                <a:srgbClr val="3F4B00"/>
              </a:solidFill>
              <a:latin typeface="Franklin Gothic Medium" panose="020B0603020102020204" pitchFamily="34" charset="0"/>
            </a:endParaRPr>
          </a:p>
          <a:p>
            <a:r>
              <a:rPr lang="en-GB" sz="23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How it works: Manufacturing sectors are examined for where they can improve and given targets</a:t>
            </a:r>
          </a:p>
        </p:txBody>
      </p:sp>
      <p:pic>
        <p:nvPicPr>
          <p:cNvPr id="5" name="Picture 4" descr="House build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3" t="253" r="11655" b="-253"/>
          <a:stretch/>
        </p:blipFill>
        <p:spPr>
          <a:xfrm>
            <a:off x="4465287" y="1200154"/>
            <a:ext cx="4221514" cy="360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8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300" dirty="0">
                <a:solidFill>
                  <a:schemeClr val="accent3"/>
                </a:solidFill>
                <a:latin typeface="Franklin Gothic Medium" panose="020B0603020102020204" pitchFamily="34" charset="0"/>
              </a:rPr>
              <a:t>Targets for sectors: pros and cons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00155"/>
            <a:ext cx="8229600" cy="3802813"/>
          </a:xfrm>
        </p:spPr>
        <p:txBody>
          <a:bodyPr numCol="2" spcCol="539987">
            <a:normAutofit/>
          </a:bodyPr>
          <a:lstStyle/>
          <a:p>
            <a:pPr marL="0" indent="0">
              <a:buNone/>
            </a:pPr>
            <a:r>
              <a:rPr lang="en-GB" sz="23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Pros: </a:t>
            </a:r>
          </a:p>
          <a:p>
            <a:pPr marL="404990" indent="0">
              <a:buNone/>
            </a:pPr>
            <a:r>
              <a:rPr lang="en-GB" sz="23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Specific sectors like construction, electronics, fashion made to reduce emissions and material use</a:t>
            </a:r>
          </a:p>
          <a:p>
            <a:pPr marL="404990" indent="0">
              <a:buNone/>
            </a:pPr>
            <a:r>
              <a:rPr lang="en-GB" sz="23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Relatively ‘quick wins’</a:t>
            </a:r>
          </a:p>
          <a:p>
            <a:endParaRPr lang="en-GB" sz="2300" dirty="0">
              <a:solidFill>
                <a:srgbClr val="3F4B00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endParaRPr lang="en-GB" sz="2300" dirty="0">
              <a:solidFill>
                <a:srgbClr val="3F4B00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en-GB" sz="2300" dirty="0" smtClean="0">
                <a:solidFill>
                  <a:srgbClr val="3F4B00"/>
                </a:solidFill>
                <a:latin typeface="Franklin Gothic Medium" panose="020B0603020102020204" pitchFamily="34" charset="0"/>
              </a:rPr>
              <a:t>Cons</a:t>
            </a:r>
            <a:endParaRPr lang="en-GB" sz="2300" dirty="0">
              <a:solidFill>
                <a:srgbClr val="3F4B00"/>
              </a:solidFill>
              <a:latin typeface="Franklin Gothic Medium" panose="020B0603020102020204" pitchFamily="34" charset="0"/>
            </a:endParaRPr>
          </a:p>
          <a:p>
            <a:pPr marL="404990" indent="0">
              <a:buNone/>
            </a:pPr>
            <a:r>
              <a:rPr lang="en-GB" sz="23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Challenge to identify those to hold to account </a:t>
            </a:r>
          </a:p>
          <a:p>
            <a:endParaRPr lang="en-GB" sz="2300" dirty="0">
              <a:solidFill>
                <a:srgbClr val="3F4B00"/>
              </a:solidFill>
              <a:latin typeface="Franklin Gothic Medium" panose="020B0603020102020204" pitchFamily="34" charset="0"/>
            </a:endParaRPr>
          </a:p>
          <a:p>
            <a:endParaRPr lang="en-GB" sz="2300" dirty="0">
              <a:solidFill>
                <a:srgbClr val="3F4B00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endParaRPr lang="en-GB" sz="2300" dirty="0">
              <a:solidFill>
                <a:srgbClr val="3F4B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" name="Plus 4"/>
          <p:cNvSpPr/>
          <p:nvPr/>
        </p:nvSpPr>
        <p:spPr>
          <a:xfrm>
            <a:off x="429018" y="1587677"/>
            <a:ext cx="460331" cy="460331"/>
          </a:xfrm>
          <a:prstGeom prst="mathPlus">
            <a:avLst/>
          </a:prstGeom>
          <a:solidFill>
            <a:srgbClr val="3F4B00"/>
          </a:solidFill>
          <a:ln>
            <a:solidFill>
              <a:srgbClr val="3F4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GB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Plus 5"/>
          <p:cNvSpPr/>
          <p:nvPr/>
        </p:nvSpPr>
        <p:spPr>
          <a:xfrm>
            <a:off x="429018" y="3370478"/>
            <a:ext cx="460331" cy="460331"/>
          </a:xfrm>
          <a:prstGeom prst="mathPlus">
            <a:avLst/>
          </a:prstGeom>
          <a:solidFill>
            <a:srgbClr val="3F4B00"/>
          </a:solidFill>
          <a:ln>
            <a:solidFill>
              <a:srgbClr val="3F4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GB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7571" y="1753254"/>
            <a:ext cx="316282" cy="129175"/>
          </a:xfrm>
          <a:prstGeom prst="rect">
            <a:avLst/>
          </a:prstGeom>
          <a:solidFill>
            <a:srgbClr val="3F4B00"/>
          </a:solidFill>
          <a:ln>
            <a:solidFill>
              <a:srgbClr val="3F4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GB" sz="1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694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300" dirty="0">
                <a:solidFill>
                  <a:schemeClr val="accent3"/>
                </a:solidFill>
                <a:latin typeface="Franklin Gothic Medium" panose="020B0603020102020204" pitchFamily="34" charset="0"/>
              </a:rPr>
              <a:t>Taxes on producers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5"/>
            <a:ext cx="3481968" cy="3394472"/>
          </a:xfrm>
        </p:spPr>
        <p:txBody>
          <a:bodyPr>
            <a:normAutofit/>
          </a:bodyPr>
          <a:lstStyle/>
          <a:p>
            <a:r>
              <a:rPr lang="en-GB" sz="23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Aim: To lower producers’ impact</a:t>
            </a:r>
          </a:p>
          <a:p>
            <a:endParaRPr lang="en-GB" sz="2300" dirty="0">
              <a:solidFill>
                <a:srgbClr val="3F4B00"/>
              </a:solidFill>
              <a:latin typeface="Franklin Gothic Medium" panose="020B0603020102020204" pitchFamily="34" charset="0"/>
            </a:endParaRPr>
          </a:p>
          <a:p>
            <a:r>
              <a:rPr lang="en-GB" sz="23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How it works: Producers charged or taxed for the impact from their emissions or material choices</a:t>
            </a:r>
          </a:p>
          <a:p>
            <a:pPr marL="0" indent="0">
              <a:buNone/>
            </a:pPr>
            <a:endParaRPr lang="en-GB" sz="2300" dirty="0">
              <a:solidFill>
                <a:srgbClr val="3F4B00"/>
              </a:solidFill>
              <a:latin typeface="Franklin Gothic Medium" panose="020B0603020102020204" pitchFamily="34" charset="0"/>
            </a:endParaRPr>
          </a:p>
          <a:p>
            <a:endParaRPr lang="en-GB" sz="2300" dirty="0">
              <a:solidFill>
                <a:srgbClr val="3F4B00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endParaRPr lang="en-GB" sz="2300" dirty="0">
              <a:solidFill>
                <a:srgbClr val="3F4B00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endParaRPr lang="en-GB" sz="2300" dirty="0"/>
          </a:p>
        </p:txBody>
      </p:sp>
      <p:pic>
        <p:nvPicPr>
          <p:cNvPr id="4" name="Picture 3" descr="Industrial smokestack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" t="12998" r="19997" b="-212"/>
          <a:stretch/>
        </p:blipFill>
        <p:spPr>
          <a:xfrm>
            <a:off x="4432610" y="1201104"/>
            <a:ext cx="4254191" cy="352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8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300" dirty="0">
                <a:solidFill>
                  <a:schemeClr val="accent3"/>
                </a:solidFill>
                <a:latin typeface="Franklin Gothic Medium" panose="020B0603020102020204" pitchFamily="34" charset="0"/>
              </a:rPr>
              <a:t>Taxes on producers: pros and cons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1793"/>
            <a:ext cx="8229600" cy="3394472"/>
          </a:xfrm>
        </p:spPr>
        <p:txBody>
          <a:bodyPr numCol="2" spcCol="539987">
            <a:noAutofit/>
          </a:bodyPr>
          <a:lstStyle/>
          <a:p>
            <a:pPr marL="0" indent="0">
              <a:buNone/>
            </a:pPr>
            <a:r>
              <a:rPr lang="en-GB" sz="23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Pros: </a:t>
            </a:r>
          </a:p>
          <a:p>
            <a:pPr marL="404990" indent="0">
              <a:buNone/>
            </a:pPr>
            <a:r>
              <a:rPr lang="en-GB" sz="23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Has already improved energy use</a:t>
            </a:r>
          </a:p>
          <a:p>
            <a:pPr marL="404990" indent="0">
              <a:buNone/>
            </a:pPr>
            <a:r>
              <a:rPr lang="en-GB" sz="23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Could discourage unnecessary material use, especially for ‘virgin’ (i.e. not recycled) materials</a:t>
            </a:r>
          </a:p>
          <a:p>
            <a:endParaRPr lang="en-GB" sz="2300" dirty="0">
              <a:solidFill>
                <a:srgbClr val="3F4B00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en-GB" sz="2300" dirty="0" smtClean="0">
                <a:solidFill>
                  <a:srgbClr val="3F4B00"/>
                </a:solidFill>
                <a:latin typeface="Franklin Gothic Medium" panose="020B0603020102020204" pitchFamily="34" charset="0"/>
              </a:rPr>
              <a:t>Cons</a:t>
            </a:r>
            <a:r>
              <a:rPr lang="en-GB" sz="23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: </a:t>
            </a:r>
          </a:p>
          <a:p>
            <a:pPr marL="404990" indent="0">
              <a:buNone/>
            </a:pPr>
            <a:r>
              <a:rPr lang="en-GB" sz="23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Difficult to calculate and administer, especially for goods from abroad</a:t>
            </a:r>
          </a:p>
          <a:p>
            <a:endParaRPr lang="en-GB" sz="2300" dirty="0">
              <a:solidFill>
                <a:srgbClr val="3F4B00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endParaRPr lang="en-GB" sz="2300" dirty="0">
              <a:solidFill>
                <a:srgbClr val="3F4B00"/>
              </a:solidFill>
              <a:latin typeface="Franklin Gothic Medium" panose="020B0603020102020204" pitchFamily="34" charset="0"/>
            </a:endParaRPr>
          </a:p>
          <a:p>
            <a:endParaRPr lang="en-GB" sz="2300" dirty="0">
              <a:solidFill>
                <a:srgbClr val="3F4B00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endParaRPr lang="en-GB" sz="2300" dirty="0">
              <a:solidFill>
                <a:srgbClr val="3F4B00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endParaRPr lang="en-GB" sz="2300" dirty="0"/>
          </a:p>
        </p:txBody>
      </p:sp>
      <p:sp>
        <p:nvSpPr>
          <p:cNvPr id="4" name="Plus 3"/>
          <p:cNvSpPr/>
          <p:nvPr/>
        </p:nvSpPr>
        <p:spPr>
          <a:xfrm>
            <a:off x="429018" y="1587677"/>
            <a:ext cx="460331" cy="460331"/>
          </a:xfrm>
          <a:prstGeom prst="mathPlus">
            <a:avLst/>
          </a:prstGeom>
          <a:solidFill>
            <a:srgbClr val="3F4B00"/>
          </a:solidFill>
          <a:ln>
            <a:solidFill>
              <a:srgbClr val="3F4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GB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Plus 4"/>
          <p:cNvSpPr/>
          <p:nvPr/>
        </p:nvSpPr>
        <p:spPr>
          <a:xfrm>
            <a:off x="457202" y="2361077"/>
            <a:ext cx="460331" cy="460331"/>
          </a:xfrm>
          <a:prstGeom prst="mathPlus">
            <a:avLst/>
          </a:prstGeom>
          <a:solidFill>
            <a:srgbClr val="3F4B00"/>
          </a:solidFill>
          <a:ln>
            <a:solidFill>
              <a:srgbClr val="3F4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GB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7571" y="1778654"/>
            <a:ext cx="316282" cy="129175"/>
          </a:xfrm>
          <a:prstGeom prst="rect">
            <a:avLst/>
          </a:prstGeom>
          <a:solidFill>
            <a:srgbClr val="3F4B00"/>
          </a:solidFill>
          <a:ln>
            <a:solidFill>
              <a:srgbClr val="3F4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GB" sz="1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920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4458" y="205979"/>
            <a:ext cx="9492916" cy="857250"/>
          </a:xfrm>
        </p:spPr>
        <p:txBody>
          <a:bodyPr>
            <a:noAutofit/>
          </a:bodyPr>
          <a:lstStyle/>
          <a:p>
            <a:r>
              <a:rPr lang="en-GB" sz="3300" dirty="0">
                <a:solidFill>
                  <a:schemeClr val="accent3"/>
                </a:solidFill>
                <a:latin typeface="Franklin Gothic Medium" panose="020B0603020102020204" pitchFamily="34" charset="0"/>
              </a:rPr>
              <a:t>Taxes on products/services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1" y="1200155"/>
            <a:ext cx="3976577" cy="3394472"/>
          </a:xfrm>
        </p:spPr>
        <p:txBody>
          <a:bodyPr>
            <a:normAutofit/>
          </a:bodyPr>
          <a:lstStyle/>
          <a:p>
            <a:r>
              <a:rPr lang="en-GB" sz="23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Aim: To encourage people to buy greener goods and services</a:t>
            </a:r>
          </a:p>
          <a:p>
            <a:endParaRPr lang="en-GB" sz="2300" dirty="0">
              <a:solidFill>
                <a:srgbClr val="3F4B00"/>
              </a:solidFill>
              <a:latin typeface="Franklin Gothic Medium" panose="020B0603020102020204" pitchFamily="34" charset="0"/>
            </a:endParaRPr>
          </a:p>
          <a:p>
            <a:r>
              <a:rPr lang="en-GB" sz="23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How it works: Green products or services have low/no tax; dirtier products or services have higher tax</a:t>
            </a:r>
          </a:p>
        </p:txBody>
      </p:sp>
      <p:pic>
        <p:nvPicPr>
          <p:cNvPr id="5" name="Picture 4" descr="Electronic being repaired"/>
          <p:cNvPicPr>
            <a:picLocks noChangeAspect="1"/>
          </p:cNvPicPr>
          <p:nvPr/>
        </p:nvPicPr>
        <p:blipFill rotWithShape="1">
          <a:blip r:embed="rId3"/>
          <a:srcRect t="5183" b="21647"/>
          <a:stretch/>
        </p:blipFill>
        <p:spPr>
          <a:xfrm>
            <a:off x="5231218" y="1200155"/>
            <a:ext cx="3449222" cy="356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7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4458" y="205979"/>
            <a:ext cx="9492916" cy="857250"/>
          </a:xfrm>
        </p:spPr>
        <p:txBody>
          <a:bodyPr>
            <a:noAutofit/>
          </a:bodyPr>
          <a:lstStyle/>
          <a:p>
            <a:r>
              <a:rPr lang="en-GB" sz="3300" dirty="0">
                <a:solidFill>
                  <a:schemeClr val="accent3"/>
                </a:solidFill>
                <a:latin typeface="Franklin Gothic Medium" panose="020B0603020102020204" pitchFamily="34" charset="0"/>
              </a:rPr>
              <a:t>Taxes on products/services: pros and cons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00155"/>
            <a:ext cx="8229600" cy="3394472"/>
          </a:xfrm>
        </p:spPr>
        <p:txBody>
          <a:bodyPr numCol="2" spcCol="539987">
            <a:normAutofit/>
          </a:bodyPr>
          <a:lstStyle/>
          <a:p>
            <a:pPr marL="0" indent="0">
              <a:buNone/>
            </a:pPr>
            <a:r>
              <a:rPr lang="en-GB" sz="23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Pros: </a:t>
            </a:r>
          </a:p>
          <a:p>
            <a:pPr marL="404990" indent="0">
              <a:buNone/>
            </a:pPr>
            <a:r>
              <a:rPr lang="en-GB" sz="23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Makes green products more affordable</a:t>
            </a:r>
          </a:p>
          <a:p>
            <a:pPr marL="404990" indent="0">
              <a:buNone/>
            </a:pPr>
            <a:r>
              <a:rPr lang="en-GB" sz="23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Could encourage reuse/repair/sharing</a:t>
            </a:r>
          </a:p>
          <a:p>
            <a:endParaRPr lang="en-GB" sz="2300" dirty="0">
              <a:solidFill>
                <a:srgbClr val="3F4B00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endParaRPr lang="en-GB" sz="2300" dirty="0">
              <a:solidFill>
                <a:srgbClr val="3F4B00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endParaRPr lang="en-GB" sz="2300" dirty="0">
              <a:solidFill>
                <a:srgbClr val="3F4B00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en-GB" sz="23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Cons: </a:t>
            </a:r>
          </a:p>
          <a:p>
            <a:pPr marL="404990" indent="0">
              <a:buNone/>
            </a:pPr>
            <a:r>
              <a:rPr lang="en-GB" sz="23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Potentially unfair as wealthy could continue buying less green options</a:t>
            </a:r>
          </a:p>
          <a:p>
            <a:pPr marL="0" indent="0">
              <a:buNone/>
            </a:pPr>
            <a:endParaRPr lang="en-GB" sz="2300" dirty="0">
              <a:solidFill>
                <a:srgbClr val="3F4B00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endParaRPr lang="en-GB" sz="2300" dirty="0"/>
          </a:p>
        </p:txBody>
      </p:sp>
      <p:sp>
        <p:nvSpPr>
          <p:cNvPr id="5" name="Plus 4"/>
          <p:cNvSpPr/>
          <p:nvPr/>
        </p:nvSpPr>
        <p:spPr>
          <a:xfrm>
            <a:off x="429018" y="1587677"/>
            <a:ext cx="460331" cy="460331"/>
          </a:xfrm>
          <a:prstGeom prst="mathPlus">
            <a:avLst/>
          </a:prstGeom>
          <a:solidFill>
            <a:srgbClr val="3F4B00"/>
          </a:solidFill>
          <a:ln>
            <a:solidFill>
              <a:srgbClr val="3F4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GB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Plus 5"/>
          <p:cNvSpPr/>
          <p:nvPr/>
        </p:nvSpPr>
        <p:spPr>
          <a:xfrm>
            <a:off x="457202" y="2361077"/>
            <a:ext cx="460331" cy="460331"/>
          </a:xfrm>
          <a:prstGeom prst="mathPlus">
            <a:avLst/>
          </a:prstGeom>
          <a:solidFill>
            <a:srgbClr val="3F4B00"/>
          </a:solidFill>
          <a:ln>
            <a:solidFill>
              <a:srgbClr val="3F4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GB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7571" y="1753254"/>
            <a:ext cx="316282" cy="129175"/>
          </a:xfrm>
          <a:prstGeom prst="rect">
            <a:avLst/>
          </a:prstGeom>
          <a:solidFill>
            <a:srgbClr val="3F4B00"/>
          </a:solidFill>
          <a:ln>
            <a:solidFill>
              <a:srgbClr val="3F4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GB" sz="1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371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300" dirty="0">
                <a:solidFill>
                  <a:schemeClr val="accent3"/>
                </a:solidFill>
                <a:latin typeface="Franklin Gothic Medium" panose="020B0603020102020204" pitchFamily="34" charset="0"/>
              </a:rPr>
              <a:t>Personal allowances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1" y="1200155"/>
            <a:ext cx="4582633" cy="3394472"/>
          </a:xfrm>
        </p:spPr>
        <p:txBody>
          <a:bodyPr>
            <a:noAutofit/>
          </a:bodyPr>
          <a:lstStyle/>
          <a:p>
            <a:r>
              <a:rPr lang="en-GB" sz="23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Aim: To fairly distribute emissions from what we buy</a:t>
            </a:r>
          </a:p>
          <a:p>
            <a:endParaRPr lang="en-GB" sz="2300" dirty="0">
              <a:solidFill>
                <a:srgbClr val="3F4B00"/>
              </a:solidFill>
              <a:latin typeface="Franklin Gothic Medium" panose="020B0603020102020204" pitchFamily="34" charset="0"/>
            </a:endParaRPr>
          </a:p>
          <a:p>
            <a:r>
              <a:rPr lang="en-GB" sz="23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How it works: Individuals get annual ‘budgets’ to ‘spend’ depending on the impact of their purchases. Potentially, credits could also be traded or owed, like money</a:t>
            </a:r>
          </a:p>
          <a:p>
            <a:endParaRPr lang="en-GB" sz="2300" dirty="0">
              <a:solidFill>
                <a:srgbClr val="3F4B00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3" name="Picture 2" descr="Calculator with the word 'BUDGET' on i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" r="26169"/>
          <a:stretch/>
        </p:blipFill>
        <p:spPr>
          <a:xfrm>
            <a:off x="5039834" y="1200155"/>
            <a:ext cx="3620386" cy="34301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6200000">
            <a:off x="7405894" y="2090473"/>
            <a:ext cx="2157228" cy="288539"/>
          </a:xfrm>
          <a:prstGeom prst="rect">
            <a:avLst/>
          </a:prstGeom>
        </p:spPr>
        <p:txBody>
          <a:bodyPr wrap="none" lIns="68579" tIns="34289" rIns="68579" bIns="34289">
            <a:spAutoFit/>
          </a:bodyPr>
          <a:lstStyle/>
          <a:p>
            <a:pPr defTabSz="685783"/>
            <a:r>
              <a:rPr lang="en-GB" sz="1400" b="1" dirty="0">
                <a:solidFill>
                  <a:prstClr val="black"/>
                </a:solidFill>
                <a:latin typeface="Calibri"/>
              </a:rPr>
              <a:t>Credit </a:t>
            </a:r>
            <a:r>
              <a:rPr lang="en-GB" sz="1400" b="1" dirty="0">
                <a:solidFill>
                  <a:prstClr val="black"/>
                </a:solidFill>
                <a:latin typeface="Calibri"/>
                <a:hlinkClick r:id="rId4"/>
              </a:rPr>
              <a:t>www.gotcredit.com</a:t>
            </a:r>
            <a:r>
              <a:rPr lang="en-GB" sz="1400" b="1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417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300" dirty="0">
                <a:solidFill>
                  <a:schemeClr val="accent3"/>
                </a:solidFill>
                <a:latin typeface="Franklin Gothic Medium" panose="020B0603020102020204" pitchFamily="34" charset="0"/>
              </a:rPr>
              <a:t>Personal allowances: pros and cons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00155"/>
            <a:ext cx="8229600" cy="3394472"/>
          </a:xfrm>
        </p:spPr>
        <p:txBody>
          <a:bodyPr numCol="2" spcCol="539987">
            <a:noAutofit/>
          </a:bodyPr>
          <a:lstStyle/>
          <a:p>
            <a:pPr marL="0" indent="0">
              <a:buNone/>
            </a:pPr>
            <a:r>
              <a:rPr lang="en-GB" sz="23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Pros: </a:t>
            </a:r>
          </a:p>
          <a:p>
            <a:pPr marL="404990" indent="0">
              <a:buNone/>
            </a:pPr>
            <a:r>
              <a:rPr lang="en-GB" sz="23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A fair way to drive change</a:t>
            </a:r>
          </a:p>
          <a:p>
            <a:pPr marL="404990" indent="0">
              <a:buNone/>
            </a:pPr>
            <a:r>
              <a:rPr lang="en-GB" sz="23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Makes people more aware of the impacts of their choices</a:t>
            </a:r>
          </a:p>
          <a:p>
            <a:endParaRPr lang="en-GB" sz="2300" dirty="0">
              <a:solidFill>
                <a:srgbClr val="3F4B00"/>
              </a:solidFill>
              <a:latin typeface="Franklin Gothic Medium" panose="020B0603020102020204" pitchFamily="34" charset="0"/>
            </a:endParaRPr>
          </a:p>
          <a:p>
            <a:endParaRPr lang="en-GB" sz="2300" dirty="0">
              <a:solidFill>
                <a:srgbClr val="3F4B00"/>
              </a:solidFill>
              <a:latin typeface="Franklin Gothic Medium" panose="020B0603020102020204" pitchFamily="34" charset="0"/>
            </a:endParaRPr>
          </a:p>
          <a:p>
            <a:endParaRPr lang="en-GB" sz="2300" dirty="0">
              <a:solidFill>
                <a:srgbClr val="3F4B00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en-GB" sz="23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Cons: </a:t>
            </a:r>
          </a:p>
          <a:p>
            <a:pPr marL="404990" indent="0">
              <a:buNone/>
            </a:pPr>
            <a:r>
              <a:rPr lang="en-GB" sz="23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Fears over ‘rationing’ </a:t>
            </a:r>
          </a:p>
          <a:p>
            <a:pPr marL="404990" indent="0">
              <a:buNone/>
            </a:pPr>
            <a:r>
              <a:rPr lang="en-GB" sz="23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Complex to administer</a:t>
            </a:r>
          </a:p>
          <a:p>
            <a:endParaRPr lang="en-GB" sz="2300" dirty="0">
              <a:solidFill>
                <a:srgbClr val="3F4B00"/>
              </a:solidFill>
              <a:latin typeface="Franklin Gothic Medium" panose="020B0603020102020204" pitchFamily="34" charset="0"/>
            </a:endParaRPr>
          </a:p>
          <a:p>
            <a:endParaRPr lang="en-GB" sz="2300" dirty="0">
              <a:solidFill>
                <a:srgbClr val="3F4B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" name="Plus 4"/>
          <p:cNvSpPr/>
          <p:nvPr/>
        </p:nvSpPr>
        <p:spPr>
          <a:xfrm>
            <a:off x="429018" y="1587677"/>
            <a:ext cx="460331" cy="460331"/>
          </a:xfrm>
          <a:prstGeom prst="mathPlus">
            <a:avLst/>
          </a:prstGeom>
          <a:solidFill>
            <a:srgbClr val="3F4B00"/>
          </a:solidFill>
          <a:ln>
            <a:solidFill>
              <a:srgbClr val="3F4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GB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Plus 5"/>
          <p:cNvSpPr/>
          <p:nvPr/>
        </p:nvSpPr>
        <p:spPr>
          <a:xfrm>
            <a:off x="457202" y="2042098"/>
            <a:ext cx="460331" cy="460331"/>
          </a:xfrm>
          <a:prstGeom prst="mathPlus">
            <a:avLst/>
          </a:prstGeom>
          <a:solidFill>
            <a:srgbClr val="3F4B00"/>
          </a:solidFill>
          <a:ln>
            <a:solidFill>
              <a:srgbClr val="3F4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GB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7571" y="1753254"/>
            <a:ext cx="316282" cy="129175"/>
          </a:xfrm>
          <a:prstGeom prst="rect">
            <a:avLst/>
          </a:prstGeom>
          <a:solidFill>
            <a:srgbClr val="3F4B00"/>
          </a:solidFill>
          <a:ln>
            <a:solidFill>
              <a:srgbClr val="3F4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GB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47571" y="2207242"/>
            <a:ext cx="316282" cy="129175"/>
          </a:xfrm>
          <a:prstGeom prst="rect">
            <a:avLst/>
          </a:prstGeom>
          <a:solidFill>
            <a:srgbClr val="3F4B00"/>
          </a:solidFill>
          <a:ln>
            <a:solidFill>
              <a:srgbClr val="3F4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GB" sz="1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797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3209" y="2505190"/>
            <a:ext cx="7394171" cy="2146742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en-GB" sz="3300" dirty="0">
                <a:solidFill>
                  <a:srgbClr val="006784"/>
                </a:solidFill>
                <a:latin typeface="Franklin Gothic Medium" panose="020B0603020102020204" pitchFamily="34" charset="0"/>
              </a:rPr>
              <a:t>Thank you</a:t>
            </a:r>
          </a:p>
          <a:p>
            <a:pPr defTabSz="685783"/>
            <a:endParaRPr lang="en-GB" sz="3000" dirty="0">
              <a:solidFill>
                <a:srgbClr val="B8B309"/>
              </a:solidFill>
              <a:latin typeface="Franklin Gothic Medium" panose="020B0603020102020204" pitchFamily="34" charset="0"/>
            </a:endParaRPr>
          </a:p>
          <a:p>
            <a:pPr defTabSz="685783"/>
            <a:r>
              <a:rPr lang="en-GB" sz="24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Libby Peake, </a:t>
            </a:r>
            <a:br>
              <a:rPr lang="en-GB" sz="2400" dirty="0">
                <a:solidFill>
                  <a:srgbClr val="3F4B00"/>
                </a:solidFill>
                <a:latin typeface="Franklin Gothic Medium" panose="020B0603020102020204" pitchFamily="34" charset="0"/>
              </a:rPr>
            </a:br>
            <a:r>
              <a:rPr lang="en-GB" sz="24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Head of resource policy</a:t>
            </a:r>
          </a:p>
          <a:p>
            <a:pPr defTabSz="685783"/>
            <a:r>
              <a:rPr lang="en-GB" sz="24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lpeake@green-alliance.org.uk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9193" y="645234"/>
            <a:ext cx="2094808" cy="167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7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300" dirty="0">
                <a:solidFill>
                  <a:schemeClr val="accent3"/>
                </a:solidFill>
                <a:latin typeface="Franklin Gothic Medium" panose="020B0603020102020204" pitchFamily="34" charset="0"/>
              </a:rPr>
              <a:t>‘Pay as you throw’ or ‘save as you recycle’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5"/>
            <a:ext cx="4625236" cy="3566718"/>
          </a:xfrm>
        </p:spPr>
        <p:txBody>
          <a:bodyPr>
            <a:normAutofit/>
          </a:bodyPr>
          <a:lstStyle/>
          <a:p>
            <a:r>
              <a:rPr lang="en-GB" sz="23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Aim: To increase household recycling and decrease waste</a:t>
            </a:r>
          </a:p>
          <a:p>
            <a:endParaRPr lang="en-GB" sz="2300" dirty="0">
              <a:solidFill>
                <a:srgbClr val="3F4B00"/>
              </a:solidFill>
              <a:latin typeface="Franklin Gothic Medium" panose="020B0603020102020204" pitchFamily="34" charset="0"/>
            </a:endParaRPr>
          </a:p>
          <a:p>
            <a:r>
              <a:rPr lang="en-GB" sz="23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How it works: Householders pay for the amount of waste they have in ‘black bins’, but not for recycling. Similar to what’s used for businesses and some garden waste</a:t>
            </a:r>
          </a:p>
        </p:txBody>
      </p:sp>
      <p:pic>
        <p:nvPicPr>
          <p:cNvPr id="4" name="Picture 3" descr="Black bins outside hous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746" y="1209886"/>
            <a:ext cx="2307906" cy="355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6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590" y="1247127"/>
            <a:ext cx="8251520" cy="3566718"/>
          </a:xfrm>
        </p:spPr>
        <p:txBody>
          <a:bodyPr numCol="2" spcCol="674984">
            <a:normAutofit/>
          </a:bodyPr>
          <a:lstStyle/>
          <a:p>
            <a:pPr marL="0" indent="0">
              <a:buNone/>
            </a:pPr>
            <a:r>
              <a:rPr lang="en-GB" sz="23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Pros: </a:t>
            </a:r>
          </a:p>
          <a:p>
            <a:pPr marL="404990" indent="0">
              <a:buNone/>
            </a:pPr>
            <a:r>
              <a:rPr lang="en-GB" sz="23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Common to many high recycling societies</a:t>
            </a:r>
          </a:p>
          <a:p>
            <a:pPr marL="404990" indent="0">
              <a:buNone/>
            </a:pPr>
            <a:r>
              <a:rPr lang="en-GB" sz="23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Rewards good behaviour</a:t>
            </a:r>
          </a:p>
          <a:p>
            <a:pPr marL="404990" indent="0">
              <a:buNone/>
            </a:pPr>
            <a:r>
              <a:rPr lang="en-GB" sz="23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Fairness: as with utilities you pay for what you use </a:t>
            </a:r>
          </a:p>
          <a:p>
            <a:pPr marL="0" indent="0">
              <a:buNone/>
            </a:pPr>
            <a:endParaRPr lang="en-GB" sz="2300" dirty="0">
              <a:solidFill>
                <a:srgbClr val="3F4B00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endParaRPr lang="en-GB" sz="2300" dirty="0">
              <a:solidFill>
                <a:srgbClr val="3F4B00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en-GB" sz="2300" dirty="0" smtClean="0">
                <a:solidFill>
                  <a:srgbClr val="3F4B00"/>
                </a:solidFill>
                <a:latin typeface="Franklin Gothic Medium" panose="020B0603020102020204" pitchFamily="34" charset="0"/>
              </a:rPr>
              <a:t>Cons</a:t>
            </a:r>
            <a:r>
              <a:rPr lang="en-GB" sz="23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: </a:t>
            </a:r>
          </a:p>
          <a:p>
            <a:pPr marL="404990" indent="0">
              <a:buNone/>
            </a:pPr>
            <a:r>
              <a:rPr lang="en-GB" sz="23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Could hit low income households </a:t>
            </a:r>
          </a:p>
          <a:p>
            <a:pPr marL="404990" indent="0">
              <a:buNone/>
            </a:pPr>
            <a:r>
              <a:rPr lang="en-GB" sz="23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Fears over litter</a:t>
            </a:r>
          </a:p>
          <a:p>
            <a:endParaRPr lang="en-GB" sz="2300" dirty="0">
              <a:solidFill>
                <a:srgbClr val="3F4B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300" dirty="0">
                <a:solidFill>
                  <a:schemeClr val="accent3"/>
                </a:solidFill>
                <a:latin typeface="Franklin Gothic Medium" panose="020B0603020102020204" pitchFamily="34" charset="0"/>
              </a:rPr>
              <a:t>‘Pay as you throw’: pros and cons</a:t>
            </a:r>
          </a:p>
        </p:txBody>
      </p:sp>
      <p:sp>
        <p:nvSpPr>
          <p:cNvPr id="5" name="Plus 4"/>
          <p:cNvSpPr/>
          <p:nvPr/>
        </p:nvSpPr>
        <p:spPr>
          <a:xfrm>
            <a:off x="704591" y="1662833"/>
            <a:ext cx="460331" cy="460331"/>
          </a:xfrm>
          <a:prstGeom prst="mathPlus">
            <a:avLst/>
          </a:prstGeom>
          <a:solidFill>
            <a:srgbClr val="3F4B00"/>
          </a:solidFill>
          <a:ln>
            <a:solidFill>
              <a:srgbClr val="3F4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GB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Plus 5"/>
          <p:cNvSpPr/>
          <p:nvPr/>
        </p:nvSpPr>
        <p:spPr>
          <a:xfrm>
            <a:off x="704590" y="2403892"/>
            <a:ext cx="460331" cy="460331"/>
          </a:xfrm>
          <a:prstGeom prst="mathPlus">
            <a:avLst/>
          </a:prstGeom>
          <a:solidFill>
            <a:srgbClr val="3F4B00"/>
          </a:solidFill>
          <a:ln>
            <a:solidFill>
              <a:srgbClr val="3F4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GB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5775" y="1824887"/>
            <a:ext cx="316282" cy="129175"/>
          </a:xfrm>
          <a:prstGeom prst="rect">
            <a:avLst/>
          </a:prstGeom>
          <a:solidFill>
            <a:srgbClr val="3F4B00"/>
          </a:solidFill>
          <a:ln>
            <a:solidFill>
              <a:srgbClr val="3F4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GB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5775" y="2586596"/>
            <a:ext cx="316282" cy="129175"/>
          </a:xfrm>
          <a:prstGeom prst="rect">
            <a:avLst/>
          </a:prstGeom>
          <a:solidFill>
            <a:srgbClr val="3F4B00"/>
          </a:solidFill>
          <a:ln>
            <a:solidFill>
              <a:srgbClr val="3F4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GB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Plus 8"/>
          <p:cNvSpPr/>
          <p:nvPr/>
        </p:nvSpPr>
        <p:spPr>
          <a:xfrm>
            <a:off x="707246" y="2813244"/>
            <a:ext cx="460331" cy="460331"/>
          </a:xfrm>
          <a:prstGeom prst="mathPlus">
            <a:avLst/>
          </a:prstGeom>
          <a:solidFill>
            <a:srgbClr val="3F4B00"/>
          </a:solidFill>
          <a:ln>
            <a:solidFill>
              <a:srgbClr val="3F4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GB" sz="1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46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300" dirty="0">
                <a:solidFill>
                  <a:schemeClr val="accent3"/>
                </a:solidFill>
                <a:latin typeface="Franklin Gothic Medium" panose="020B0603020102020204" pitchFamily="34" charset="0"/>
              </a:rPr>
              <a:t>Extended producer responsibility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2" y="1200155"/>
            <a:ext cx="4155509" cy="3769085"/>
          </a:xfrm>
        </p:spPr>
        <p:txBody>
          <a:bodyPr>
            <a:normAutofit/>
          </a:bodyPr>
          <a:lstStyle/>
          <a:p>
            <a:r>
              <a:rPr lang="en-GB" sz="23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Aim: To make ‘polluters pay’</a:t>
            </a:r>
          </a:p>
          <a:p>
            <a:endParaRPr lang="en-GB" sz="2300" dirty="0">
              <a:solidFill>
                <a:srgbClr val="3F4B00"/>
              </a:solidFill>
              <a:latin typeface="Franklin Gothic Medium" panose="020B0603020102020204" pitchFamily="34" charset="0"/>
            </a:endParaRPr>
          </a:p>
          <a:p>
            <a:r>
              <a:rPr lang="en-GB" sz="23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How it works: Producers made to pay full costs for products/packaging impacts, or, at a minimum for recycling or landfill costs</a:t>
            </a:r>
          </a:p>
        </p:txBody>
      </p:sp>
      <p:pic>
        <p:nvPicPr>
          <p:cNvPr id="3" name="Picture 2" descr="Plastic bottles on a production lin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8" r="8561"/>
          <a:stretch/>
        </p:blipFill>
        <p:spPr>
          <a:xfrm>
            <a:off x="5210408" y="1198777"/>
            <a:ext cx="3476393" cy="35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4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300" dirty="0">
                <a:solidFill>
                  <a:schemeClr val="accent3"/>
                </a:solidFill>
                <a:latin typeface="Franklin Gothic Medium" panose="020B0603020102020204" pitchFamily="34" charset="0"/>
              </a:rPr>
              <a:t>Producer responsibility: pros and cons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00155"/>
            <a:ext cx="8229600" cy="3769085"/>
          </a:xfrm>
        </p:spPr>
        <p:txBody>
          <a:bodyPr numCol="2" spcCol="539987">
            <a:normAutofit/>
          </a:bodyPr>
          <a:lstStyle/>
          <a:p>
            <a:pPr marL="0" indent="0">
              <a:buNone/>
            </a:pPr>
            <a:r>
              <a:rPr lang="en-GB" sz="23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Pros: </a:t>
            </a:r>
          </a:p>
          <a:p>
            <a:pPr marL="404990" indent="0">
              <a:buNone/>
            </a:pPr>
            <a:r>
              <a:rPr lang="en-GB" sz="23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Targets those with most control over impacts</a:t>
            </a:r>
          </a:p>
          <a:p>
            <a:pPr marL="404990" indent="0">
              <a:buNone/>
            </a:pPr>
            <a:r>
              <a:rPr lang="en-GB" sz="23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Encourages good design</a:t>
            </a:r>
          </a:p>
          <a:p>
            <a:endParaRPr lang="en-GB" sz="2300" dirty="0">
              <a:solidFill>
                <a:srgbClr val="3F4B00"/>
              </a:solidFill>
              <a:latin typeface="Franklin Gothic Medium" panose="020B0603020102020204" pitchFamily="34" charset="0"/>
            </a:endParaRPr>
          </a:p>
          <a:p>
            <a:endParaRPr lang="en-GB" sz="2300" dirty="0">
              <a:solidFill>
                <a:srgbClr val="3F4B00"/>
              </a:solidFill>
              <a:latin typeface="Franklin Gothic Medium" panose="020B0603020102020204" pitchFamily="34" charset="0"/>
            </a:endParaRPr>
          </a:p>
          <a:p>
            <a:endParaRPr lang="en-GB" sz="2300" dirty="0">
              <a:solidFill>
                <a:srgbClr val="3F4B00"/>
              </a:solidFill>
              <a:latin typeface="Franklin Gothic Medium" panose="020B0603020102020204" pitchFamily="34" charset="0"/>
            </a:endParaRPr>
          </a:p>
          <a:p>
            <a:endParaRPr lang="en-GB" sz="2300" dirty="0">
              <a:solidFill>
                <a:srgbClr val="3F4B00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endParaRPr lang="en-GB" sz="2300" dirty="0">
              <a:solidFill>
                <a:srgbClr val="3F4B00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en-GB" sz="23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Cons: </a:t>
            </a:r>
          </a:p>
          <a:p>
            <a:pPr marL="404990" indent="0">
              <a:buNone/>
            </a:pPr>
            <a:r>
              <a:rPr lang="en-GB" sz="23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Calculating full costs fairly is a challenge</a:t>
            </a:r>
          </a:p>
          <a:p>
            <a:pPr marL="404990" indent="0">
              <a:buNone/>
            </a:pPr>
            <a:r>
              <a:rPr lang="en-GB" sz="23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Current approach limited to increasing recycling</a:t>
            </a:r>
          </a:p>
        </p:txBody>
      </p:sp>
      <p:sp>
        <p:nvSpPr>
          <p:cNvPr id="4" name="Plus 3"/>
          <p:cNvSpPr/>
          <p:nvPr/>
        </p:nvSpPr>
        <p:spPr>
          <a:xfrm>
            <a:off x="429018" y="1587677"/>
            <a:ext cx="460331" cy="460331"/>
          </a:xfrm>
          <a:prstGeom prst="mathPlus">
            <a:avLst/>
          </a:prstGeom>
          <a:solidFill>
            <a:srgbClr val="3F4B00"/>
          </a:solidFill>
          <a:ln>
            <a:solidFill>
              <a:srgbClr val="3F4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GB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Plus 4"/>
          <p:cNvSpPr/>
          <p:nvPr/>
        </p:nvSpPr>
        <p:spPr>
          <a:xfrm>
            <a:off x="457202" y="2351683"/>
            <a:ext cx="460331" cy="460331"/>
          </a:xfrm>
          <a:prstGeom prst="mathPlus">
            <a:avLst/>
          </a:prstGeom>
          <a:solidFill>
            <a:srgbClr val="3F4B00"/>
          </a:solidFill>
          <a:ln>
            <a:solidFill>
              <a:srgbClr val="3F4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GB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7571" y="1753254"/>
            <a:ext cx="316282" cy="129175"/>
          </a:xfrm>
          <a:prstGeom prst="rect">
            <a:avLst/>
          </a:prstGeom>
          <a:solidFill>
            <a:srgbClr val="3F4B00"/>
          </a:solidFill>
          <a:ln>
            <a:solidFill>
              <a:srgbClr val="3F4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GB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7571" y="2517260"/>
            <a:ext cx="316282" cy="129175"/>
          </a:xfrm>
          <a:prstGeom prst="rect">
            <a:avLst/>
          </a:prstGeom>
          <a:solidFill>
            <a:srgbClr val="3F4B00"/>
          </a:solidFill>
          <a:ln>
            <a:solidFill>
              <a:srgbClr val="3F4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GB" sz="1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220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300" dirty="0">
                <a:solidFill>
                  <a:schemeClr val="accent3"/>
                </a:solidFill>
                <a:latin typeface="Franklin Gothic Medium" panose="020B0603020102020204" pitchFamily="34" charset="0"/>
              </a:rPr>
              <a:t>Advertising bans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1" y="1200155"/>
            <a:ext cx="3911252" cy="3394472"/>
          </a:xfrm>
        </p:spPr>
        <p:txBody>
          <a:bodyPr>
            <a:normAutofit lnSpcReduction="10000"/>
          </a:bodyPr>
          <a:lstStyle/>
          <a:p>
            <a:r>
              <a:rPr lang="en-GB" sz="24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Aim: To discourage harmful or unnecessary purchases</a:t>
            </a:r>
          </a:p>
          <a:p>
            <a:endParaRPr lang="en-GB" sz="2400" dirty="0">
              <a:solidFill>
                <a:srgbClr val="3F4B00"/>
              </a:solidFill>
              <a:latin typeface="Franklin Gothic Medium" panose="020B0603020102020204" pitchFamily="34" charset="0"/>
            </a:endParaRPr>
          </a:p>
          <a:p>
            <a:r>
              <a:rPr lang="en-GB" sz="24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How it works: Polluting products or sectors, like fast fashion, aren’t allowed to advertise. Could tie in to rules on children’s advertising</a:t>
            </a:r>
          </a:p>
          <a:p>
            <a:endParaRPr lang="en-GB" sz="2400" dirty="0">
              <a:solidFill>
                <a:srgbClr val="3F4B00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endParaRPr lang="en-GB" sz="2400" dirty="0">
              <a:solidFill>
                <a:srgbClr val="3F4B00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3" name="Picture 2" descr="Clothes on a rail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7703"/>
          <a:stretch/>
        </p:blipFill>
        <p:spPr>
          <a:xfrm>
            <a:off x="4854812" y="1200156"/>
            <a:ext cx="3831989" cy="353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7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300" dirty="0">
                <a:solidFill>
                  <a:schemeClr val="accent3"/>
                </a:solidFill>
                <a:latin typeface="Franklin Gothic Medium" panose="020B0603020102020204" pitchFamily="34" charset="0"/>
              </a:rPr>
              <a:t>Advertising bans: pros and cons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8944"/>
            <a:ext cx="8229600" cy="3394472"/>
          </a:xfrm>
        </p:spPr>
        <p:txBody>
          <a:bodyPr numCol="2" spcCol="539987">
            <a:normAutofit lnSpcReduction="10000"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Pros:</a:t>
            </a:r>
          </a:p>
          <a:p>
            <a:pPr marL="404990" indent="0">
              <a:buNone/>
            </a:pPr>
            <a:r>
              <a:rPr lang="en-GB" sz="24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Stops ‘manufactured needs’ </a:t>
            </a:r>
          </a:p>
          <a:p>
            <a:pPr marL="404990" indent="0">
              <a:buNone/>
            </a:pPr>
            <a:r>
              <a:rPr lang="en-GB" sz="24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Logical to ban ads for products that harm environment if we’re doing so for those that harm health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3F4B00"/>
                </a:solidFill>
                <a:latin typeface="Franklin Gothic Medium" panose="020B0603020102020204" pitchFamily="34" charset="0"/>
              </a:rPr>
              <a:t>Cons</a:t>
            </a:r>
            <a:r>
              <a:rPr lang="en-GB" sz="24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: </a:t>
            </a:r>
          </a:p>
          <a:p>
            <a:pPr marL="404990" indent="0">
              <a:buNone/>
            </a:pPr>
            <a:r>
              <a:rPr lang="en-GB" sz="24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Questions of effectiveness</a:t>
            </a:r>
          </a:p>
          <a:p>
            <a:pPr marL="404990" indent="0">
              <a:buNone/>
            </a:pPr>
            <a:r>
              <a:rPr lang="en-GB" sz="24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Difficult to police online spaces</a:t>
            </a:r>
          </a:p>
          <a:p>
            <a:pPr marL="404990"/>
            <a:endParaRPr lang="en-GB" sz="2400" dirty="0">
              <a:solidFill>
                <a:srgbClr val="3F4B00"/>
              </a:solidFill>
              <a:latin typeface="Franklin Gothic Medium" panose="020B0603020102020204" pitchFamily="34" charset="0"/>
            </a:endParaRPr>
          </a:p>
          <a:p>
            <a:endParaRPr lang="en-GB" sz="2400" dirty="0">
              <a:solidFill>
                <a:srgbClr val="3F4B00"/>
              </a:solidFill>
              <a:latin typeface="Franklin Gothic Medium" panose="020B0603020102020204" pitchFamily="34" charset="0"/>
            </a:endParaRPr>
          </a:p>
          <a:p>
            <a:endParaRPr lang="en-GB" sz="2400" dirty="0">
              <a:solidFill>
                <a:srgbClr val="3F4B00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endParaRPr lang="en-GB" sz="2400" dirty="0">
              <a:solidFill>
                <a:srgbClr val="3F4B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" name="Plus 4"/>
          <p:cNvSpPr/>
          <p:nvPr/>
        </p:nvSpPr>
        <p:spPr>
          <a:xfrm>
            <a:off x="429018" y="1587677"/>
            <a:ext cx="460331" cy="460331"/>
          </a:xfrm>
          <a:prstGeom prst="mathPlus">
            <a:avLst/>
          </a:prstGeom>
          <a:solidFill>
            <a:srgbClr val="3F4B00"/>
          </a:solidFill>
          <a:ln>
            <a:solidFill>
              <a:srgbClr val="3F4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GB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Plus 5"/>
          <p:cNvSpPr/>
          <p:nvPr/>
        </p:nvSpPr>
        <p:spPr>
          <a:xfrm>
            <a:off x="457202" y="2492464"/>
            <a:ext cx="460331" cy="460331"/>
          </a:xfrm>
          <a:prstGeom prst="mathPlus">
            <a:avLst/>
          </a:prstGeom>
          <a:solidFill>
            <a:srgbClr val="3F4B00"/>
          </a:solidFill>
          <a:ln>
            <a:solidFill>
              <a:srgbClr val="3F4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GB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7571" y="1753254"/>
            <a:ext cx="316282" cy="129175"/>
          </a:xfrm>
          <a:prstGeom prst="rect">
            <a:avLst/>
          </a:prstGeom>
          <a:solidFill>
            <a:srgbClr val="3F4B00"/>
          </a:solidFill>
          <a:ln>
            <a:solidFill>
              <a:srgbClr val="3F4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GB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47571" y="2207242"/>
            <a:ext cx="316282" cy="129175"/>
          </a:xfrm>
          <a:prstGeom prst="rect">
            <a:avLst/>
          </a:prstGeom>
          <a:solidFill>
            <a:srgbClr val="3F4B00"/>
          </a:solidFill>
          <a:ln>
            <a:solidFill>
              <a:srgbClr val="3F4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GB" sz="1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75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300" dirty="0">
                <a:solidFill>
                  <a:schemeClr val="accent3"/>
                </a:solidFill>
                <a:latin typeface="Franklin Gothic Medium" panose="020B0603020102020204" pitchFamily="34" charset="0"/>
              </a:rPr>
              <a:t>Resource efficiency standards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1" y="1200156"/>
            <a:ext cx="3920647" cy="3844085"/>
          </a:xfrm>
        </p:spPr>
        <p:txBody>
          <a:bodyPr>
            <a:noAutofit/>
          </a:bodyPr>
          <a:lstStyle/>
          <a:p>
            <a:r>
              <a:rPr lang="en-GB" sz="23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Aim: To improve products’ design</a:t>
            </a:r>
          </a:p>
          <a:p>
            <a:endParaRPr lang="en-GB" sz="2300" dirty="0">
              <a:solidFill>
                <a:srgbClr val="3F4B00"/>
              </a:solidFill>
              <a:latin typeface="Franklin Gothic Medium" panose="020B0603020102020204" pitchFamily="34" charset="0"/>
            </a:endParaRPr>
          </a:p>
          <a:p>
            <a:r>
              <a:rPr lang="en-GB" sz="23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How it works: Products can on be sold if they meet rules for how long they last, whether they can be repaired </a:t>
            </a:r>
            <a:r>
              <a:rPr lang="en-GB" sz="2300">
                <a:solidFill>
                  <a:srgbClr val="3F4B00"/>
                </a:solidFill>
                <a:latin typeface="Franklin Gothic Medium" panose="020B0603020102020204" pitchFamily="34" charset="0"/>
              </a:rPr>
              <a:t>or reused, </a:t>
            </a:r>
            <a:r>
              <a:rPr lang="en-GB" sz="2300" dirty="0" err="1">
                <a:solidFill>
                  <a:srgbClr val="3F4B00"/>
                </a:solidFill>
                <a:latin typeface="Franklin Gothic Medium" panose="020B0603020102020204" pitchFamily="34" charset="0"/>
              </a:rPr>
              <a:t>etc</a:t>
            </a:r>
            <a:endParaRPr lang="en-GB" sz="2300" dirty="0">
              <a:solidFill>
                <a:srgbClr val="3F4B00"/>
              </a:solidFill>
              <a:latin typeface="Franklin Gothic Medium" panose="020B0603020102020204" pitchFamily="34" charset="0"/>
            </a:endParaRPr>
          </a:p>
          <a:p>
            <a:endParaRPr lang="en-GB" sz="2300" dirty="0">
              <a:solidFill>
                <a:srgbClr val="3F4B00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5" name="Picture 4" descr="Household electronic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1" t="-524" r="7179" b="524"/>
          <a:stretch/>
        </p:blipFill>
        <p:spPr>
          <a:xfrm>
            <a:off x="4697260" y="1200155"/>
            <a:ext cx="3989540" cy="358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5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300" dirty="0">
                <a:solidFill>
                  <a:schemeClr val="accent3"/>
                </a:solidFill>
                <a:latin typeface="Franklin Gothic Medium" panose="020B0603020102020204" pitchFamily="34" charset="0"/>
              </a:rPr>
              <a:t>Efficiency standards: pros and cons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00156"/>
            <a:ext cx="8229600" cy="3844085"/>
          </a:xfrm>
        </p:spPr>
        <p:txBody>
          <a:bodyPr numCol="2" spcCol="539987">
            <a:noAutofit/>
          </a:bodyPr>
          <a:lstStyle/>
          <a:p>
            <a:pPr marL="0" indent="0">
              <a:buNone/>
            </a:pPr>
            <a:r>
              <a:rPr lang="en-GB" sz="23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Pros: </a:t>
            </a:r>
          </a:p>
          <a:p>
            <a:pPr marL="404990" indent="0">
              <a:buNone/>
            </a:pPr>
            <a:r>
              <a:rPr lang="en-GB" sz="23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Already used to improve electronics’ energy use: encourages better design, lowers energy use and saves money</a:t>
            </a:r>
          </a:p>
          <a:p>
            <a:pPr marL="404990" indent="0">
              <a:buNone/>
            </a:pPr>
            <a:r>
              <a:rPr lang="en-GB" sz="23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Could give people ‘right to repair’</a:t>
            </a:r>
          </a:p>
          <a:p>
            <a:pPr marL="0" indent="0">
              <a:buNone/>
            </a:pPr>
            <a:endParaRPr lang="en-GB" sz="2300" dirty="0">
              <a:solidFill>
                <a:srgbClr val="3F4B00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endParaRPr lang="en-GB" sz="2300" dirty="0">
              <a:solidFill>
                <a:srgbClr val="3F4B00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en-GB" sz="23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Cons: </a:t>
            </a:r>
          </a:p>
          <a:p>
            <a:pPr marL="404990" indent="0">
              <a:buNone/>
            </a:pPr>
            <a:r>
              <a:rPr lang="en-GB" sz="23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Complicated to set standards</a:t>
            </a:r>
          </a:p>
          <a:p>
            <a:pPr marL="404990" indent="0">
              <a:buNone/>
            </a:pPr>
            <a:r>
              <a:rPr lang="en-GB" sz="2300" dirty="0">
                <a:solidFill>
                  <a:srgbClr val="3F4B00"/>
                </a:solidFill>
                <a:latin typeface="Franklin Gothic Medium" panose="020B0603020102020204" pitchFamily="34" charset="0"/>
              </a:rPr>
              <a:t>Could require trade-offs</a:t>
            </a:r>
          </a:p>
        </p:txBody>
      </p:sp>
      <p:sp>
        <p:nvSpPr>
          <p:cNvPr id="5" name="Plus 4"/>
          <p:cNvSpPr/>
          <p:nvPr/>
        </p:nvSpPr>
        <p:spPr>
          <a:xfrm>
            <a:off x="429018" y="1587677"/>
            <a:ext cx="460331" cy="460331"/>
          </a:xfrm>
          <a:prstGeom prst="mathPlus">
            <a:avLst/>
          </a:prstGeom>
          <a:solidFill>
            <a:srgbClr val="3F4B00"/>
          </a:solidFill>
          <a:ln>
            <a:solidFill>
              <a:srgbClr val="3F4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GB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Plus 5"/>
          <p:cNvSpPr/>
          <p:nvPr/>
        </p:nvSpPr>
        <p:spPr>
          <a:xfrm>
            <a:off x="457202" y="3375683"/>
            <a:ext cx="460331" cy="460331"/>
          </a:xfrm>
          <a:prstGeom prst="mathPlus">
            <a:avLst/>
          </a:prstGeom>
          <a:solidFill>
            <a:srgbClr val="3F4B00"/>
          </a:solidFill>
          <a:ln>
            <a:solidFill>
              <a:srgbClr val="3F4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GB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7571" y="1753254"/>
            <a:ext cx="316282" cy="129175"/>
          </a:xfrm>
          <a:prstGeom prst="rect">
            <a:avLst/>
          </a:prstGeom>
          <a:solidFill>
            <a:srgbClr val="3F4B00"/>
          </a:solidFill>
          <a:ln>
            <a:solidFill>
              <a:srgbClr val="3F4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GB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47571" y="2517260"/>
            <a:ext cx="316282" cy="129175"/>
          </a:xfrm>
          <a:prstGeom prst="rect">
            <a:avLst/>
          </a:prstGeom>
          <a:solidFill>
            <a:srgbClr val="3F4B00"/>
          </a:solidFill>
          <a:ln>
            <a:solidFill>
              <a:srgbClr val="3F4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GB" sz="1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972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Jacobs Primary">
      <a:dk1>
        <a:srgbClr val="000000"/>
      </a:dk1>
      <a:lt1>
        <a:srgbClr val="FFFFFF"/>
      </a:lt1>
      <a:dk2>
        <a:srgbClr val="333333"/>
      </a:dk2>
      <a:lt2>
        <a:srgbClr val="E5E5E5"/>
      </a:lt2>
      <a:accent1>
        <a:srgbClr val="2314DC"/>
      </a:accent1>
      <a:accent2>
        <a:srgbClr val="6F006E"/>
      </a:accent2>
      <a:accent3>
        <a:srgbClr val="D72850"/>
      </a:accent3>
      <a:accent4>
        <a:srgbClr val="FFA014"/>
      </a:accent4>
      <a:accent5>
        <a:srgbClr val="007D55"/>
      </a:accent5>
      <a:accent6>
        <a:srgbClr val="C8C8C8"/>
      </a:accent6>
      <a:hlink>
        <a:srgbClr val="2314DC"/>
      </a:hlink>
      <a:folHlink>
        <a:srgbClr val="FF8714"/>
      </a:folHlink>
    </a:clrScheme>
    <a:fontScheme name="Custom 1">
      <a:majorFont>
        <a:latin typeface="Jacobs Chronos"/>
        <a:ea typeface=""/>
        <a:cs typeface=""/>
      </a:majorFont>
      <a:minorFont>
        <a:latin typeface="Jacobs Chron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cobs PowerPoint 16x9_Master Template.potx" id="{109E9AB7-6D08-4F36-9881-F78080469B2A}" vid="{6EBEA7BE-A311-4E9D-8854-0352DB49545F}"/>
    </a:ext>
  </a:extLst>
</a:theme>
</file>

<file path=ppt/theme/theme2.xml><?xml version="1.0" encoding="utf-8"?>
<a:theme xmlns:a="http://schemas.openxmlformats.org/drawingml/2006/main" name="3_Map">
  <a:themeElements>
    <a:clrScheme name="Jacobs Primary">
      <a:dk1>
        <a:srgbClr val="000000"/>
      </a:dk1>
      <a:lt1>
        <a:srgbClr val="FFFFFF"/>
      </a:lt1>
      <a:dk2>
        <a:srgbClr val="333333"/>
      </a:dk2>
      <a:lt2>
        <a:srgbClr val="E5E5E5"/>
      </a:lt2>
      <a:accent1>
        <a:srgbClr val="2314DC"/>
      </a:accent1>
      <a:accent2>
        <a:srgbClr val="6F006E"/>
      </a:accent2>
      <a:accent3>
        <a:srgbClr val="D72850"/>
      </a:accent3>
      <a:accent4>
        <a:srgbClr val="FFA014"/>
      </a:accent4>
      <a:accent5>
        <a:srgbClr val="007D55"/>
      </a:accent5>
      <a:accent6>
        <a:srgbClr val="C8C8C8"/>
      </a:accent6>
      <a:hlink>
        <a:srgbClr val="2314DC"/>
      </a:hlink>
      <a:folHlink>
        <a:srgbClr val="FF8714"/>
      </a:folHlink>
    </a:clrScheme>
    <a:fontScheme name="Custom 1">
      <a:majorFont>
        <a:latin typeface="Jacobs Chronos"/>
        <a:ea typeface=""/>
        <a:cs typeface=""/>
      </a:majorFont>
      <a:minorFont>
        <a:latin typeface="Jacobs Chron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cobs PowerPoint 16x9_Master Template.potx" id="{109E9AB7-6D08-4F36-9881-F78080469B2A}" vid="{21EB0679-41EA-40E9-903F-A23B95DDC27D}"/>
    </a:ext>
  </a:extLst>
</a:theme>
</file>

<file path=ppt/theme/theme3.xml><?xml version="1.0" encoding="utf-8"?>
<a:theme xmlns:a="http://schemas.openxmlformats.org/drawingml/2006/main" name="7_Office Theme">
  <a:themeElements>
    <a:clrScheme name="Resource Stewardship">
      <a:dk1>
        <a:sysClr val="windowText" lastClr="000000"/>
      </a:dk1>
      <a:lt1>
        <a:sysClr val="window" lastClr="FFFFFF"/>
      </a:lt1>
      <a:dk2>
        <a:srgbClr val="3F4B00"/>
      </a:dk2>
      <a:lt2>
        <a:srgbClr val="F2E8BB"/>
      </a:lt2>
      <a:accent1>
        <a:srgbClr val="F3EA00"/>
      </a:accent1>
      <a:accent2>
        <a:srgbClr val="B8B308"/>
      </a:accent2>
      <a:accent3>
        <a:srgbClr val="006784"/>
      </a:accent3>
      <a:accent4>
        <a:srgbClr val="EE2E24"/>
      </a:accent4>
      <a:accent5>
        <a:srgbClr val="172934"/>
      </a:accent5>
      <a:accent6>
        <a:srgbClr val="8B9B92"/>
      </a:accent6>
      <a:hlink>
        <a:srgbClr val="C2CDC5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1483</Words>
  <Application>Microsoft Macintosh PowerPoint</Application>
  <PresentationFormat>On-screen Show (16:9)</PresentationFormat>
  <Paragraphs>193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Franklin Gothic Medium</vt:lpstr>
      <vt:lpstr>Jacobs Chronos</vt:lpstr>
      <vt:lpstr>JacobsChronos</vt:lpstr>
      <vt:lpstr>Wingdings</vt:lpstr>
      <vt:lpstr>Custom Design</vt:lpstr>
      <vt:lpstr>3_Map</vt:lpstr>
      <vt:lpstr>7_Office Theme</vt:lpstr>
      <vt:lpstr>PowerPoint Presentation</vt:lpstr>
      <vt:lpstr>‘Pay as you throw’ or ‘save as you recycle’</vt:lpstr>
      <vt:lpstr>‘Pay as you throw’: pros and cons</vt:lpstr>
      <vt:lpstr>Extended producer responsibility</vt:lpstr>
      <vt:lpstr>Producer responsibility: pros and cons</vt:lpstr>
      <vt:lpstr>Advertising bans</vt:lpstr>
      <vt:lpstr>Advertising bans: pros and cons</vt:lpstr>
      <vt:lpstr>Resource efficiency standards</vt:lpstr>
      <vt:lpstr>Efficiency standards: pros and cons</vt:lpstr>
      <vt:lpstr>Targets for high impact sectors</vt:lpstr>
      <vt:lpstr>Targets for sectors: pros and cons</vt:lpstr>
      <vt:lpstr>Taxes on producers</vt:lpstr>
      <vt:lpstr>Taxes on producers: pros and cons</vt:lpstr>
      <vt:lpstr>Taxes on products/services</vt:lpstr>
      <vt:lpstr>Taxes on products/services: pros and cons</vt:lpstr>
      <vt:lpstr>Personal allowances</vt:lpstr>
      <vt:lpstr>Personal allowances: pros and cons</vt:lpstr>
      <vt:lpstr>PowerPoint Presentation</vt:lpstr>
    </vt:vector>
  </TitlesOfParts>
  <Company>Involve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Allan</dc:creator>
  <cp:lastModifiedBy>Microsoft Office User</cp:lastModifiedBy>
  <cp:revision>142</cp:revision>
  <dcterms:created xsi:type="dcterms:W3CDTF">2020-01-18T09:46:56Z</dcterms:created>
  <dcterms:modified xsi:type="dcterms:W3CDTF">2020-02-11T11:34:01Z</dcterms:modified>
</cp:coreProperties>
</file>