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65" r:id="rId3"/>
    <p:sldId id="275" r:id="rId4"/>
    <p:sldId id="277" r:id="rId5"/>
    <p:sldId id="280" r:id="rId6"/>
    <p:sldId id="281" r:id="rId7"/>
    <p:sldId id="282" r:id="rId8"/>
    <p:sldId id="283" r:id="rId9"/>
    <p:sldId id="278" r:id="rId10"/>
    <p:sldId id="279" r:id="rId11"/>
    <p:sldId id="296" r:id="rId12"/>
    <p:sldId id="298" r:id="rId13"/>
    <p:sldId id="287" r:id="rId14"/>
    <p:sldId id="288" r:id="rId15"/>
    <p:sldId id="289" r:id="rId16"/>
    <p:sldId id="286" r:id="rId17"/>
    <p:sldId id="290" r:id="rId18"/>
    <p:sldId id="293" r:id="rId19"/>
    <p:sldId id="294" r:id="rId20"/>
    <p:sldId id="299" r:id="rId21"/>
    <p:sldId id="303" r:id="rId22"/>
    <p:sldId id="304" r:id="rId23"/>
    <p:sldId id="305" r:id="rId24"/>
    <p:sldId id="306"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18" autoAdjust="0"/>
  </p:normalViewPr>
  <p:slideViewPr>
    <p:cSldViewPr>
      <p:cViewPr>
        <p:scale>
          <a:sx n="90" d="100"/>
          <a:sy n="90" d="100"/>
        </p:scale>
        <p:origin x="2136" y="54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ocuments\Friends%20of%20the%20Earth\Paper%202%20Public%20transport\190206%20possible%20effect%20of%20franchising.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areynewson:Documents:e-bikes:Sales%20of%20e-bikes%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CALCULATIONS!$A$3</c:f>
              <c:strCache>
                <c:ptCount val="1"/>
                <c:pt idx="0">
                  <c:v>Verkehrsverbünde</c:v>
                </c:pt>
              </c:strCache>
            </c:strRef>
          </c:tx>
          <c:spPr>
            <a:ln>
              <a:noFill/>
            </a:ln>
          </c:spPr>
          <c:marker>
            <c:symbol val="circle"/>
            <c:size val="11"/>
            <c:spPr>
              <a:solidFill>
                <a:schemeClr val="accent6"/>
              </a:solidFill>
              <a:ln>
                <a:solidFill>
                  <a:schemeClr val="accent6"/>
                </a:solidFill>
              </a:ln>
            </c:spPr>
          </c:marker>
          <c:dLbls>
            <c:dLbl>
              <c:idx val="0"/>
              <c:delete val="1"/>
              <c:extLst>
                <c:ext xmlns:c15="http://schemas.microsoft.com/office/drawing/2012/chart" uri="{CE6537A1-D6FC-4f65-9D91-7224C49458BB}"/>
              </c:extLst>
            </c:dLbl>
            <c:dLbl>
              <c:idx val="1"/>
              <c:layout>
                <c:manualLayout>
                  <c:x val="3.5348841198771686E-2"/>
                  <c:y val="-4.9068291368521949E-2"/>
                </c:manualLayout>
              </c:layout>
              <c:tx>
                <c:rich>
                  <a:bodyPr wrap="square" lIns="38100" tIns="19050" rIns="38100" bIns="19050" anchor="ctr" anchorCtr="0">
                    <a:noAutofit/>
                  </a:bodyPr>
                  <a:lstStyle/>
                  <a:p>
                    <a:pPr algn="l">
                      <a:defRPr sz="2400"/>
                    </a:pPr>
                    <a:fld id="{DED728BF-A7A0-4B92-A7FC-377FB6A2CC42}" type="CELLRANGE">
                      <a:rPr lang="en-US"/>
                      <a:pPr algn="l">
                        <a:defRPr sz="2400"/>
                      </a:pPr>
                      <a:t>[CELLRANGE]</a:t>
                    </a:fld>
                    <a:endParaRPr lang="en-GB"/>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32237695778223807"/>
                      <c:h val="5.5759208806123554E-2"/>
                    </c:manualLayout>
                  </c15:layout>
                  <c15:dlblFieldTable/>
                  <c15:showDataLabelsRange val="1"/>
                </c:ext>
              </c:extLst>
            </c:dLbl>
            <c:dLbl>
              <c:idx val="2"/>
              <c:delete val="1"/>
              <c:extLst>
                <c:ext xmlns:c15="http://schemas.microsoft.com/office/drawing/2012/chart" uri="{CE6537A1-D6FC-4f65-9D91-7224C49458BB}"/>
              </c:extLst>
            </c:dLbl>
            <c:dLbl>
              <c:idx val="3"/>
              <c:layout>
                <c:manualLayout>
                  <c:x val="4.3572984749455299E-2"/>
                  <c:y val="-4.0557667934093794E-2"/>
                </c:manualLayout>
              </c:layout>
              <c:tx>
                <c:rich>
                  <a:bodyPr/>
                  <a:lstStyle/>
                  <a:p>
                    <a:fld id="{01690727-BDB6-4216-AA6A-130BE91759F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l">
                  <a:defRPr sz="2400"/>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CALCULATIONS!$D$4:$D$9</c:f>
              <c:numCache>
                <c:formatCode>General</c:formatCode>
                <c:ptCount val="6"/>
                <c:pt idx="0">
                  <c:v>389</c:v>
                </c:pt>
                <c:pt idx="1">
                  <c:v>524</c:v>
                </c:pt>
                <c:pt idx="2">
                  <c:v>322</c:v>
                </c:pt>
                <c:pt idx="3">
                  <c:v>832</c:v>
                </c:pt>
                <c:pt idx="4">
                  <c:v>193</c:v>
                </c:pt>
                <c:pt idx="5">
                  <c:v>1054</c:v>
                </c:pt>
              </c:numCache>
            </c:numRef>
          </c:xVal>
          <c:yVal>
            <c:numRef>
              <c:f>CALCULATIONS!$I$4:$I$9</c:f>
              <c:numCache>
                <c:formatCode>0</c:formatCode>
                <c:ptCount val="6"/>
                <c:pt idx="0">
                  <c:v>220</c:v>
                </c:pt>
                <c:pt idx="1">
                  <c:v>247</c:v>
                </c:pt>
                <c:pt idx="2">
                  <c:v>382</c:v>
                </c:pt>
                <c:pt idx="3">
                  <c:v>442</c:v>
                </c:pt>
                <c:pt idx="4">
                  <c:v>231</c:v>
                </c:pt>
                <c:pt idx="5">
                  <c:v>168</c:v>
                </c:pt>
              </c:numCache>
            </c:numRef>
          </c:yVal>
          <c:smooth val="0"/>
          <c:extLst>
            <c:ext xmlns:c15="http://schemas.microsoft.com/office/drawing/2012/chart" uri="{02D57815-91ED-43cb-92C2-25804820EDAC}">
              <c15:datalabelsRange>
                <c15:f>CALCULATIONS!$A$4:$A$9</c15:f>
                <c15:dlblRangeCache>
                  <c:ptCount val="6"/>
                  <c:pt idx="0">
                    <c:v>Hamburg</c:v>
                  </c:pt>
                  <c:pt idx="1">
                    <c:v>Munich</c:v>
                  </c:pt>
                  <c:pt idx="2">
                    <c:v>Vienna</c:v>
                  </c:pt>
                  <c:pt idx="3">
                    <c:v>Zurich</c:v>
                  </c:pt>
                  <c:pt idx="4">
                    <c:v>Berlin</c:v>
                  </c:pt>
                  <c:pt idx="5">
                    <c:v>Rhine Ruhr</c:v>
                  </c:pt>
                </c15:dlblRangeCache>
              </c15:datalabelsRange>
            </c:ext>
          </c:extLst>
        </c:ser>
        <c:ser>
          <c:idx val="1"/>
          <c:order val="1"/>
          <c:tx>
            <c:strRef>
              <c:f>CALCULATIONS!$A$12</c:f>
              <c:strCache>
                <c:ptCount val="1"/>
                <c:pt idx="0">
                  <c:v>English Combined Authorities</c:v>
                </c:pt>
              </c:strCache>
            </c:strRef>
          </c:tx>
          <c:spPr>
            <a:ln>
              <a:noFill/>
            </a:ln>
          </c:spPr>
          <c:marker>
            <c:symbol val="square"/>
            <c:size val="11"/>
            <c:spPr>
              <a:solidFill>
                <a:srgbClr val="FF0000"/>
              </a:solidFill>
              <a:ln w="12700">
                <a:solidFill>
                  <a:srgbClr val="FF0000"/>
                </a:solidFill>
              </a:ln>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0.10601028728203479"/>
                  <c:y val="-2.5165114816921651E-2"/>
                </c:manualLayout>
              </c:layout>
              <c:tx>
                <c:rich>
                  <a:bodyPr wrap="square" lIns="38100" tIns="19050" rIns="38100" bIns="19050" anchor="ctr" anchorCtr="0">
                    <a:noAutofit/>
                  </a:bodyPr>
                  <a:lstStyle/>
                  <a:p>
                    <a:pPr algn="l">
                      <a:defRPr sz="2400"/>
                    </a:pPr>
                    <a:fld id="{ACA23687-9F46-400F-9CC8-B2FDE07D42D0}" type="CELLRANGE">
                      <a:rPr lang="en-US"/>
                      <a:pPr algn="l">
                        <a:defRPr sz="2400"/>
                      </a:pPr>
                      <a:t>[CELLRANGE]</a:t>
                    </a:fld>
                    <a:endParaRPr lang="en-GB"/>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35680126203748369"/>
                      <c:h val="0.10022813688212928"/>
                    </c:manualLayout>
                  </c15:layout>
                  <c15:dlblFieldTable/>
                  <c15:showDataLabelsRange val="1"/>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l">
                  <a:defRPr sz="2400"/>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CALCULATIONS!$D$13:$D$21</c:f>
              <c:numCache>
                <c:formatCode>0</c:formatCode>
                <c:ptCount val="9"/>
                <c:pt idx="0">
                  <c:v>2158.1832419733751</c:v>
                </c:pt>
                <c:pt idx="1">
                  <c:v>2106.4408746218764</c:v>
                </c:pt>
                <c:pt idx="2">
                  <c:v>248.1557835376027</c:v>
                </c:pt>
                <c:pt idx="3">
                  <c:v>840.30442166173964</c:v>
                </c:pt>
                <c:pt idx="4">
                  <c:v>3141.9068736141908</c:v>
                </c:pt>
                <c:pt idx="5">
                  <c:v>955.16343066963577</c:v>
                </c:pt>
                <c:pt idx="6">
                  <c:v>892.94231388978403</c:v>
                </c:pt>
                <c:pt idx="7">
                  <c:v>237.55684819010349</c:v>
                </c:pt>
                <c:pt idx="8">
                  <c:v>1128.9735441406517</c:v>
                </c:pt>
              </c:numCache>
            </c:numRef>
          </c:xVal>
          <c:yVal>
            <c:numRef>
              <c:f>CALCULATIONS!$I$13:$I$21</c:f>
              <c:numCache>
                <c:formatCode>0</c:formatCode>
                <c:ptCount val="9"/>
                <c:pt idx="0">
                  <c:v>100.76300490506041</c:v>
                </c:pt>
                <c:pt idx="1">
                  <c:v>107.81325709933486</c:v>
                </c:pt>
                <c:pt idx="2">
                  <c:v>49.814899992099399</c:v>
                </c:pt>
                <c:pt idx="3">
                  <c:v>51.128909648578571</c:v>
                </c:pt>
                <c:pt idx="4">
                  <c:v>114.56993130693127</c:v>
                </c:pt>
                <c:pt idx="5">
                  <c:v>84.854669019237036</c:v>
                </c:pt>
                <c:pt idx="6">
                  <c:v>89.195514279998889</c:v>
                </c:pt>
                <c:pt idx="7">
                  <c:v>96.523389164628639</c:v>
                </c:pt>
                <c:pt idx="8">
                  <c:v>81.872917318925531</c:v>
                </c:pt>
              </c:numCache>
            </c:numRef>
          </c:yVal>
          <c:smooth val="0"/>
          <c:extLst>
            <c:ext xmlns:c15="http://schemas.microsoft.com/office/drawing/2012/chart" uri="{02D57815-91ED-43cb-92C2-25804820EDAC}">
              <c15:datalabelsRange>
                <c15:f>CALCULATIONS!$A$13:$A$21</c15:f>
                <c15:dlblRangeCache>
                  <c:ptCount val="9"/>
                  <c:pt idx="0">
                    <c:v>Greater Manchester</c:v>
                  </c:pt>
                  <c:pt idx="1">
                    <c:v>Liverpool City Region</c:v>
                  </c:pt>
                  <c:pt idx="2">
                    <c:v>Peterborough &amp; Cambs</c:v>
                  </c:pt>
                  <c:pt idx="3">
                    <c:v>Tees Valley</c:v>
                  </c:pt>
                  <c:pt idx="4">
                    <c:v>West Midlands</c:v>
                  </c:pt>
                  <c:pt idx="5">
                    <c:v>West of England</c:v>
                  </c:pt>
                  <c:pt idx="6">
                    <c:v>Sheffield City Region</c:v>
                  </c:pt>
                  <c:pt idx="7">
                    <c:v>NE / North of Tyne</c:v>
                  </c:pt>
                  <c:pt idx="8">
                    <c:v>West Yorkshire CA</c:v>
                  </c:pt>
                </c15:dlblRangeCache>
              </c15:datalabelsRange>
            </c:ext>
          </c:extLst>
        </c:ser>
        <c:ser>
          <c:idx val="2"/>
          <c:order val="2"/>
          <c:tx>
            <c:strRef>
              <c:f>CALCULATIONS!$A$25</c:f>
              <c:strCache>
                <c:ptCount val="1"/>
                <c:pt idx="0">
                  <c:v>London</c:v>
                </c:pt>
              </c:strCache>
            </c:strRef>
          </c:tx>
          <c:spPr>
            <a:ln>
              <a:noFill/>
            </a:ln>
          </c:spPr>
          <c:marker>
            <c:symbol val="diamond"/>
            <c:size val="11"/>
            <c:spPr>
              <a:solidFill>
                <a:schemeClr val="tx1"/>
              </a:solidFill>
              <a:ln>
                <a:solidFill>
                  <a:schemeClr val="tx1"/>
                </a:solidFill>
              </a:ln>
            </c:spPr>
          </c:marker>
          <c:dLbls>
            <c:dLbl>
              <c:idx val="0"/>
              <c:layout>
                <c:manualLayout>
                  <c:x val="-0.14890523664040306"/>
                  <c:y val="-6.5906210392902426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40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CALCULATIONS!$D$25</c:f>
              <c:numCache>
                <c:formatCode>0</c:formatCode>
                <c:ptCount val="1"/>
                <c:pt idx="0">
                  <c:v>5528.3620140216699</c:v>
                </c:pt>
              </c:numCache>
            </c:numRef>
          </c:xVal>
          <c:yVal>
            <c:numRef>
              <c:f>CALCULATIONS!$I$25</c:f>
              <c:numCache>
                <c:formatCode>[&gt;0.5]#,##0;[&lt;-0.5]"-"#,##0;"-"</c:formatCode>
                <c:ptCount val="1"/>
                <c:pt idx="0">
                  <c:v>449.14230138763236</c:v>
                </c:pt>
              </c:numCache>
            </c:numRef>
          </c:yVal>
          <c:smooth val="0"/>
        </c:ser>
        <c:dLbls>
          <c:showLegendKey val="0"/>
          <c:showVal val="0"/>
          <c:showCatName val="0"/>
          <c:showSerName val="0"/>
          <c:showPercent val="0"/>
          <c:showBubbleSize val="0"/>
        </c:dLbls>
        <c:axId val="317582864"/>
        <c:axId val="317584824"/>
      </c:scatterChart>
      <c:valAx>
        <c:axId val="317584824"/>
        <c:scaling>
          <c:orientation val="minMax"/>
        </c:scaling>
        <c:delete val="0"/>
        <c:axPos val="l"/>
        <c:numFmt formatCode="0" sourceLinked="1"/>
        <c:majorTickMark val="out"/>
        <c:minorTickMark val="none"/>
        <c:tickLblPos val="nextTo"/>
        <c:spPr>
          <a:noFill/>
          <a:ln w="9528" cap="flat">
            <a:solidFill>
              <a:schemeClr val="tx1"/>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2400" b="0" i="0" u="none" strike="noStrike" kern="1200" baseline="0">
                <a:solidFill>
                  <a:srgbClr val="000000"/>
                </a:solidFill>
                <a:latin typeface="Calibri"/>
              </a:defRPr>
            </a:pPr>
            <a:endParaRPr lang="en-US"/>
          </a:p>
        </c:txPr>
        <c:crossAx val="317582864"/>
        <c:crosses val="autoZero"/>
        <c:crossBetween val="midCat"/>
        <c:majorUnit val="250"/>
      </c:valAx>
      <c:valAx>
        <c:axId val="317582864"/>
        <c:scaling>
          <c:orientation val="minMax"/>
        </c:scaling>
        <c:delete val="0"/>
        <c:axPos val="b"/>
        <c:title>
          <c:tx>
            <c:rich>
              <a:bodyPr lIns="0" tIns="0" rIns="0" bIns="0"/>
              <a:lstStyle/>
              <a:p>
                <a:pPr marL="0" marR="0" indent="0" algn="ctr" defTabSz="914400" fontAlgn="auto" hangingPunct="1">
                  <a:lnSpc>
                    <a:spcPct val="100000"/>
                  </a:lnSpc>
                  <a:spcBef>
                    <a:spcPts val="0"/>
                  </a:spcBef>
                  <a:spcAft>
                    <a:spcPts val="0"/>
                  </a:spcAft>
                  <a:tabLst/>
                  <a:defRPr lang="en-US" sz="2400" b="0" i="0" u="none" strike="noStrike" kern="1200" baseline="0">
                    <a:solidFill>
                      <a:srgbClr val="000000"/>
                    </a:solidFill>
                    <a:latin typeface="Calibri"/>
                  </a:defRPr>
                </a:pPr>
                <a:r>
                  <a:rPr lang="en-US" sz="2400" b="0" i="0" u="none" strike="noStrike" kern="1200" cap="none" spc="0" baseline="0" dirty="0" smtClean="0">
                    <a:solidFill>
                      <a:srgbClr val="000000"/>
                    </a:solidFill>
                    <a:uFillTx/>
                    <a:latin typeface="Calibri"/>
                  </a:rPr>
                  <a:t>People </a:t>
                </a:r>
                <a:r>
                  <a:rPr lang="en-US" sz="2400" b="0" i="0" u="none" strike="noStrike" kern="1200" cap="none" spc="0" baseline="0" dirty="0">
                    <a:solidFill>
                      <a:srgbClr val="000000"/>
                    </a:solidFill>
                    <a:uFillTx/>
                    <a:latin typeface="Calibri"/>
                  </a:rPr>
                  <a:t>per </a:t>
                </a:r>
                <a:r>
                  <a:rPr lang="en-US" sz="2400" b="0" i="0" u="none" strike="noStrike" kern="1200" cap="none" spc="0" baseline="0" dirty="0" smtClean="0">
                    <a:solidFill>
                      <a:srgbClr val="000000"/>
                    </a:solidFill>
                    <a:uFillTx/>
                    <a:latin typeface="Calibri"/>
                  </a:rPr>
                  <a:t>km</a:t>
                </a:r>
                <a:r>
                  <a:rPr lang="en-US" sz="2400" b="0" i="0" u="none" strike="noStrike" kern="1200" cap="none" spc="0" baseline="30000" dirty="0" smtClean="0">
                    <a:solidFill>
                      <a:srgbClr val="000000"/>
                    </a:solidFill>
                    <a:uFillTx/>
                    <a:latin typeface="Calibri"/>
                  </a:rPr>
                  <a:t>2</a:t>
                </a:r>
                <a:endParaRPr lang="en-US" sz="2400" b="0" i="0" u="none" strike="noStrike" kern="1200" cap="none" spc="0" baseline="0" dirty="0">
                  <a:solidFill>
                    <a:srgbClr val="000000"/>
                  </a:solidFill>
                  <a:uFillTx/>
                  <a:latin typeface="Calibri"/>
                </a:endParaRPr>
              </a:p>
            </c:rich>
          </c:tx>
          <c:layout>
            <c:manualLayout>
              <c:xMode val="edge"/>
              <c:yMode val="edge"/>
              <c:x val="0.3618812126721152"/>
              <c:y val="0.76781869532937252"/>
            </c:manualLayout>
          </c:layout>
          <c:overlay val="0"/>
          <c:spPr>
            <a:noFill/>
            <a:ln>
              <a:noFill/>
            </a:ln>
          </c:spPr>
        </c:title>
        <c:numFmt formatCode="General" sourceLinked="1"/>
        <c:majorTickMark val="out"/>
        <c:minorTickMark val="none"/>
        <c:tickLblPos val="nextTo"/>
        <c:spPr>
          <a:noFill/>
          <a:ln w="9528" cap="flat">
            <a:solidFill>
              <a:schemeClr val="tx1"/>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2400" b="0" i="0" u="none" strike="noStrike" kern="1200" baseline="0">
                <a:solidFill>
                  <a:srgbClr val="000000"/>
                </a:solidFill>
                <a:latin typeface="Calibri"/>
              </a:defRPr>
            </a:pPr>
            <a:endParaRPr lang="en-US"/>
          </a:p>
        </c:txPr>
        <c:crossAx val="317584824"/>
        <c:crosses val="autoZero"/>
        <c:crossBetween val="midCat"/>
        <c:majorUnit val="6000"/>
      </c:valAx>
      <c:spPr>
        <a:noFill/>
        <a:ln>
          <a:noFill/>
        </a:ln>
      </c:spPr>
    </c:plotArea>
    <c:plotVisOnly val="1"/>
    <c:dispBlanksAs val="gap"/>
    <c:showDLblsOverMax val="0"/>
  </c:chart>
  <c:spPr>
    <a:solidFill>
      <a:srgbClr val="FFFFFF"/>
    </a:solidFill>
    <a:ln w="3172" cap="flat">
      <a:no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22222222222222221"/>
          <c:w val="0.49166666666666664"/>
          <c:h val="0.72685185185185175"/>
        </c:manualLayout>
      </c:layout>
      <c:barChart>
        <c:barDir val="col"/>
        <c:grouping val="clustered"/>
        <c:varyColors val="0"/>
        <c:dLbls>
          <c:showLegendKey val="0"/>
          <c:showVal val="0"/>
          <c:showCatName val="0"/>
          <c:showSerName val="0"/>
          <c:showPercent val="0"/>
          <c:showBubbleSize val="0"/>
        </c:dLbls>
        <c:gapWidth val="38"/>
        <c:overlap val="-16"/>
        <c:axId val="317586000"/>
        <c:axId val="317587176"/>
      </c:barChart>
      <c:catAx>
        <c:axId val="317586000"/>
        <c:scaling>
          <c:orientation val="minMax"/>
        </c:scaling>
        <c:delete val="1"/>
        <c:axPos val="b"/>
        <c:numFmt formatCode="General" sourceLinked="1"/>
        <c:majorTickMark val="none"/>
        <c:minorTickMark val="none"/>
        <c:tickLblPos val="nextTo"/>
        <c:crossAx val="317587176"/>
        <c:crosses val="autoZero"/>
        <c:auto val="1"/>
        <c:lblAlgn val="ctr"/>
        <c:lblOffset val="100"/>
        <c:noMultiLvlLbl val="0"/>
      </c:catAx>
      <c:valAx>
        <c:axId val="317587176"/>
        <c:scaling>
          <c:orientation val="minMax"/>
        </c:scaling>
        <c:delete val="1"/>
        <c:axPos val="l"/>
        <c:numFmt formatCode="General" sourceLinked="1"/>
        <c:majorTickMark val="none"/>
        <c:minorTickMark val="none"/>
        <c:tickLblPos val="nextTo"/>
        <c:crossAx val="31758600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6"/>
            </a:solidFill>
            <a:ln>
              <a:noFill/>
            </a:ln>
            <a:effectLst/>
          </c:spPr>
          <c:invertIfNegative val="0"/>
          <c:val>
            <c:numRef>
              <c:f>Sheet1!$B$4:$C$4</c:f>
              <c:numCache>
                <c:formatCode>General</c:formatCode>
                <c:ptCount val="2"/>
                <c:pt idx="0">
                  <c:v>13062</c:v>
                </c:pt>
                <c:pt idx="1">
                  <c:v>72565</c:v>
                </c:pt>
              </c:numCache>
            </c:numRef>
          </c:val>
        </c:ser>
        <c:dLbls>
          <c:showLegendKey val="0"/>
          <c:showVal val="0"/>
          <c:showCatName val="0"/>
          <c:showSerName val="0"/>
          <c:showPercent val="0"/>
          <c:showBubbleSize val="0"/>
        </c:dLbls>
        <c:gapWidth val="111"/>
        <c:overlap val="-63"/>
        <c:axId val="317583256"/>
        <c:axId val="317585608"/>
      </c:barChart>
      <c:catAx>
        <c:axId val="317583256"/>
        <c:scaling>
          <c:orientation val="minMax"/>
        </c:scaling>
        <c:delete val="1"/>
        <c:axPos val="b"/>
        <c:majorTickMark val="none"/>
        <c:minorTickMark val="none"/>
        <c:tickLblPos val="nextTo"/>
        <c:crossAx val="317585608"/>
        <c:crosses val="autoZero"/>
        <c:auto val="1"/>
        <c:lblAlgn val="ctr"/>
        <c:lblOffset val="100"/>
        <c:noMultiLvlLbl val="0"/>
      </c:catAx>
      <c:valAx>
        <c:axId val="317585608"/>
        <c:scaling>
          <c:orientation val="minMax"/>
        </c:scaling>
        <c:delete val="1"/>
        <c:axPos val="l"/>
        <c:numFmt formatCode="General" sourceLinked="1"/>
        <c:majorTickMark val="none"/>
        <c:minorTickMark val="none"/>
        <c:tickLblPos val="nextTo"/>
        <c:crossAx val="317583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rgbClr val="CE1283"/>
            </a:solidFill>
          </c:spPr>
          <c:invertIfNegative val="0"/>
          <c:dPt>
            <c:idx val="0"/>
            <c:invertIfNegative val="0"/>
            <c:bubble3D val="0"/>
            <c:spPr>
              <a:solidFill>
                <a:schemeClr val="tx1">
                  <a:lumMod val="65000"/>
                  <a:lumOff val="35000"/>
                </a:schemeClr>
              </a:solidFill>
            </c:spPr>
            <c:extLst xmlns:c16r2="http://schemas.microsoft.com/office/drawing/2015/06/chart">
              <c:ext xmlns:c16="http://schemas.microsoft.com/office/drawing/2014/chart" uri="{C3380CC4-5D6E-409C-BE32-E72D297353CC}">
                <c16:uniqueId val="{00000001-C952-4AE6-BF2B-2153C8193AAA}"/>
              </c:ext>
            </c:extLst>
          </c:dPt>
          <c:dLbls>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Sheet2!$J$36:$J$45</c:f>
              <c:strCache>
                <c:ptCount val="10"/>
                <c:pt idx="0">
                  <c:v>GB</c:v>
                </c:pt>
                <c:pt idx="1">
                  <c:v>Spain</c:v>
                </c:pt>
                <c:pt idx="2">
                  <c:v>Italy</c:v>
                </c:pt>
                <c:pt idx="3">
                  <c:v>France</c:v>
                </c:pt>
                <c:pt idx="4">
                  <c:v>Sweden</c:v>
                </c:pt>
                <c:pt idx="5">
                  <c:v>Denmark</c:v>
                </c:pt>
                <c:pt idx="6">
                  <c:v>Germany</c:v>
                </c:pt>
                <c:pt idx="7">
                  <c:v>Austria</c:v>
                </c:pt>
                <c:pt idx="8">
                  <c:v>The Netherlands</c:v>
                </c:pt>
                <c:pt idx="9">
                  <c:v>Belgium</c:v>
                </c:pt>
              </c:strCache>
            </c:strRef>
          </c:cat>
          <c:val>
            <c:numRef>
              <c:f>Sheet2!$K$36:$K$45</c:f>
              <c:numCache>
                <c:formatCode>General</c:formatCode>
                <c:ptCount val="10"/>
                <c:pt idx="0">
                  <c:v>1</c:v>
                </c:pt>
                <c:pt idx="1">
                  <c:v>1.5</c:v>
                </c:pt>
                <c:pt idx="2">
                  <c:v>2.5</c:v>
                </c:pt>
                <c:pt idx="3">
                  <c:v>3.8</c:v>
                </c:pt>
                <c:pt idx="4">
                  <c:v>6.8</c:v>
                </c:pt>
                <c:pt idx="5">
                  <c:v>8</c:v>
                </c:pt>
                <c:pt idx="6">
                  <c:v>8.6999999999999993</c:v>
                </c:pt>
                <c:pt idx="7">
                  <c:v>13.7</c:v>
                </c:pt>
                <c:pt idx="8">
                  <c:v>17.600000000000001</c:v>
                </c:pt>
                <c:pt idx="9">
                  <c:v>19.600000000000001</c:v>
                </c:pt>
              </c:numCache>
            </c:numRef>
          </c:val>
          <c:extLst xmlns:c16r2="http://schemas.microsoft.com/office/drawing/2015/06/chart">
            <c:ext xmlns:c16="http://schemas.microsoft.com/office/drawing/2014/chart" uri="{C3380CC4-5D6E-409C-BE32-E72D297353CC}">
              <c16:uniqueId val="{00000002-C952-4AE6-BF2B-2153C8193AAA}"/>
            </c:ext>
          </c:extLst>
        </c:ser>
        <c:dLbls>
          <c:showLegendKey val="0"/>
          <c:showVal val="0"/>
          <c:showCatName val="0"/>
          <c:showSerName val="0"/>
          <c:showPercent val="0"/>
          <c:showBubbleSize val="0"/>
        </c:dLbls>
        <c:gapWidth val="150"/>
        <c:axId val="317586392"/>
        <c:axId val="317586784"/>
      </c:barChart>
      <c:catAx>
        <c:axId val="317586392"/>
        <c:scaling>
          <c:orientation val="minMax"/>
        </c:scaling>
        <c:delete val="0"/>
        <c:axPos val="l"/>
        <c:numFmt formatCode="General" sourceLinked="0"/>
        <c:majorTickMark val="out"/>
        <c:minorTickMark val="none"/>
        <c:tickLblPos val="nextTo"/>
        <c:spPr>
          <a:ln>
            <a:solidFill>
              <a:schemeClr val="tx1"/>
            </a:solidFill>
          </a:ln>
        </c:spPr>
        <c:txPr>
          <a:bodyPr/>
          <a:lstStyle/>
          <a:p>
            <a:pPr>
              <a:defRPr sz="2000"/>
            </a:pPr>
            <a:endParaRPr lang="en-US"/>
          </a:p>
        </c:txPr>
        <c:crossAx val="317586784"/>
        <c:crosses val="autoZero"/>
        <c:auto val="1"/>
        <c:lblAlgn val="ctr"/>
        <c:lblOffset val="100"/>
        <c:noMultiLvlLbl val="0"/>
      </c:catAx>
      <c:valAx>
        <c:axId val="317586784"/>
        <c:scaling>
          <c:orientation val="minMax"/>
        </c:scaling>
        <c:delete val="0"/>
        <c:axPos val="b"/>
        <c:numFmt formatCode="General" sourceLinked="1"/>
        <c:majorTickMark val="out"/>
        <c:minorTickMark val="none"/>
        <c:tickLblPos val="nextTo"/>
        <c:spPr>
          <a:ln>
            <a:solidFill>
              <a:schemeClr val="tx1"/>
            </a:solidFill>
          </a:ln>
        </c:spPr>
        <c:txPr>
          <a:bodyPr/>
          <a:lstStyle/>
          <a:p>
            <a:pPr>
              <a:defRPr sz="2000"/>
            </a:pPr>
            <a:endParaRPr lang="en-US"/>
          </a:p>
        </c:txPr>
        <c:crossAx val="317586392"/>
        <c:crosses val="autoZero"/>
        <c:crossBetween val="between"/>
      </c:valAx>
      <c:spPr>
        <a:ln>
          <a:noFill/>
        </a:ln>
      </c:spPr>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22C57-FC6D-4C74-AF54-011FE4FC79A6}" type="datetimeFigureOut">
              <a:rPr lang="en-GB" smtClean="0"/>
              <a:t>04/02/2020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985DF-CBFB-4DA9-BB58-04A74A7FA0E6}" type="slidenum">
              <a:rPr lang="en-GB" smtClean="0"/>
              <a:t>‹#›</a:t>
            </a:fld>
            <a:endParaRPr lang="en-GB"/>
          </a:p>
        </p:txBody>
      </p:sp>
    </p:spTree>
    <p:extLst>
      <p:ext uri="{BB962C8B-B14F-4D97-AF65-F5344CB8AC3E}">
        <p14:creationId xmlns:p14="http://schemas.microsoft.com/office/powerpoint/2010/main" val="384265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ransportforqualityoflife.com/u/files/4%20Segregated%20cycleways%20and%20e-bikes%20briefing.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upercykelstier.dk/wp-content/uploads/2016/03/H%C3%A6fte-UK-201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icycleassociation.org.uk/wp-content/uploads/2019/07/The-Case-for-a-UK-Incentive-for-E-bikes-FINAL.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icycleassociation.org.uk/wp-content/uploads/2019/07/The-Case-for-a-UK-Incentive-for-E-bikes-FINAL.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transportforqualityoflife.com/u/files/3%20Planning%20for%20less%20car%20use%20briefing.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zh.ch/internet/de/rechtliche_grundlagen/gesetze/erlass.html?Open&amp;Ordnr=740.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ransportforqualityoflife.com/policyresearch/transportandclimatechang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ransportforqualityoflife.com/policyresearch/transportandclimatechang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Map icon:</a:t>
            </a:r>
            <a:r>
              <a:rPr lang="en-GB" baseline="0" dirty="0" smtClean="0"/>
              <a:t> Ilya </a:t>
            </a:r>
            <a:r>
              <a:rPr lang="en-GB" baseline="0" dirty="0" err="1" smtClean="0"/>
              <a:t>Sedykh</a:t>
            </a:r>
            <a:r>
              <a:rPr lang="en-GB" baseline="0" dirty="0" smtClean="0"/>
              <a:t>, Shmector.com.</a:t>
            </a:r>
            <a:endParaRPr lang="en-GB" dirty="0"/>
          </a:p>
        </p:txBody>
      </p:sp>
      <p:sp>
        <p:nvSpPr>
          <p:cNvPr id="4" name="Slide Number Placeholder 3"/>
          <p:cNvSpPr>
            <a:spLocks noGrp="1"/>
          </p:cNvSpPr>
          <p:nvPr>
            <p:ph type="sldNum" sz="quarter" idx="10"/>
          </p:nvPr>
        </p:nvSpPr>
        <p:spPr/>
        <p:txBody>
          <a:bodyPr/>
          <a:lstStyle/>
          <a:p>
            <a:fld id="{293985DF-CBFB-4DA9-BB58-04A74A7FA0E6}" type="slidenum">
              <a:rPr lang="en-GB" smtClean="0"/>
              <a:t>2</a:t>
            </a:fld>
            <a:endParaRPr lang="en-GB"/>
          </a:p>
        </p:txBody>
      </p:sp>
    </p:spTree>
    <p:extLst>
      <p:ext uri="{BB962C8B-B14F-4D97-AF65-F5344CB8AC3E}">
        <p14:creationId xmlns:p14="http://schemas.microsoft.com/office/powerpoint/2010/main" val="2877977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local</a:t>
            </a:r>
            <a:r>
              <a:rPr lang="en-GB" baseline="0" dirty="0" smtClean="0"/>
              <a:t> authorities in France are starting to look at new options to encourage people to switch from car to bus.</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Dunkirk made </a:t>
            </a:r>
            <a:r>
              <a:rPr lang="en-GB" dirty="0"/>
              <a:t>its buses free in autumn</a:t>
            </a:r>
            <a:r>
              <a:rPr lang="en-GB" baseline="0" dirty="0"/>
              <a:t> </a:t>
            </a:r>
            <a:r>
              <a:rPr lang="en-GB" dirty="0"/>
              <a:t>2018 and at the same time transformed its bus network</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One year on, bus trips are up 85%, half of new bus users previously drove, one in ten new bus users have sold their second car.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Source: </a:t>
            </a:r>
            <a:r>
              <a:rPr lang="fr-FR" sz="1200" b="0" i="1" u="none" strike="noStrike" kern="1200" baseline="0" dirty="0" err="1" smtClean="0">
                <a:solidFill>
                  <a:schemeClr val="tx1"/>
                </a:solidFill>
                <a:latin typeface="+mn-lt"/>
                <a:ea typeface="+mn-ea"/>
                <a:cs typeface="+mn-cs"/>
              </a:rPr>
              <a:t>Huré</a:t>
            </a:r>
            <a:r>
              <a:rPr lang="fr-FR" sz="1200" b="0" i="1" u="none" strike="noStrike" kern="1200" baseline="0" dirty="0" smtClean="0">
                <a:solidFill>
                  <a:schemeClr val="tx1"/>
                </a:solidFill>
                <a:latin typeface="+mn-lt"/>
                <a:ea typeface="+mn-ea"/>
                <a:cs typeface="+mn-cs"/>
              </a:rPr>
              <a:t> M., Javary C-M. and Vincent J (2019) </a:t>
            </a:r>
            <a:r>
              <a:rPr lang="fr-FR" sz="1200" b="1" i="1" u="none" strike="noStrike" kern="1200" baseline="0" dirty="0" smtClean="0">
                <a:solidFill>
                  <a:schemeClr val="tx1"/>
                </a:solidFill>
                <a:latin typeface="+mn-lt"/>
                <a:ea typeface="+mn-ea"/>
                <a:cs typeface="+mn-cs"/>
              </a:rPr>
              <a:t>Le nouveau réseau de transport gratuit à Dunkerque </a:t>
            </a:r>
            <a:r>
              <a:rPr lang="fr-FR" sz="1200" b="0" i="1" u="none" strike="noStrike" kern="1200" baseline="0" dirty="0" smtClean="0">
                <a:solidFill>
                  <a:schemeClr val="tx1"/>
                </a:solidFill>
                <a:latin typeface="+mn-lt"/>
                <a:ea typeface="+mn-ea"/>
                <a:cs typeface="+mn-cs"/>
              </a:rPr>
              <a:t>Observatoire des Villes du Transport Gratuit </a:t>
            </a:r>
            <a:endParaRPr lang="en-GB" i="1" dirty="0" smtClean="0"/>
          </a:p>
          <a:p>
            <a:endParaRPr lang="en-GB"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smtClean="0"/>
          </a:p>
        </p:txBody>
      </p:sp>
      <p:sp>
        <p:nvSpPr>
          <p:cNvPr id="4" name="Slide Number Placeholder 3"/>
          <p:cNvSpPr>
            <a:spLocks noGrp="1"/>
          </p:cNvSpPr>
          <p:nvPr>
            <p:ph type="sldNum" sz="quarter" idx="5"/>
          </p:nvPr>
        </p:nvSpPr>
        <p:spPr/>
        <p:txBody>
          <a:bodyPr/>
          <a:lstStyle/>
          <a:p>
            <a:fld id="{15470973-7DBD-43F7-9307-267CA6846BF2}" type="slidenum">
              <a:rPr lang="en-GB" smtClean="0"/>
              <a:t>11</a:t>
            </a:fld>
            <a:endParaRPr lang="en-GB"/>
          </a:p>
        </p:txBody>
      </p:sp>
    </p:spTree>
    <p:extLst>
      <p:ext uri="{BB962C8B-B14F-4D97-AF65-F5344CB8AC3E}">
        <p14:creationId xmlns:p14="http://schemas.microsoft.com/office/powerpoint/2010/main" val="231484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70973-7DBD-43F7-9307-267CA6846BF2}" type="slidenum">
              <a:rPr lang="en-GB" smtClean="0"/>
              <a:t>12</a:t>
            </a:fld>
            <a:endParaRPr lang="en-GB"/>
          </a:p>
        </p:txBody>
      </p:sp>
    </p:spTree>
    <p:extLst>
      <p:ext uri="{BB962C8B-B14F-4D97-AF65-F5344CB8AC3E}">
        <p14:creationId xmlns:p14="http://schemas.microsoft.com/office/powerpoint/2010/main" val="91372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Seville:</a:t>
            </a:r>
          </a:p>
          <a:p>
            <a:endParaRPr lang="en-GB" dirty="0" smtClean="0"/>
          </a:p>
          <a:p>
            <a:pPr marL="177691" indent="-177691">
              <a:buFontTx/>
              <a:buChar char="-"/>
            </a:pPr>
            <a:r>
              <a:rPr lang="en-GB" dirty="0" smtClean="0"/>
              <a:t>fourth largest city in Spain,</a:t>
            </a:r>
            <a:r>
              <a:rPr lang="en-GB" baseline="0" dirty="0" smtClean="0"/>
              <a:t> population of 700,000. </a:t>
            </a:r>
          </a:p>
          <a:p>
            <a:pPr marL="177691" indent="-177691">
              <a:buFontTx/>
              <a:buChar char="-"/>
            </a:pPr>
            <a:r>
              <a:rPr lang="en-GB" baseline="0" dirty="0" smtClean="0"/>
              <a:t>b</a:t>
            </a:r>
            <a:r>
              <a:rPr lang="en-GB" dirty="0" smtClean="0"/>
              <a:t>y</a:t>
            </a:r>
            <a:r>
              <a:rPr lang="en-GB" baseline="0" dirty="0" smtClean="0"/>
              <a:t> 1990s, with a growing economy, there had been huge increases in car ownership</a:t>
            </a:r>
          </a:p>
          <a:p>
            <a:pPr marL="177691" indent="-177691">
              <a:buFontTx/>
              <a:buChar char="-"/>
            </a:pPr>
            <a:r>
              <a:rPr lang="en-GB" baseline="0" dirty="0" smtClean="0"/>
              <a:t>despite some big roads, with a lot of space dedicated to cars, traffic congestion had become a major issue. </a:t>
            </a:r>
          </a:p>
          <a:p>
            <a:pPr marL="177691" indent="-177691">
              <a:buFontTx/>
              <a:buChar char="-"/>
            </a:pPr>
            <a:r>
              <a:rPr lang="en-GB" baseline="0" dirty="0" smtClean="0"/>
              <a:t>growing pressure for something to be done.</a:t>
            </a:r>
          </a:p>
          <a:p>
            <a:endParaRPr lang="en-GB" baseline="0" dirty="0" smtClean="0"/>
          </a:p>
          <a:p>
            <a:r>
              <a:rPr lang="en-GB" baseline="0" dirty="0" smtClean="0"/>
              <a:t>Cycling wasn’t seen as the natural solution to this. The city didn’t have a cycling culture. </a:t>
            </a:r>
          </a:p>
          <a:p>
            <a:endParaRPr lang="en-GB" baseline="0" dirty="0" smtClean="0"/>
          </a:p>
          <a:p>
            <a:r>
              <a:rPr lang="en-GB" baseline="0" dirty="0" smtClean="0"/>
              <a:t>And it is right in the south of the country; very high summer temperatures, so many people saw it as too hot a city for cycling to be attractive.</a:t>
            </a:r>
          </a:p>
        </p:txBody>
      </p:sp>
      <p:sp>
        <p:nvSpPr>
          <p:cNvPr id="4" name="Slide Number Placeholder 3"/>
          <p:cNvSpPr>
            <a:spLocks noGrp="1"/>
          </p:cNvSpPr>
          <p:nvPr>
            <p:ph type="sldNum" sz="quarter" idx="5"/>
          </p:nvPr>
        </p:nvSpPr>
        <p:spPr/>
        <p:txBody>
          <a:bodyPr/>
          <a:lstStyle/>
          <a:p>
            <a:fld id="{15470973-7DBD-43F7-9307-267CA6846BF2}" type="slidenum">
              <a:rPr lang="en-GB" smtClean="0"/>
              <a:t>13</a:t>
            </a:fld>
            <a:endParaRPr lang="en-GB"/>
          </a:p>
        </p:txBody>
      </p:sp>
    </p:spTree>
    <p:extLst>
      <p:ext uri="{BB962C8B-B14F-4D97-AF65-F5344CB8AC3E}">
        <p14:creationId xmlns:p14="http://schemas.microsoft.com/office/powerpoint/2010/main" val="127477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between 2007 and 2011,</a:t>
            </a:r>
            <a:r>
              <a:rPr lang="en-GB" baseline="0" dirty="0" smtClean="0"/>
              <a:t> Seville </a:t>
            </a:r>
            <a:r>
              <a:rPr lang="en-GB" dirty="0" smtClean="0"/>
              <a:t>built </a:t>
            </a:r>
            <a:r>
              <a:rPr lang="en-GB" dirty="0"/>
              <a:t>120km of segregated cycle </a:t>
            </a:r>
            <a:r>
              <a:rPr lang="en-GB" dirty="0" smtClean="0"/>
              <a:t>paths, alongside main roads but physically separated from traffic.</a:t>
            </a:r>
            <a:endParaRPr lang="en-GB" dirty="0"/>
          </a:p>
        </p:txBody>
      </p:sp>
      <p:sp>
        <p:nvSpPr>
          <p:cNvPr id="4" name="Slide Number Placeholder 3"/>
          <p:cNvSpPr>
            <a:spLocks noGrp="1"/>
          </p:cNvSpPr>
          <p:nvPr>
            <p:ph type="sldNum" sz="quarter" idx="5"/>
          </p:nvPr>
        </p:nvSpPr>
        <p:spPr/>
        <p:txBody>
          <a:bodyPr/>
          <a:lstStyle/>
          <a:p>
            <a:fld id="{15470973-7DBD-43F7-9307-267CA6846BF2}" type="slidenum">
              <a:rPr lang="en-GB" smtClean="0"/>
              <a:t>14</a:t>
            </a:fld>
            <a:endParaRPr lang="en-GB"/>
          </a:p>
        </p:txBody>
      </p:sp>
    </p:spTree>
    <p:extLst>
      <p:ext uri="{BB962C8B-B14F-4D97-AF65-F5344CB8AC3E}">
        <p14:creationId xmlns:p14="http://schemas.microsoft.com/office/powerpoint/2010/main" val="354031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resulted in a massive increase in cycling</a:t>
            </a:r>
            <a:r>
              <a:rPr lang="en-GB" baseline="0" dirty="0" smtClean="0"/>
              <a:t> – from 13,000 cycle trips on a typical weekday in November in 2006 to 73,000 five years after the bike lanes were built. </a:t>
            </a:r>
          </a:p>
          <a:p>
            <a:endParaRPr lang="en-GB" baseline="0" dirty="0" smtClean="0"/>
          </a:p>
          <a:p>
            <a:r>
              <a:rPr lang="en-GB" baseline="0" dirty="0" smtClean="0"/>
              <a:t>It is particularly noticeable when you visit Seville that there are lots of older people, and children, and women, on bikes – it isn’t just young fit men.</a:t>
            </a:r>
            <a:r>
              <a:rPr lang="en-GB" dirty="0" smtClean="0"/>
              <a:t> </a:t>
            </a:r>
          </a:p>
          <a:p>
            <a:endParaRPr lang="en-GB" dirty="0" smtClean="0"/>
          </a:p>
          <a:p>
            <a:r>
              <a:rPr lang="en-GB" i="1" dirty="0" smtClean="0"/>
              <a:t>Source: Marques</a:t>
            </a:r>
            <a:r>
              <a:rPr lang="en-GB" i="1" baseline="0" dirty="0" smtClean="0"/>
              <a:t> et al. (2015) </a:t>
            </a:r>
            <a:r>
              <a:rPr lang="en-GB" b="1" i="1" baseline="0" dirty="0" smtClean="0"/>
              <a:t>How infrastructure can promote cycling in cities: lessons from Seville </a:t>
            </a:r>
            <a:r>
              <a:rPr lang="en-GB" i="1" baseline="0" dirty="0" smtClean="0"/>
              <a:t>Research in Transportation Economics 53, pp31-44</a:t>
            </a:r>
            <a:endParaRPr lang="en-GB" i="1" dirty="0"/>
          </a:p>
        </p:txBody>
      </p:sp>
      <p:sp>
        <p:nvSpPr>
          <p:cNvPr id="4" name="Slide Number Placeholder 3"/>
          <p:cNvSpPr>
            <a:spLocks noGrp="1"/>
          </p:cNvSpPr>
          <p:nvPr>
            <p:ph type="sldNum" sz="quarter" idx="5"/>
          </p:nvPr>
        </p:nvSpPr>
        <p:spPr/>
        <p:txBody>
          <a:bodyPr/>
          <a:lstStyle/>
          <a:p>
            <a:fld id="{15470973-7DBD-43F7-9307-267CA6846BF2}" type="slidenum">
              <a:rPr lang="en-GB" smtClean="0"/>
              <a:t>15</a:t>
            </a:fld>
            <a:endParaRPr lang="en-GB"/>
          </a:p>
        </p:txBody>
      </p:sp>
    </p:spTree>
    <p:extLst>
      <p:ext uri="{BB962C8B-B14F-4D97-AF65-F5344CB8AC3E}">
        <p14:creationId xmlns:p14="http://schemas.microsoft.com/office/powerpoint/2010/main" val="3608471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London is also building high quality </a:t>
            </a:r>
            <a:r>
              <a:rPr lang="en-GB" baseline="0" dirty="0" err="1" smtClean="0"/>
              <a:t>cycleways</a:t>
            </a:r>
            <a:r>
              <a:rPr lang="en-GB" baseline="0" dirty="0" smtClean="0"/>
              <a:t> that are physically separated from cars, so that they feel very safe. On routes like this one across the River Thames in central London, in the rush hour, there are now more people travelling by bike than the number of people travelling by car and bus put together. </a:t>
            </a:r>
          </a:p>
          <a:p>
            <a:endParaRPr lang="en-GB" baseline="0" dirty="0" smtClean="0"/>
          </a:p>
          <a:p>
            <a:r>
              <a:rPr lang="en-GB" baseline="0" dirty="0" smtClean="0"/>
              <a:t>Our analysis of TfL research suggests about a quarter (27%) of car driver mileage by London residents is potentially </a:t>
            </a:r>
            <a:r>
              <a:rPr lang="en-GB" baseline="0" dirty="0" err="1" smtClean="0"/>
              <a:t>cyclable</a:t>
            </a:r>
            <a:r>
              <a:rPr lang="en-GB" baseline="0" dirty="0" smtClean="0"/>
              <a:t>.</a:t>
            </a:r>
          </a:p>
          <a:p>
            <a:endParaRPr lang="en-GB" baseline="0" dirty="0" smtClean="0"/>
          </a:p>
          <a:p>
            <a:r>
              <a:rPr lang="en-GB" sz="1000" i="1" baseline="0" dirty="0" smtClean="0"/>
              <a:t>Source: adapted from Transport for London (2017) Analysis of Cycling Potential. </a:t>
            </a:r>
            <a:r>
              <a:rPr lang="en-GB" sz="1000" b="0" i="1" u="none" strike="noStrike" kern="1200" baseline="0" dirty="0" smtClean="0">
                <a:solidFill>
                  <a:schemeClr val="tx1"/>
                </a:solidFill>
                <a:latin typeface="+mn-lt"/>
                <a:ea typeface="+mn-ea"/>
                <a:cs typeface="+mn-cs"/>
              </a:rPr>
              <a:t>The TfL Analysis of Cycling Potential draws on data from the London Travel Demand Survey for the period 2012/13 – 2014/15. Sloman and Hopkinson (2019) Segregated </a:t>
            </a:r>
            <a:r>
              <a:rPr lang="en-GB" sz="1000" b="0" i="1" u="none" strike="noStrike" kern="1200" baseline="0" dirty="0" err="1" smtClean="0">
                <a:solidFill>
                  <a:schemeClr val="tx1"/>
                </a:solidFill>
                <a:latin typeface="+mn-lt"/>
                <a:ea typeface="+mn-ea"/>
                <a:cs typeface="+mn-cs"/>
              </a:rPr>
              <a:t>cycleways</a:t>
            </a:r>
            <a:r>
              <a:rPr lang="en-GB" sz="1000" b="0" i="1" u="none" strike="noStrike" kern="1200" baseline="0" dirty="0" smtClean="0">
                <a:solidFill>
                  <a:schemeClr val="tx1"/>
                </a:solidFill>
                <a:latin typeface="+mn-lt"/>
                <a:ea typeface="+mn-ea"/>
                <a:cs typeface="+mn-cs"/>
              </a:rPr>
              <a:t> and e-bikes (</a:t>
            </a:r>
            <a:r>
              <a:rPr lang="en-GB" sz="1000" i="1" dirty="0" smtClean="0">
                <a:hlinkClick r:id="rId3"/>
              </a:rPr>
              <a:t>http://www.transportforqualityoflife.com/u/files/4%20Segregated%20cycleways%20and%20e-bikes%20briefing.pdf</a:t>
            </a:r>
            <a:r>
              <a:rPr lang="en-GB" sz="1000" i="1" dirty="0" smtClean="0"/>
              <a:t>) us</a:t>
            </a:r>
            <a:r>
              <a:rPr lang="en-GB" sz="1000" b="0" i="1" u="none" strike="noStrike" kern="1200" baseline="0" dirty="0" smtClean="0">
                <a:solidFill>
                  <a:schemeClr val="tx1"/>
                </a:solidFill>
                <a:latin typeface="+mn-lt"/>
                <a:ea typeface="+mn-ea"/>
                <a:cs typeface="+mn-cs"/>
              </a:rPr>
              <a:t>ed the same dataset to estimate total daily car driver distance by London residents, and then estimated the distance travelled as part of ‘potentially </a:t>
            </a:r>
            <a:r>
              <a:rPr lang="en-GB" sz="1000" b="0" i="1" u="none" strike="noStrike" kern="1200" baseline="0" dirty="0" err="1" smtClean="0">
                <a:solidFill>
                  <a:schemeClr val="tx1"/>
                </a:solidFill>
                <a:latin typeface="+mn-lt"/>
                <a:ea typeface="+mn-ea"/>
                <a:cs typeface="+mn-cs"/>
              </a:rPr>
              <a:t>cyclable</a:t>
            </a:r>
            <a:r>
              <a:rPr lang="en-GB" sz="1000" b="0" i="1" u="none" strike="noStrike" kern="1200" baseline="0" dirty="0" smtClean="0">
                <a:solidFill>
                  <a:schemeClr val="tx1"/>
                </a:solidFill>
                <a:latin typeface="+mn-lt"/>
                <a:ea typeface="+mn-ea"/>
                <a:cs typeface="+mn-cs"/>
              </a:rPr>
              <a:t>’ car driver trips using trip distance data from Figure 3.7 of TfL (2017) Analysis of Cycling Potential. </a:t>
            </a:r>
            <a:endParaRPr lang="en-GB" sz="1000" i="1" baseline="0" dirty="0" smtClean="0"/>
          </a:p>
          <a:p>
            <a:endParaRPr lang="en-GB" i="1" baseline="0" dirty="0" smtClean="0"/>
          </a:p>
          <a:p>
            <a:endParaRPr lang="en-GB" dirty="0"/>
          </a:p>
        </p:txBody>
      </p:sp>
      <p:sp>
        <p:nvSpPr>
          <p:cNvPr id="4" name="Slide Number Placeholder 3"/>
          <p:cNvSpPr>
            <a:spLocks noGrp="1"/>
          </p:cNvSpPr>
          <p:nvPr>
            <p:ph type="sldNum" sz="quarter" idx="5"/>
          </p:nvPr>
        </p:nvSpPr>
        <p:spPr/>
        <p:txBody>
          <a:bodyPr/>
          <a:lstStyle/>
          <a:p>
            <a:fld id="{15470973-7DBD-43F7-9307-267CA6846BF2}" type="slidenum">
              <a:rPr lang="en-GB" smtClean="0"/>
              <a:t>16</a:t>
            </a:fld>
            <a:endParaRPr lang="en-GB"/>
          </a:p>
        </p:txBody>
      </p:sp>
    </p:spTree>
    <p:extLst>
      <p:ext uri="{BB962C8B-B14F-4D97-AF65-F5344CB8AC3E}">
        <p14:creationId xmlns:p14="http://schemas.microsoft.com/office/powerpoint/2010/main" val="1274123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Cycling</a:t>
            </a:r>
            <a:r>
              <a:rPr lang="en-GB" baseline="0" dirty="0" smtClean="0"/>
              <a:t> also has the potential to replace car travel outside big cities</a:t>
            </a:r>
            <a:r>
              <a:rPr lang="en-GB" dirty="0" smtClean="0"/>
              <a:t>.</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Denmark</a:t>
            </a:r>
            <a:r>
              <a:rPr lang="en-GB" baseline="0" dirty="0" smtClean="0"/>
              <a:t> is building </a:t>
            </a:r>
            <a:r>
              <a:rPr lang="en-GB" baseline="0" dirty="0"/>
              <a:t>long-distance cycle superhighways </a:t>
            </a:r>
            <a:r>
              <a:rPr lang="en-GB" baseline="0" dirty="0" smtClean="0"/>
              <a:t>that radiate from towns</a:t>
            </a:r>
            <a:r>
              <a:rPr lang="en-GB" baseline="0" dirty="0"/>
              <a:t>.</a:t>
            </a:r>
          </a:p>
          <a:p>
            <a:endParaRPr lang="en-GB" dirty="0"/>
          </a:p>
          <a:p>
            <a:r>
              <a:rPr lang="en-GB" dirty="0"/>
              <a:t>This map shows the cycle superhighway</a:t>
            </a:r>
            <a:r>
              <a:rPr lang="en-GB" baseline="0" dirty="0"/>
              <a:t> programme </a:t>
            </a:r>
            <a:r>
              <a:rPr lang="en-GB" baseline="0" dirty="0" smtClean="0"/>
              <a:t>around Copenhagen. When finished, there will be  nearly </a:t>
            </a:r>
            <a:r>
              <a:rPr lang="en-GB" baseline="0" dirty="0"/>
              <a:t>750km of long distance Cycle Superhighways radiating up to </a:t>
            </a:r>
            <a:r>
              <a:rPr lang="en-GB" baseline="0" dirty="0" smtClean="0"/>
              <a:t>40km.</a:t>
            </a:r>
            <a:endParaRPr lang="en-GB" dirty="0"/>
          </a:p>
          <a:p>
            <a:endParaRPr lang="en-GB" dirty="0"/>
          </a:p>
          <a:p>
            <a:r>
              <a:rPr lang="en-GB" baseline="0" dirty="0" smtClean="0"/>
              <a:t>On </a:t>
            </a:r>
            <a:r>
              <a:rPr lang="en-GB" baseline="0" dirty="0"/>
              <a:t>the routes completed so </a:t>
            </a:r>
            <a:r>
              <a:rPr lang="en-GB" baseline="0" dirty="0" smtClean="0"/>
              <a:t>far, </a:t>
            </a:r>
            <a:r>
              <a:rPr lang="en-GB" baseline="0" dirty="0"/>
              <a:t>25% of users previously drove and the average bike commute distance is 15km</a:t>
            </a:r>
            <a:r>
              <a:rPr lang="en-GB" baseline="0" dirty="0" smtClean="0"/>
              <a:t>.</a:t>
            </a:r>
          </a:p>
          <a:p>
            <a:endParaRPr lang="en-GB" baseline="0" dirty="0" smtClean="0"/>
          </a:p>
          <a:p>
            <a:r>
              <a:rPr lang="en-GB" i="1" baseline="0" dirty="0" smtClean="0"/>
              <a:t>Source: </a:t>
            </a:r>
            <a:r>
              <a:rPr lang="en-GB" sz="1200" b="0" i="1" u="none" strike="noStrike" kern="1200" baseline="0" dirty="0" smtClean="0">
                <a:solidFill>
                  <a:schemeClr val="tx1"/>
                </a:solidFill>
                <a:latin typeface="+mn-lt"/>
                <a:ea typeface="+mn-ea"/>
                <a:cs typeface="+mn-cs"/>
              </a:rPr>
              <a:t>Office for Cycle Superhighways (2018) </a:t>
            </a:r>
            <a:r>
              <a:rPr lang="en-GB" sz="1200" b="1" i="1" u="none" strike="noStrike" kern="1200" baseline="0" dirty="0" smtClean="0">
                <a:solidFill>
                  <a:schemeClr val="tx1"/>
                </a:solidFill>
                <a:latin typeface="+mn-lt"/>
                <a:ea typeface="+mn-ea"/>
                <a:cs typeface="+mn-cs"/>
              </a:rPr>
              <a:t>Cycle Superhighways in the Capital Region of Denmark </a:t>
            </a:r>
            <a:r>
              <a:rPr lang="en-GB" b="1" i="1" baseline="0" dirty="0" smtClean="0"/>
              <a:t> </a:t>
            </a:r>
            <a:r>
              <a:rPr lang="en-GB" i="1" dirty="0" smtClean="0">
                <a:hlinkClick r:id="rId3"/>
              </a:rPr>
              <a:t>https://supercykelstier.dk/wp-content/uploads/2016/03/H%C3%A6fte-UK-2018.pdf</a:t>
            </a:r>
            <a:endParaRPr lang="en-GB" i="1" dirty="0"/>
          </a:p>
        </p:txBody>
      </p:sp>
      <p:sp>
        <p:nvSpPr>
          <p:cNvPr id="4" name="Slide Number Placeholder 3"/>
          <p:cNvSpPr>
            <a:spLocks noGrp="1"/>
          </p:cNvSpPr>
          <p:nvPr>
            <p:ph type="sldNum" sz="quarter" idx="10"/>
          </p:nvPr>
        </p:nvSpPr>
        <p:spPr/>
        <p:txBody>
          <a:bodyPr/>
          <a:lstStyle/>
          <a:p>
            <a:fld id="{706B71F5-D5E2-4889-A99B-4946F414F454}" type="slidenum">
              <a:rPr lang="en-GB" smtClean="0"/>
              <a:t>17</a:t>
            </a:fld>
            <a:endParaRPr lang="en-GB"/>
          </a:p>
        </p:txBody>
      </p:sp>
    </p:spTree>
    <p:extLst>
      <p:ext uri="{BB962C8B-B14F-4D97-AF65-F5344CB8AC3E}">
        <p14:creationId xmlns:p14="http://schemas.microsoft.com/office/powerpoint/2010/main" val="2021308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reason</a:t>
            </a:r>
            <a:r>
              <a:rPr lang="en-GB" baseline="0" dirty="0" smtClean="0"/>
              <a:t> why these Danish cycle superhighways are proving so successful is the </a:t>
            </a:r>
            <a:r>
              <a:rPr lang="en-GB" dirty="0" smtClean="0"/>
              <a:t>growing use of electric bikes. </a:t>
            </a:r>
            <a:endParaRPr lang="en-GB" baseline="0" dirty="0" smtClean="0"/>
          </a:p>
          <a:p>
            <a:endParaRPr lang="en-GB" baseline="0" dirty="0" smtClean="0"/>
          </a:p>
          <a:p>
            <a:r>
              <a:rPr lang="en-GB" dirty="0" smtClean="0"/>
              <a:t>Studies in</a:t>
            </a:r>
            <a:r>
              <a:rPr lang="en-GB" baseline="0" dirty="0" smtClean="0"/>
              <a:t> the UK and Europe typically find that a</a:t>
            </a:r>
            <a:r>
              <a:rPr lang="en-GB" dirty="0" smtClean="0"/>
              <a:t>round </a:t>
            </a:r>
            <a:r>
              <a:rPr lang="en-GB" dirty="0"/>
              <a:t>half </a:t>
            </a:r>
            <a:r>
              <a:rPr lang="en-GB" dirty="0" smtClean="0"/>
              <a:t>(40-60%) of electric bike </a:t>
            </a:r>
            <a:r>
              <a:rPr lang="en-GB" dirty="0"/>
              <a:t>trips replace trips that would otherwise be made by car. </a:t>
            </a:r>
            <a:endParaRPr lang="en-GB" dirty="0" smtClean="0"/>
          </a:p>
          <a:p>
            <a:endParaRPr lang="en-GB" dirty="0" smtClean="0"/>
          </a:p>
          <a:p>
            <a:r>
              <a:rPr lang="en-GB" dirty="0" smtClean="0"/>
              <a:t>They </a:t>
            </a:r>
            <a:r>
              <a:rPr lang="en-GB" dirty="0"/>
              <a:t>are used for longer </a:t>
            </a:r>
            <a:r>
              <a:rPr lang="en-GB" dirty="0" smtClean="0"/>
              <a:t>journeys than conventional bikes, </a:t>
            </a:r>
            <a:r>
              <a:rPr lang="en-GB" dirty="0"/>
              <a:t>and have broader appeal,</a:t>
            </a:r>
            <a:r>
              <a:rPr lang="en-GB" baseline="0" dirty="0"/>
              <a:t> including to women, older people and people who are less active</a:t>
            </a:r>
            <a:r>
              <a:rPr lang="en-GB" baseline="0" dirty="0" smtClean="0"/>
              <a:t>.</a:t>
            </a:r>
          </a:p>
          <a:p>
            <a:endParaRPr lang="en-GB" baseline="0" dirty="0" smtClean="0"/>
          </a:p>
          <a:p>
            <a:r>
              <a:rPr lang="en-GB" i="1" baseline="0" dirty="0" smtClean="0"/>
              <a:t>Source: Newson and Sloman (2019) </a:t>
            </a:r>
            <a:r>
              <a:rPr lang="en-GB" b="1" i="1" baseline="0" dirty="0" smtClean="0"/>
              <a:t>The case for a UK incentive for e-bikes </a:t>
            </a:r>
            <a:r>
              <a:rPr lang="en-GB" i="1" dirty="0" smtClean="0">
                <a:hlinkClick r:id="rId3"/>
              </a:rPr>
              <a:t>https://www.bicycleassociation.org.uk/wp-content/uploads/2019/07/The-Case-for-a-UK-Incentive-for-E-bikes-FINAL.pdf</a:t>
            </a:r>
            <a:endParaRPr lang="en-GB" i="1" dirty="0"/>
          </a:p>
        </p:txBody>
      </p:sp>
      <p:sp>
        <p:nvSpPr>
          <p:cNvPr id="4" name="Slide Number Placeholder 3"/>
          <p:cNvSpPr>
            <a:spLocks noGrp="1"/>
          </p:cNvSpPr>
          <p:nvPr>
            <p:ph type="sldNum" sz="quarter" idx="5"/>
          </p:nvPr>
        </p:nvSpPr>
        <p:spPr/>
        <p:txBody>
          <a:bodyPr/>
          <a:lstStyle/>
          <a:p>
            <a:fld id="{15470973-7DBD-43F7-9307-267CA6846BF2}" type="slidenum">
              <a:rPr lang="en-GB" smtClean="0"/>
              <a:t>18</a:t>
            </a:fld>
            <a:endParaRPr lang="en-GB"/>
          </a:p>
        </p:txBody>
      </p:sp>
    </p:spTree>
    <p:extLst>
      <p:ext uri="{BB962C8B-B14F-4D97-AF65-F5344CB8AC3E}">
        <p14:creationId xmlns:p14="http://schemas.microsoft.com/office/powerpoint/2010/main" val="3336164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E-bike sales</a:t>
            </a:r>
            <a:r>
              <a:rPr lang="en-GB" baseline="0" dirty="0"/>
              <a:t> </a:t>
            </a:r>
            <a:r>
              <a:rPr lang="en-GB" baseline="0" dirty="0" smtClean="0"/>
              <a:t>are high in </a:t>
            </a:r>
            <a:r>
              <a:rPr lang="en-GB" baseline="0" dirty="0"/>
              <a:t>Europe.</a:t>
            </a:r>
          </a:p>
          <a:p>
            <a:endParaRPr lang="en-GB" baseline="0" dirty="0"/>
          </a:p>
          <a:p>
            <a:r>
              <a:rPr lang="en-GB" baseline="0" dirty="0"/>
              <a:t>In Belgium and the Netherlands, annual sales are running more than 20 times the level per 1000 people that they are in Britain. </a:t>
            </a:r>
          </a:p>
          <a:p>
            <a:endParaRPr lang="en-GB" baseline="0" dirty="0"/>
          </a:p>
          <a:p>
            <a:r>
              <a:rPr lang="en-GB" baseline="0" dirty="0"/>
              <a:t>A main reason for this </a:t>
            </a:r>
            <a:r>
              <a:rPr lang="en-GB" baseline="0" dirty="0" smtClean="0"/>
              <a:t>is </a:t>
            </a:r>
            <a:r>
              <a:rPr lang="en-GB" baseline="0" dirty="0"/>
              <a:t>that local or national governments have offered grants to incentivise purchase of e-bikes. </a:t>
            </a:r>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1" baseline="0" dirty="0" smtClean="0"/>
              <a:t>Source: Newson and Sloman (2019) </a:t>
            </a:r>
            <a:r>
              <a:rPr lang="en-GB" b="1" i="1" baseline="0" dirty="0" smtClean="0"/>
              <a:t>The case for a UK incentive for e-bikes </a:t>
            </a:r>
            <a:r>
              <a:rPr lang="en-GB" i="1" dirty="0" smtClean="0">
                <a:hlinkClick r:id="rId3"/>
              </a:rPr>
              <a:t>https://www.bicycleassociation.org.uk/wp-content/uploads/2019/07/The-Case-for-a-UK-Incentive-for-E-bikes-FINAL.pdf</a:t>
            </a:r>
            <a:endParaRPr lang="en-GB" i="1" dirty="0" smtClean="0"/>
          </a:p>
          <a:p>
            <a:endParaRPr lang="en-GB" i="1" baseline="0" dirty="0"/>
          </a:p>
        </p:txBody>
      </p:sp>
      <p:sp>
        <p:nvSpPr>
          <p:cNvPr id="4" name="Slide Number Placeholder 3"/>
          <p:cNvSpPr>
            <a:spLocks noGrp="1"/>
          </p:cNvSpPr>
          <p:nvPr>
            <p:ph type="sldNum" sz="quarter" idx="10"/>
          </p:nvPr>
        </p:nvSpPr>
        <p:spPr/>
        <p:txBody>
          <a:bodyPr/>
          <a:lstStyle/>
          <a:p>
            <a:fld id="{706B71F5-D5E2-4889-A99B-4946F414F454}" type="slidenum">
              <a:rPr lang="en-GB" smtClean="0"/>
              <a:t>19</a:t>
            </a:fld>
            <a:endParaRPr lang="en-GB"/>
          </a:p>
        </p:txBody>
      </p:sp>
    </p:spTree>
    <p:extLst>
      <p:ext uri="{BB962C8B-B14F-4D97-AF65-F5344CB8AC3E}">
        <p14:creationId xmlns:p14="http://schemas.microsoft.com/office/powerpoint/2010/main" val="1438940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70973-7DBD-43F7-9307-267CA6846BF2}" type="slidenum">
              <a:rPr lang="en-GB" smtClean="0"/>
              <a:t>20</a:t>
            </a:fld>
            <a:endParaRPr lang="en-GB"/>
          </a:p>
        </p:txBody>
      </p:sp>
    </p:spTree>
    <p:extLst>
      <p:ext uri="{BB962C8B-B14F-4D97-AF65-F5344CB8AC3E}">
        <p14:creationId xmlns:p14="http://schemas.microsoft.com/office/powerpoint/2010/main" val="420908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70973-7DBD-43F7-9307-267CA6846BF2}" type="slidenum">
              <a:rPr lang="en-GB" smtClean="0"/>
              <a:t>3</a:t>
            </a:fld>
            <a:endParaRPr lang="en-GB"/>
          </a:p>
        </p:txBody>
      </p:sp>
    </p:spTree>
    <p:extLst>
      <p:ext uri="{BB962C8B-B14F-4D97-AF65-F5344CB8AC3E}">
        <p14:creationId xmlns:p14="http://schemas.microsoft.com/office/powerpoint/2010/main" val="1832269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70973-7DBD-43F7-9307-267CA6846BF2}" type="slidenum">
              <a:rPr lang="en-GB" smtClean="0"/>
              <a:t>21</a:t>
            </a:fld>
            <a:endParaRPr lang="en-GB"/>
          </a:p>
        </p:txBody>
      </p:sp>
    </p:spTree>
    <p:extLst>
      <p:ext uri="{BB962C8B-B14F-4D97-AF65-F5344CB8AC3E}">
        <p14:creationId xmlns:p14="http://schemas.microsoft.com/office/powerpoint/2010/main" val="382591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is new housing development in the countryside in Essex. It’s about</a:t>
            </a:r>
            <a:r>
              <a:rPr lang="en-GB" baseline="0" dirty="0" smtClean="0"/>
              <a:t> five miles from the nearest small market town, Great Dunmow. It has few local facilities and poor public transport.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More than eight out</a:t>
            </a:r>
            <a:r>
              <a:rPr lang="en-GB" baseline="0" dirty="0" smtClean="0"/>
              <a:t> of ten of residents in employment travel to work by 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1" baseline="0" dirty="0" smtClean="0"/>
              <a:t>Source: analysis of travel to work mode share data from 2011 Census</a:t>
            </a:r>
            <a:endParaRPr lang="en-GB" i="1" dirty="0"/>
          </a:p>
        </p:txBody>
      </p:sp>
      <p:sp>
        <p:nvSpPr>
          <p:cNvPr id="4" name="Slide Number Placeholder 3"/>
          <p:cNvSpPr>
            <a:spLocks noGrp="1"/>
          </p:cNvSpPr>
          <p:nvPr>
            <p:ph type="sldNum" sz="quarter" idx="10"/>
          </p:nvPr>
        </p:nvSpPr>
        <p:spPr/>
        <p:txBody>
          <a:bodyPr/>
          <a:lstStyle/>
          <a:p>
            <a:fld id="{15470973-7DBD-43F7-9307-267CA6846BF2}" type="slidenum">
              <a:rPr lang="en-GB" smtClean="0"/>
              <a:t>22</a:t>
            </a:fld>
            <a:endParaRPr lang="en-GB"/>
          </a:p>
        </p:txBody>
      </p:sp>
    </p:spTree>
    <p:extLst>
      <p:ext uri="{BB962C8B-B14F-4D97-AF65-F5344CB8AC3E}">
        <p14:creationId xmlns:p14="http://schemas.microsoft.com/office/powerpoint/2010/main" val="1309683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is a planned new development in Leeds city centre, designed for high levels of walking and cycling. It will have more than 100 homes per hectare, but</a:t>
            </a:r>
            <a:r>
              <a:rPr lang="en-GB" baseline="0" dirty="0" smtClean="0"/>
              <a:t> there is still plenty of green space and it isn’t high 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People living in houses like these will have 2-3 times lower car mileage than people living in car-dependent housing in a rural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1" baseline="0" dirty="0" smtClean="0"/>
              <a:t>Source: Hopkinson and Sloman (2019) </a:t>
            </a:r>
            <a:r>
              <a:rPr lang="en-GB" b="1" i="1" baseline="0" dirty="0" smtClean="0"/>
              <a:t>Planning for less car use </a:t>
            </a:r>
            <a:r>
              <a:rPr lang="en-GB" i="1" dirty="0" smtClean="0">
                <a:hlinkClick r:id="rId3"/>
              </a:rPr>
              <a:t>http://www.transportforqualityoflife.com/u/files/3%20Planning%20for%20less%20car%20use%20briefing.pdf</a:t>
            </a:r>
            <a:endParaRPr lang="en-GB" b="1"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baseline="0" dirty="0" smtClean="0"/>
          </a:p>
          <a:p>
            <a:endParaRPr lang="en-GB" i="1" dirty="0"/>
          </a:p>
        </p:txBody>
      </p:sp>
      <p:sp>
        <p:nvSpPr>
          <p:cNvPr id="4" name="Slide Number Placeholder 3"/>
          <p:cNvSpPr>
            <a:spLocks noGrp="1"/>
          </p:cNvSpPr>
          <p:nvPr>
            <p:ph type="sldNum" sz="quarter" idx="5"/>
          </p:nvPr>
        </p:nvSpPr>
        <p:spPr/>
        <p:txBody>
          <a:bodyPr/>
          <a:lstStyle/>
          <a:p>
            <a:fld id="{15470973-7DBD-43F7-9307-267CA6846BF2}" type="slidenum">
              <a:rPr lang="en-GB" smtClean="0"/>
              <a:t>23</a:t>
            </a:fld>
            <a:endParaRPr lang="en-GB"/>
          </a:p>
        </p:txBody>
      </p:sp>
    </p:spTree>
    <p:extLst>
      <p:ext uri="{BB962C8B-B14F-4D97-AF65-F5344CB8AC3E}">
        <p14:creationId xmlns:p14="http://schemas.microsoft.com/office/powerpoint/2010/main" val="2275943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Map icon:</a:t>
            </a:r>
            <a:r>
              <a:rPr lang="en-GB" baseline="0" dirty="0" smtClean="0"/>
              <a:t> Ilya </a:t>
            </a:r>
            <a:r>
              <a:rPr lang="en-GB" baseline="0" dirty="0" err="1" smtClean="0"/>
              <a:t>Sedykh</a:t>
            </a:r>
            <a:r>
              <a:rPr lang="en-GB" baseline="0" dirty="0" smtClean="0"/>
              <a:t>, Shmector.com.</a:t>
            </a:r>
            <a:endParaRPr lang="en-GB" dirty="0"/>
          </a:p>
        </p:txBody>
      </p:sp>
      <p:sp>
        <p:nvSpPr>
          <p:cNvPr id="4" name="Slide Number Placeholder 3"/>
          <p:cNvSpPr>
            <a:spLocks noGrp="1"/>
          </p:cNvSpPr>
          <p:nvPr>
            <p:ph type="sldNum" sz="quarter" idx="10"/>
          </p:nvPr>
        </p:nvSpPr>
        <p:spPr/>
        <p:txBody>
          <a:bodyPr/>
          <a:lstStyle/>
          <a:p>
            <a:fld id="{293985DF-CBFB-4DA9-BB58-04A74A7FA0E6}" type="slidenum">
              <a:rPr lang="en-GB" smtClean="0"/>
              <a:t>24</a:t>
            </a:fld>
            <a:endParaRPr lang="en-GB"/>
          </a:p>
        </p:txBody>
      </p:sp>
    </p:spTree>
    <p:extLst>
      <p:ext uri="{BB962C8B-B14F-4D97-AF65-F5344CB8AC3E}">
        <p14:creationId xmlns:p14="http://schemas.microsoft.com/office/powerpoint/2010/main" val="317667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Munich city region, buses, trams, and local trains are</a:t>
            </a:r>
            <a:r>
              <a:rPr lang="en-GB" dirty="0" smtClean="0"/>
              <a:t> coordinated by a public </a:t>
            </a:r>
            <a:r>
              <a:rPr lang="en-GB" dirty="0"/>
              <a:t>transport governing </a:t>
            </a:r>
            <a:r>
              <a:rPr lang="en-GB" dirty="0" smtClean="0"/>
              <a:t>body known </a:t>
            </a:r>
            <a:r>
              <a:rPr lang="en-GB" dirty="0"/>
              <a:t>as </a:t>
            </a:r>
            <a:r>
              <a:rPr lang="en-GB" dirty="0" smtClean="0"/>
              <a:t>a </a:t>
            </a:r>
            <a:r>
              <a:rPr lang="en-GB" dirty="0" err="1" smtClean="0"/>
              <a:t>Verkehrsverbund</a:t>
            </a:r>
            <a:r>
              <a:rPr lang="en-GB" dirty="0" smtClean="0"/>
              <a:t>. </a:t>
            </a:r>
          </a:p>
          <a:p>
            <a:endParaRPr lang="en-GB" dirty="0" smtClean="0"/>
          </a:p>
          <a:p>
            <a:r>
              <a:rPr lang="en-GB" dirty="0" smtClean="0"/>
              <a:t>Buses, trams and trains</a:t>
            </a:r>
            <a:r>
              <a:rPr lang="en-GB" baseline="0" dirty="0" smtClean="0"/>
              <a:t> all connect with each other. There is a comprehensive service, covering all the different places that people may want to travel to. </a:t>
            </a:r>
          </a:p>
          <a:p>
            <a:endParaRPr lang="en-GB" baseline="0" dirty="0" smtClean="0"/>
          </a:p>
          <a:p>
            <a:r>
              <a:rPr lang="en-GB" baseline="0" dirty="0" smtClean="0"/>
              <a:t>The motto of the Munich city-region </a:t>
            </a:r>
            <a:r>
              <a:rPr lang="en-GB" dirty="0" err="1" smtClean="0"/>
              <a:t>Verkehrsverbund</a:t>
            </a:r>
            <a:r>
              <a:rPr lang="en-GB" dirty="0" smtClean="0"/>
              <a:t> is “</a:t>
            </a:r>
            <a:r>
              <a:rPr lang="en-GB" dirty="0"/>
              <a:t>one network, one timetable, one ticket”. </a:t>
            </a:r>
          </a:p>
        </p:txBody>
      </p:sp>
      <p:sp>
        <p:nvSpPr>
          <p:cNvPr id="4" name="Slide Number Placeholder 3"/>
          <p:cNvSpPr>
            <a:spLocks noGrp="1"/>
          </p:cNvSpPr>
          <p:nvPr>
            <p:ph type="sldNum" sz="quarter" idx="5"/>
          </p:nvPr>
        </p:nvSpPr>
        <p:spPr/>
        <p:txBody>
          <a:bodyPr/>
          <a:lstStyle/>
          <a:p>
            <a:fld id="{15470973-7DBD-43F7-9307-267CA6846BF2}" type="slidenum">
              <a:rPr lang="en-GB" smtClean="0"/>
              <a:t>4</a:t>
            </a:fld>
            <a:endParaRPr lang="en-GB"/>
          </a:p>
        </p:txBody>
      </p:sp>
    </p:spTree>
    <p:extLst>
      <p:ext uri="{BB962C8B-B14F-4D97-AF65-F5344CB8AC3E}">
        <p14:creationId xmlns:p14="http://schemas.microsoft.com/office/powerpoint/2010/main" val="161005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region around the city of Zurich in Switzerland, there is also a </a:t>
            </a:r>
            <a:r>
              <a:rPr lang="en-US" baseline="0" dirty="0" err="1" smtClean="0"/>
              <a:t>Verkehrsverbund</a:t>
            </a:r>
            <a:r>
              <a:rPr lang="en-US" baseline="0" dirty="0" smtClean="0"/>
              <a:t>.</a:t>
            </a:r>
          </a:p>
          <a:p>
            <a:endParaRPr lang="en-US" baseline="0" dirty="0" smtClean="0"/>
          </a:p>
          <a:p>
            <a:r>
              <a:rPr lang="en-US" baseline="0" dirty="0" smtClean="0"/>
              <a:t>But in addition, Zurich city region  has </a:t>
            </a:r>
            <a:r>
              <a:rPr lang="en-US" u="sng" baseline="0" dirty="0" smtClean="0"/>
              <a:t>public transport service standards</a:t>
            </a:r>
            <a:r>
              <a:rPr lang="en-US" baseline="0" dirty="0" smtClean="0"/>
              <a:t>, which are enshrined in law, </a:t>
            </a:r>
            <a:r>
              <a:rPr lang="en-US" dirty="0" smtClean="0"/>
              <a:t>to enable </a:t>
            </a:r>
            <a:r>
              <a:rPr lang="en-US" dirty="0"/>
              <a:t>convenient travel between any two places bigger than a small village.</a:t>
            </a:r>
          </a:p>
          <a:p>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15470973-7DBD-43F7-9307-267CA6846BF2}" type="slidenum">
              <a:rPr lang="en-GB" smtClean="0"/>
              <a:t>5</a:t>
            </a:fld>
            <a:endParaRPr lang="en-GB"/>
          </a:p>
        </p:txBody>
      </p:sp>
    </p:spTree>
    <p:extLst>
      <p:ext uri="{BB962C8B-B14F-4D97-AF65-F5344CB8AC3E}">
        <p14:creationId xmlns:p14="http://schemas.microsoft.com/office/powerpoint/2010/main" val="339850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Zurich region</a:t>
            </a:r>
            <a:r>
              <a:rPr lang="en-GB" baseline="0" dirty="0" smtClean="0"/>
              <a:t> public transport service standards </a:t>
            </a:r>
            <a:r>
              <a:rPr lang="en-GB" dirty="0" smtClean="0"/>
              <a:t>state that….</a:t>
            </a:r>
          </a:p>
          <a:p>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Source: Regulation 740.3 </a:t>
            </a:r>
            <a:r>
              <a:rPr lang="en-GB" sz="1200" b="0" i="1" u="none" strike="noStrike" kern="1200" baseline="0" dirty="0" err="1" smtClean="0">
                <a:solidFill>
                  <a:schemeClr val="tx1"/>
                </a:solidFill>
                <a:latin typeface="+mn-lt"/>
                <a:ea typeface="+mn-ea"/>
                <a:cs typeface="+mn-cs"/>
              </a:rPr>
              <a:t>Verordnung</a:t>
            </a:r>
            <a:r>
              <a:rPr lang="en-GB" sz="1200" b="0" i="1" u="none" strike="noStrike" kern="1200" baseline="0" dirty="0" smtClean="0">
                <a:solidFill>
                  <a:schemeClr val="tx1"/>
                </a:solidFill>
                <a:latin typeface="+mn-lt"/>
                <a:ea typeface="+mn-ea"/>
                <a:cs typeface="+mn-cs"/>
              </a:rPr>
              <a:t> </a:t>
            </a:r>
            <a:r>
              <a:rPr lang="de-DE" sz="1200" b="0" i="1" u="none" strike="noStrike" kern="1200" baseline="0" dirty="0" smtClean="0">
                <a:solidFill>
                  <a:schemeClr val="tx1"/>
                </a:solidFill>
                <a:latin typeface="+mn-lt"/>
                <a:ea typeface="+mn-ea"/>
                <a:cs typeface="+mn-cs"/>
              </a:rPr>
              <a:t>über das Angebot im öffentlichen Personenverkehr (Angebotsverordnung) 1988 </a:t>
            </a:r>
            <a:r>
              <a:rPr lang="en-GB" i="1" dirty="0" smtClean="0">
                <a:hlinkClick r:id="rId3"/>
              </a:rPr>
              <a:t>https://www.zh.ch/internet/de/rechtliche_grundlagen/gesetze/erlass.html?Open&amp;Ordnr=740.3</a:t>
            </a:r>
            <a:endParaRPr lang="en-GB" i="1" dirty="0"/>
          </a:p>
        </p:txBody>
      </p:sp>
      <p:sp>
        <p:nvSpPr>
          <p:cNvPr id="4" name="Slide Number Placeholder 3"/>
          <p:cNvSpPr>
            <a:spLocks noGrp="1"/>
          </p:cNvSpPr>
          <p:nvPr>
            <p:ph type="sldNum" sz="quarter" idx="10"/>
          </p:nvPr>
        </p:nvSpPr>
        <p:spPr/>
        <p:txBody>
          <a:bodyPr/>
          <a:lstStyle/>
          <a:p>
            <a:fld id="{15470973-7DBD-43F7-9307-267CA6846BF2}" type="slidenum">
              <a:rPr lang="en-GB" smtClean="0"/>
              <a:t>6</a:t>
            </a:fld>
            <a:endParaRPr lang="en-GB"/>
          </a:p>
        </p:txBody>
      </p:sp>
    </p:spTree>
    <p:extLst>
      <p:ext uri="{BB962C8B-B14F-4D97-AF65-F5344CB8AC3E}">
        <p14:creationId xmlns:p14="http://schemas.microsoft.com/office/powerpoint/2010/main" val="243370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if you look at the public transport for the small village of Berg am </a:t>
            </a:r>
            <a:r>
              <a:rPr lang="en-GB" dirty="0" err="1"/>
              <a:t>Irchel</a:t>
            </a:r>
            <a:r>
              <a:rPr lang="en-GB" baseline="0" dirty="0"/>
              <a:t> (with a population of 564)…</a:t>
            </a:r>
            <a:endParaRPr lang="en-GB" dirty="0"/>
          </a:p>
        </p:txBody>
      </p:sp>
      <p:sp>
        <p:nvSpPr>
          <p:cNvPr id="4" name="Slide Number Placeholder 3"/>
          <p:cNvSpPr>
            <a:spLocks noGrp="1"/>
          </p:cNvSpPr>
          <p:nvPr>
            <p:ph type="sldNum" sz="quarter" idx="5"/>
          </p:nvPr>
        </p:nvSpPr>
        <p:spPr/>
        <p:txBody>
          <a:bodyPr/>
          <a:lstStyle/>
          <a:p>
            <a:fld id="{15470973-7DBD-43F7-9307-267CA6846BF2}" type="slidenum">
              <a:rPr lang="en-GB" smtClean="0"/>
              <a:t>7</a:t>
            </a:fld>
            <a:endParaRPr lang="en-GB"/>
          </a:p>
        </p:txBody>
      </p:sp>
    </p:spTree>
    <p:extLst>
      <p:ext uri="{BB962C8B-B14F-4D97-AF65-F5344CB8AC3E}">
        <p14:creationId xmlns:p14="http://schemas.microsoft.com/office/powerpoint/2010/main" val="358747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bus to Winterthur leaves at 5.30 in the morning.</a:t>
            </a:r>
          </a:p>
          <a:p>
            <a:endParaRPr lang="en-GB" dirty="0"/>
          </a:p>
          <a:p>
            <a:r>
              <a:rPr lang="en-GB" dirty="0"/>
              <a:t>From 5.48am till 9.48pm, there is a bus at 11 and 48 minutes past each hour,</a:t>
            </a:r>
            <a:r>
              <a:rPr lang="en-GB" baseline="0" dirty="0"/>
              <a:t> either to </a:t>
            </a:r>
            <a:r>
              <a:rPr lang="en-GB" baseline="0" dirty="0" err="1"/>
              <a:t>Hettlingen</a:t>
            </a:r>
            <a:r>
              <a:rPr lang="en-GB" baseline="0" dirty="0"/>
              <a:t> or to </a:t>
            </a:r>
            <a:r>
              <a:rPr lang="en-GB" baseline="0" dirty="0" err="1"/>
              <a:t>Andelfingen</a:t>
            </a:r>
            <a:r>
              <a:rPr lang="en-GB" baseline="0" dirty="0"/>
              <a:t> on the train line to Winterthur.</a:t>
            </a:r>
          </a:p>
          <a:p>
            <a:endParaRPr lang="en-GB" baseline="0" dirty="0"/>
          </a:p>
          <a:p>
            <a:r>
              <a:rPr lang="en-GB" baseline="0" dirty="0"/>
              <a:t>…And that connects with a train to Winterthur with a 3 minute connection.</a:t>
            </a:r>
          </a:p>
          <a:p>
            <a:endParaRPr lang="en-GB" baseline="0" dirty="0"/>
          </a:p>
          <a:p>
            <a:r>
              <a:rPr lang="en-GB" baseline="0" dirty="0"/>
              <a:t>The last bus to Winterthur departs at 11.38pm.</a:t>
            </a:r>
            <a:endParaRPr lang="en-GB" dirty="0"/>
          </a:p>
        </p:txBody>
      </p:sp>
      <p:sp>
        <p:nvSpPr>
          <p:cNvPr id="4" name="Slide Number Placeholder 3"/>
          <p:cNvSpPr>
            <a:spLocks noGrp="1"/>
          </p:cNvSpPr>
          <p:nvPr>
            <p:ph type="sldNum" sz="quarter" idx="10"/>
          </p:nvPr>
        </p:nvSpPr>
        <p:spPr/>
        <p:txBody>
          <a:bodyPr/>
          <a:lstStyle/>
          <a:p>
            <a:fld id="{15470973-7DBD-43F7-9307-267CA6846BF2}" type="slidenum">
              <a:rPr lang="en-GB" smtClean="0"/>
              <a:t>8</a:t>
            </a:fld>
            <a:endParaRPr lang="en-GB"/>
          </a:p>
        </p:txBody>
      </p:sp>
    </p:spTree>
    <p:extLst>
      <p:ext uri="{BB962C8B-B14F-4D97-AF65-F5344CB8AC3E}">
        <p14:creationId xmlns:p14="http://schemas.microsoft.com/office/powerpoint/2010/main" val="165056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public transport trips per person in six European city-regions (in green), and in </a:t>
            </a:r>
            <a:r>
              <a:rPr lang="en-US" dirty="0" smtClean="0"/>
              <a:t>nine</a:t>
            </a:r>
            <a:r>
              <a:rPr lang="en-US" baseline="0" dirty="0" smtClean="0"/>
              <a:t> </a:t>
            </a:r>
            <a:r>
              <a:rPr lang="en-US" dirty="0" smtClean="0"/>
              <a:t>English city-regions (</a:t>
            </a:r>
            <a:r>
              <a:rPr lang="en-US" dirty="0"/>
              <a:t>in red). </a:t>
            </a:r>
            <a:endParaRPr lang="en-US" dirty="0" smtClean="0"/>
          </a:p>
          <a:p>
            <a:endParaRPr lang="en-US" dirty="0" smtClean="0"/>
          </a:p>
          <a:p>
            <a:r>
              <a:rPr lang="en-US" dirty="0" smtClean="0"/>
              <a:t>The </a:t>
            </a:r>
            <a:r>
              <a:rPr lang="en-US" dirty="0"/>
              <a:t>average resident of Munich city-region makes about 250 public transport trips per year, and the average resident of Zurich city-region makes about 450 public transport trips. In contrast, the average resident of </a:t>
            </a:r>
            <a:r>
              <a:rPr lang="en-US" dirty="0" smtClean="0"/>
              <a:t>the West Midlands makes about 100 </a:t>
            </a:r>
            <a:r>
              <a:rPr lang="en-US" dirty="0"/>
              <a:t>public transport trips per year.</a:t>
            </a:r>
          </a:p>
          <a:p>
            <a:endParaRPr lang="en-US" dirty="0"/>
          </a:p>
          <a:p>
            <a:r>
              <a:rPr lang="en-US" dirty="0"/>
              <a:t>The higher public transport use in the six European city-regions is despite the fact that they have quite low </a:t>
            </a:r>
            <a:r>
              <a:rPr lang="en-US" dirty="0" smtClean="0"/>
              <a:t>population </a:t>
            </a:r>
            <a:r>
              <a:rPr lang="en-US" dirty="0"/>
              <a:t>densities, because they extend </a:t>
            </a:r>
            <a:r>
              <a:rPr lang="en-US" dirty="0" smtClean="0"/>
              <a:t>further out </a:t>
            </a:r>
            <a:r>
              <a:rPr lang="en-US" dirty="0"/>
              <a:t>to </a:t>
            </a:r>
            <a:r>
              <a:rPr lang="en-US" dirty="0" smtClean="0"/>
              <a:t>rural areas than our English city-regions.</a:t>
            </a:r>
          </a:p>
          <a:p>
            <a:endParaRPr lang="en-US" dirty="0" smtClean="0"/>
          </a:p>
          <a:p>
            <a:r>
              <a:rPr lang="en-US" i="1" dirty="0" smtClean="0"/>
              <a:t>Source: Sloman and Hopkinson</a:t>
            </a:r>
            <a:r>
              <a:rPr lang="en-US" i="1" baseline="0" dirty="0" smtClean="0"/>
              <a:t> (2019) </a:t>
            </a:r>
            <a:r>
              <a:rPr lang="en-US" b="1" i="1" baseline="0" dirty="0" smtClean="0"/>
              <a:t>Transforming public transport </a:t>
            </a:r>
            <a:r>
              <a:rPr lang="en-GB" i="1" dirty="0" smtClean="0">
                <a:hlinkClick r:id="rId3"/>
              </a:rPr>
              <a:t>http://www.transportforqualityoflife.com/policyresearch/transportandclimatechange/</a:t>
            </a:r>
            <a:endParaRPr lang="en-US" i="1" dirty="0"/>
          </a:p>
          <a:p>
            <a:endParaRPr lang="en-US" i="1" dirty="0"/>
          </a:p>
        </p:txBody>
      </p:sp>
      <p:sp>
        <p:nvSpPr>
          <p:cNvPr id="4" name="Slide Number Placeholder 3"/>
          <p:cNvSpPr>
            <a:spLocks noGrp="1"/>
          </p:cNvSpPr>
          <p:nvPr>
            <p:ph type="sldNum" sz="quarter" idx="5"/>
          </p:nvPr>
        </p:nvSpPr>
        <p:spPr/>
        <p:txBody>
          <a:bodyPr/>
          <a:lstStyle/>
          <a:p>
            <a:fld id="{15470973-7DBD-43F7-9307-267CA6846BF2}" type="slidenum">
              <a:rPr lang="en-GB" smtClean="0"/>
              <a:t>9</a:t>
            </a:fld>
            <a:endParaRPr lang="en-GB"/>
          </a:p>
        </p:txBody>
      </p:sp>
    </p:spTree>
    <p:extLst>
      <p:ext uri="{BB962C8B-B14F-4D97-AF65-F5344CB8AC3E}">
        <p14:creationId xmlns:p14="http://schemas.microsoft.com/office/powerpoint/2010/main" val="395802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our 9 English city-regions had levels of public transport use that matched the average for the six European city-regions on the graph (about 280 public transport trips per person per year), the effect on car mileage in English city regions (the nine English combined authorities) would be t</a:t>
            </a:r>
            <a:r>
              <a:rPr lang="en-GB" dirty="0" smtClean="0"/>
              <a:t>o </a:t>
            </a:r>
            <a:r>
              <a:rPr lang="en-GB" dirty="0"/>
              <a:t>reduce it </a:t>
            </a:r>
            <a:r>
              <a:rPr lang="en-GB" dirty="0" smtClean="0"/>
              <a:t>by about 9%.</a:t>
            </a:r>
          </a:p>
          <a:p>
            <a:endParaRPr lang="en-GB" dirty="0" smtClean="0"/>
          </a:p>
          <a:p>
            <a:r>
              <a:rPr lang="en-US" i="1" dirty="0" smtClean="0"/>
              <a:t>Source: Sloman and Hopkinson</a:t>
            </a:r>
            <a:r>
              <a:rPr lang="en-US" i="1" baseline="0" dirty="0" smtClean="0"/>
              <a:t> (2019) </a:t>
            </a:r>
            <a:r>
              <a:rPr lang="en-US" b="1" i="1" baseline="0" dirty="0" smtClean="0"/>
              <a:t>Transforming public transport </a:t>
            </a:r>
            <a:r>
              <a:rPr lang="en-GB" i="1" dirty="0" smtClean="0">
                <a:hlinkClick r:id="rId3"/>
              </a:rPr>
              <a:t>http://www.transportforqualityoflife.com/policyresearch/transportandclimatechange/</a:t>
            </a:r>
            <a:endParaRPr lang="en-US" i="1" dirty="0" smtClean="0"/>
          </a:p>
          <a:p>
            <a:endParaRPr lang="en-US" i="1" dirty="0" smtClean="0"/>
          </a:p>
          <a:p>
            <a:endParaRPr lang="en-GB" i="1" dirty="0"/>
          </a:p>
        </p:txBody>
      </p:sp>
      <p:sp>
        <p:nvSpPr>
          <p:cNvPr id="4" name="Slide Number Placeholder 3"/>
          <p:cNvSpPr>
            <a:spLocks noGrp="1"/>
          </p:cNvSpPr>
          <p:nvPr>
            <p:ph type="sldNum" sz="quarter" idx="5"/>
          </p:nvPr>
        </p:nvSpPr>
        <p:spPr/>
        <p:txBody>
          <a:bodyPr/>
          <a:lstStyle/>
          <a:p>
            <a:fld id="{15470973-7DBD-43F7-9307-267CA6846BF2}" type="slidenum">
              <a:rPr lang="en-GB" smtClean="0"/>
              <a:t>10</a:t>
            </a:fld>
            <a:endParaRPr lang="en-GB"/>
          </a:p>
        </p:txBody>
      </p:sp>
    </p:spTree>
    <p:extLst>
      <p:ext uri="{BB962C8B-B14F-4D97-AF65-F5344CB8AC3E}">
        <p14:creationId xmlns:p14="http://schemas.microsoft.com/office/powerpoint/2010/main" val="405986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300192" y="4767263"/>
            <a:ext cx="2133600" cy="273844"/>
          </a:xfrm>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307754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414318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39084487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42070135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647A1-46B3-4E57-B95B-49A623882F9E}"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7989949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7647A1-46B3-4E57-B95B-49A623882F9E}"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10475644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7647A1-46B3-4E57-B95B-49A623882F9E}" type="datetimeFigureOut">
              <a:rPr lang="en-GB" smtClean="0"/>
              <a:t>04/02/2020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37614821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7647A1-46B3-4E57-B95B-49A623882F9E}" type="datetimeFigureOut">
              <a:rPr lang="en-GB" smtClean="0"/>
              <a:t>04/02/2020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32427589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647A1-46B3-4E57-B95B-49A623882F9E}" type="datetimeFigureOut">
              <a:rPr lang="en-GB" smtClean="0"/>
              <a:t>04/02/2020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31655596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11639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221042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77647A1-46B3-4E57-B95B-49A623882F9E}" type="datetimeFigureOut">
              <a:rPr lang="en-GB" smtClean="0"/>
              <a:t>04/02/2020</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CF64411-6CB5-43CE-9E22-66B9BD54A0C5}" type="slidenum">
              <a:rPr lang="en-GB" smtClean="0"/>
              <a:t>‹#›</a:t>
            </a:fld>
            <a:endParaRPr lang="en-GB"/>
          </a:p>
        </p:txBody>
      </p:sp>
      <p:pic>
        <p:nvPicPr>
          <p:cNvPr id="4098" name="Picture 2"/>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524328" y="4813268"/>
            <a:ext cx="1368659" cy="206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181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commons.wikimedia.org/w/index.php?curid=8398528"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s in a traffic jam" title="Alternatives to cars for surface transport">
            <a:extLst>
              <a:ext uri="{FF2B5EF4-FFF2-40B4-BE49-F238E27FC236}">
                <a16:creationId xmlns:a16="http://schemas.microsoft.com/office/drawing/2014/main" xmlns="" id="{8F7F1593-8A83-4ABF-9446-C08417128E4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995548"/>
            <a:ext cx="9143985" cy="4147952"/>
          </a:xfrm>
          <a:prstGeom prst="rect">
            <a:avLst/>
          </a:prstGeom>
        </p:spPr>
      </p:pic>
      <p:sp>
        <p:nvSpPr>
          <p:cNvPr id="2" name="Title 1"/>
          <p:cNvSpPr>
            <a:spLocks noGrp="1"/>
          </p:cNvSpPr>
          <p:nvPr>
            <p:ph type="title"/>
          </p:nvPr>
        </p:nvSpPr>
        <p:spPr>
          <a:xfrm>
            <a:off x="-108520" y="123478"/>
            <a:ext cx="9361040" cy="857250"/>
          </a:xfrm>
        </p:spPr>
        <p:txBody>
          <a:bodyPr>
            <a:noAutofit/>
          </a:bodyPr>
          <a:lstStyle/>
          <a:p>
            <a:r>
              <a:rPr lang="en-GB" sz="4200" dirty="0" smtClean="0">
                <a:ln>
                  <a:solidFill>
                    <a:schemeClr val="tx1"/>
                  </a:solidFill>
                </a:ln>
              </a:rPr>
              <a:t>Alternatives to Cars for Surface Transport</a:t>
            </a:r>
            <a:endParaRPr lang="en-GB" sz="4200" dirty="0">
              <a:ln>
                <a:solidFill>
                  <a:schemeClr val="tx1"/>
                </a:solidFill>
              </a:ln>
            </a:endParaRPr>
          </a:p>
        </p:txBody>
      </p:sp>
    </p:spTree>
    <p:extLst>
      <p:ext uri="{BB962C8B-B14F-4D97-AF65-F5344CB8AC3E}">
        <p14:creationId xmlns:p14="http://schemas.microsoft.com/office/powerpoint/2010/main" val="1537545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BC5DD1B-5DC5-4575-AD04-E1F2052EF193}"/>
              </a:ext>
            </a:extLst>
          </p:cNvPr>
          <p:cNvSpPr txBox="1"/>
          <p:nvPr/>
        </p:nvSpPr>
        <p:spPr>
          <a:xfrm>
            <a:off x="6876256" y="4843418"/>
            <a:ext cx="2035365" cy="300082"/>
          </a:xfrm>
          <a:prstGeom prst="rect">
            <a:avLst/>
          </a:prstGeom>
          <a:noFill/>
        </p:spPr>
        <p:txBody>
          <a:bodyPr wrap="none" rtlCol="0">
            <a:spAutoFit/>
          </a:bodyPr>
          <a:lstStyle/>
          <a:p>
            <a:pPr>
              <a:spcAft>
                <a:spcPts val="450"/>
              </a:spcAft>
            </a:pPr>
            <a:r>
              <a:rPr lang="en-GB" sz="1350" dirty="0">
                <a:solidFill>
                  <a:schemeClr val="bg1"/>
                </a:solidFill>
              </a:rPr>
              <a:t>© </a:t>
            </a:r>
            <a:r>
              <a:rPr lang="en-GB" sz="1350" dirty="0" err="1">
                <a:solidFill>
                  <a:schemeClr val="bg1"/>
                </a:solidFill>
              </a:rPr>
              <a:t>Flikr</a:t>
            </a:r>
            <a:r>
              <a:rPr lang="en-GB" sz="1350" dirty="0">
                <a:solidFill>
                  <a:schemeClr val="bg1"/>
                </a:solidFill>
              </a:rPr>
              <a:t> Creative Commons</a:t>
            </a:r>
          </a:p>
        </p:txBody>
      </p:sp>
      <p:sp>
        <p:nvSpPr>
          <p:cNvPr id="6" name="TextBox 5">
            <a:extLst>
              <a:ext uri="{FF2B5EF4-FFF2-40B4-BE49-F238E27FC236}">
                <a16:creationId xmlns:a16="http://schemas.microsoft.com/office/drawing/2014/main" xmlns="" id="{0149ABFB-98DE-4846-BE1F-4EB8176ECAC1}"/>
              </a:ext>
            </a:extLst>
          </p:cNvPr>
          <p:cNvSpPr txBox="1"/>
          <p:nvPr/>
        </p:nvSpPr>
        <p:spPr>
          <a:xfrm>
            <a:off x="4932040" y="2283718"/>
            <a:ext cx="2864641" cy="2400657"/>
          </a:xfrm>
          <a:prstGeom prst="rect">
            <a:avLst/>
          </a:prstGeom>
          <a:noFill/>
        </p:spPr>
        <p:txBody>
          <a:bodyPr wrap="square" rtlCol="0">
            <a:spAutoFit/>
          </a:bodyPr>
          <a:lstStyle/>
          <a:p>
            <a:pPr>
              <a:spcAft>
                <a:spcPts val="450"/>
              </a:spcAft>
            </a:pPr>
            <a:r>
              <a:rPr lang="en-GB" sz="15000" b="1" dirty="0">
                <a:ln w="28575">
                  <a:solidFill>
                    <a:srgbClr val="FF0000"/>
                  </a:solidFill>
                </a:ln>
                <a:solidFill>
                  <a:schemeClr val="bg1"/>
                </a:solidFill>
              </a:rPr>
              <a:t>9%</a:t>
            </a:r>
          </a:p>
        </p:txBody>
      </p:sp>
      <p:sp>
        <p:nvSpPr>
          <p:cNvPr id="5" name="Arrow: Down 4">
            <a:extLst>
              <a:ext uri="{FF2B5EF4-FFF2-40B4-BE49-F238E27FC236}">
                <a16:creationId xmlns:a16="http://schemas.microsoft.com/office/drawing/2014/main" xmlns="" id="{EAB87460-89FE-442D-8169-321986DCFDD4}"/>
              </a:ext>
            </a:extLst>
          </p:cNvPr>
          <p:cNvSpPr/>
          <p:nvPr/>
        </p:nvSpPr>
        <p:spPr>
          <a:xfrm>
            <a:off x="3635896" y="2787774"/>
            <a:ext cx="1027387" cy="1470677"/>
          </a:xfrm>
          <a:prstGeom prst="downArrow">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itle 1"/>
          <p:cNvSpPr txBox="1">
            <a:spLocks/>
          </p:cNvSpPr>
          <p:nvPr/>
        </p:nvSpPr>
        <p:spPr>
          <a:xfrm>
            <a:off x="179512" y="205979"/>
            <a:ext cx="8507288" cy="7095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If 9 English city-regions had same level of public transport use as the European city-regions:</a:t>
            </a:r>
            <a:endParaRPr lang="en-GB" sz="4000" dirty="0"/>
          </a:p>
        </p:txBody>
      </p:sp>
      <p:sp>
        <p:nvSpPr>
          <p:cNvPr id="3" name="TextBox 2"/>
          <p:cNvSpPr txBox="1"/>
          <p:nvPr/>
        </p:nvSpPr>
        <p:spPr>
          <a:xfrm>
            <a:off x="1547664" y="2787774"/>
            <a:ext cx="1872208" cy="1323439"/>
          </a:xfrm>
          <a:prstGeom prst="rect">
            <a:avLst/>
          </a:prstGeom>
          <a:noFill/>
        </p:spPr>
        <p:txBody>
          <a:bodyPr wrap="square" rtlCol="0">
            <a:spAutoFit/>
          </a:bodyPr>
          <a:lstStyle/>
          <a:p>
            <a:pPr algn="ctr"/>
            <a:r>
              <a:rPr lang="en-GB" sz="4000" dirty="0" smtClean="0">
                <a:solidFill>
                  <a:srgbClr val="FF0000"/>
                </a:solidFill>
              </a:rPr>
              <a:t>Car mileage</a:t>
            </a:r>
            <a:endParaRPr lang="en-GB" sz="4000" dirty="0">
              <a:solidFill>
                <a:srgbClr val="FF0000"/>
              </a:solidFill>
            </a:endParaRPr>
          </a:p>
        </p:txBody>
      </p:sp>
    </p:spTree>
    <p:extLst>
      <p:ext uri="{BB962C8B-B14F-4D97-AF65-F5344CB8AC3E}">
        <p14:creationId xmlns:p14="http://schemas.microsoft.com/office/powerpoint/2010/main" val="248649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37C490B-05BB-490A-B225-FF97FFDFB39A}"/>
              </a:ext>
            </a:extLst>
          </p:cNvPr>
          <p:cNvSpPr txBox="1"/>
          <p:nvPr/>
        </p:nvSpPr>
        <p:spPr>
          <a:xfrm>
            <a:off x="379379" y="4278117"/>
            <a:ext cx="1947200" cy="553998"/>
          </a:xfrm>
          <a:prstGeom prst="rect">
            <a:avLst/>
          </a:prstGeom>
          <a:noFill/>
        </p:spPr>
        <p:txBody>
          <a:bodyPr wrap="none" rtlCol="0">
            <a:spAutoFit/>
          </a:bodyPr>
          <a:lstStyle/>
          <a:p>
            <a:r>
              <a:rPr lang="en-GB" sz="3000" b="1" dirty="0">
                <a:solidFill>
                  <a:schemeClr val="bg1"/>
                </a:solidFill>
              </a:rPr>
              <a:t>Dunkerque</a:t>
            </a:r>
          </a:p>
        </p:txBody>
      </p:sp>
      <p:pic>
        <p:nvPicPr>
          <p:cNvPr id="2050" name="Picture 2" descr="People boarding a free bus in Dunkirk"/>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47"/>
          <a:stretch/>
        </p:blipFill>
        <p:spPr bwMode="auto">
          <a:xfrm>
            <a:off x="395536" y="843558"/>
            <a:ext cx="4452568" cy="4155926"/>
          </a:xfrm>
          <a:prstGeom prst="rect">
            <a:avLst/>
          </a:prstGeom>
          <a:noFill/>
          <a:ln>
            <a:solidFill>
              <a:srgbClr val="CE1283"/>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1520" y="51470"/>
            <a:ext cx="7560840" cy="707886"/>
          </a:xfrm>
          <a:prstGeom prst="rect">
            <a:avLst/>
          </a:prstGeom>
          <a:noFill/>
        </p:spPr>
        <p:txBody>
          <a:bodyPr wrap="square" rtlCol="0">
            <a:spAutoFit/>
          </a:bodyPr>
          <a:lstStyle/>
          <a:p>
            <a:r>
              <a:rPr lang="en-GB" sz="4000" dirty="0" smtClean="0"/>
              <a:t>New approach in Dunkirk, France</a:t>
            </a:r>
          </a:p>
        </p:txBody>
      </p:sp>
      <p:sp>
        <p:nvSpPr>
          <p:cNvPr id="2" name="TextBox 1"/>
          <p:cNvSpPr txBox="1"/>
          <p:nvPr/>
        </p:nvSpPr>
        <p:spPr>
          <a:xfrm>
            <a:off x="5004048" y="843558"/>
            <a:ext cx="3744416" cy="3785652"/>
          </a:xfrm>
          <a:prstGeom prst="rect">
            <a:avLst/>
          </a:prstGeom>
          <a:noFill/>
        </p:spPr>
        <p:txBody>
          <a:bodyPr wrap="square" rtlCol="0">
            <a:spAutoFit/>
          </a:bodyPr>
          <a:lstStyle/>
          <a:p>
            <a:r>
              <a:rPr lang="en-GB" sz="2400" dirty="0" smtClean="0"/>
              <a:t>Since September 2018:</a:t>
            </a:r>
          </a:p>
          <a:p>
            <a:pPr marL="457200" indent="-457200">
              <a:buFont typeface="Arial" panose="020B0604020202020204" pitchFamily="34" charset="0"/>
              <a:buChar char="•"/>
            </a:pPr>
            <a:r>
              <a:rPr lang="en-GB" sz="2400" dirty="0" smtClean="0"/>
              <a:t>all buses free</a:t>
            </a:r>
          </a:p>
          <a:p>
            <a:pPr marL="457200" indent="-457200">
              <a:buFont typeface="Arial" panose="020B0604020202020204" pitchFamily="34" charset="0"/>
              <a:buChar char="•"/>
            </a:pPr>
            <a:r>
              <a:rPr lang="en-GB" sz="2400" dirty="0" smtClean="0"/>
              <a:t>network improved</a:t>
            </a:r>
          </a:p>
          <a:p>
            <a:pPr marL="457200" indent="-457200">
              <a:buFont typeface="Arial" panose="020B0604020202020204" pitchFamily="34" charset="0"/>
              <a:buChar char="•"/>
            </a:pPr>
            <a:endParaRPr lang="en-GB" sz="2400" dirty="0" smtClean="0"/>
          </a:p>
          <a:p>
            <a:r>
              <a:rPr lang="en-GB" sz="2400" dirty="0" smtClean="0"/>
              <a:t>Effect in </a:t>
            </a:r>
            <a:r>
              <a:rPr lang="en-GB" sz="2400" dirty="0"/>
              <a:t>one year:</a:t>
            </a:r>
          </a:p>
          <a:p>
            <a:pPr marL="457200" indent="-457200">
              <a:buFont typeface="Arial" panose="020B0604020202020204" pitchFamily="34" charset="0"/>
              <a:buChar char="•"/>
            </a:pPr>
            <a:r>
              <a:rPr lang="en-GB" sz="2400" dirty="0" smtClean="0"/>
              <a:t>bus </a:t>
            </a:r>
            <a:r>
              <a:rPr lang="en-GB" sz="2400" dirty="0"/>
              <a:t>trips </a:t>
            </a:r>
            <a:r>
              <a:rPr lang="en-GB" sz="2400" dirty="0" smtClean="0"/>
              <a:t>+85%</a:t>
            </a:r>
            <a:endParaRPr lang="en-GB" sz="2400" dirty="0"/>
          </a:p>
          <a:p>
            <a:pPr marL="457200" indent="-457200">
              <a:buFont typeface="Arial" panose="020B0604020202020204" pitchFamily="34" charset="0"/>
              <a:buChar char="•"/>
            </a:pPr>
            <a:r>
              <a:rPr lang="en-GB" sz="2400" dirty="0" smtClean="0"/>
              <a:t>half </a:t>
            </a:r>
            <a:r>
              <a:rPr lang="en-GB" sz="2400" dirty="0"/>
              <a:t>of new bus users previously drove</a:t>
            </a:r>
          </a:p>
          <a:p>
            <a:pPr marL="457200" indent="-457200">
              <a:buFont typeface="Arial" panose="020B0604020202020204" pitchFamily="34" charset="0"/>
              <a:buChar char="•"/>
            </a:pPr>
            <a:r>
              <a:rPr lang="en-GB" sz="2400" dirty="0" smtClean="0"/>
              <a:t>1 in 10 </a:t>
            </a:r>
            <a:r>
              <a:rPr lang="en-GB" sz="2400" dirty="0"/>
              <a:t>new bus users </a:t>
            </a:r>
            <a:r>
              <a:rPr lang="en-GB" sz="2400" dirty="0" smtClean="0"/>
              <a:t>sold </a:t>
            </a:r>
            <a:r>
              <a:rPr lang="en-GB" sz="2400" dirty="0"/>
              <a:t>their second </a:t>
            </a:r>
            <a:r>
              <a:rPr lang="en-GB" sz="2400" dirty="0" smtClean="0"/>
              <a:t>car</a:t>
            </a:r>
            <a:endParaRPr lang="en-GB" sz="2400" dirty="0"/>
          </a:p>
        </p:txBody>
      </p:sp>
    </p:spTree>
    <p:extLst>
      <p:ext uri="{BB962C8B-B14F-4D97-AF65-F5344CB8AC3E}">
        <p14:creationId xmlns:p14="http://schemas.microsoft.com/office/powerpoint/2010/main" val="3790079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54203-3C11-4AE0-9EC1-7AB37365131E}"/>
              </a:ext>
            </a:extLst>
          </p:cNvPr>
          <p:cNvSpPr>
            <a:spLocks noGrp="1"/>
          </p:cNvSpPr>
          <p:nvPr>
            <p:ph type="ctrTitle"/>
          </p:nvPr>
        </p:nvSpPr>
        <p:spPr>
          <a:xfrm>
            <a:off x="683568" y="1563638"/>
            <a:ext cx="7848872" cy="1790700"/>
          </a:xfrm>
        </p:spPr>
        <p:txBody>
          <a:bodyPr>
            <a:noAutofit/>
          </a:bodyPr>
          <a:lstStyle/>
          <a:p>
            <a:r>
              <a:rPr lang="en-GB" sz="4000" dirty="0" smtClean="0"/>
              <a:t>Could more cycling and walking lead to less car use?</a:t>
            </a:r>
            <a:br>
              <a:rPr lang="en-GB" sz="4000" dirty="0" smtClean="0"/>
            </a:br>
            <a:r>
              <a:rPr lang="en-GB" sz="4000" dirty="0" smtClean="0"/>
              <a:t/>
            </a:r>
            <a:br>
              <a:rPr lang="en-GB" sz="4000" dirty="0" smtClean="0"/>
            </a:br>
            <a:r>
              <a:rPr lang="en-GB" sz="4000" dirty="0" smtClean="0"/>
              <a:t>Some more real world examples…</a:t>
            </a:r>
            <a:br>
              <a:rPr lang="en-GB" sz="4000" dirty="0" smtClean="0"/>
            </a:br>
            <a:r>
              <a:rPr lang="en-GB" sz="4000" dirty="0" smtClean="0"/>
              <a:t>Seville, London, Denmark</a:t>
            </a:r>
            <a:endParaRPr lang="en-GB" sz="4000" dirty="0"/>
          </a:p>
        </p:txBody>
      </p:sp>
    </p:spTree>
    <p:extLst>
      <p:ext uri="{BB962C8B-B14F-4D97-AF65-F5344CB8AC3E}">
        <p14:creationId xmlns:p14="http://schemas.microsoft.com/office/powerpoint/2010/main" val="1090179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iew of Seville, Spain">
            <a:extLst>
              <a:ext uri="{FF2B5EF4-FFF2-40B4-BE49-F238E27FC236}">
                <a16:creationId xmlns:a16="http://schemas.microsoft.com/office/drawing/2014/main" xmlns="" id="{FEB7ED3B-5BEC-4E63-8F98-BA8032B8D6A3}"/>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779801" y="0"/>
            <a:ext cx="6364199" cy="3579863"/>
          </a:xfrm>
          <a:prstGeom prst="rect">
            <a:avLst/>
          </a:prstGeom>
        </p:spPr>
      </p:pic>
      <p:sp>
        <p:nvSpPr>
          <p:cNvPr id="5" name="TextBox 4">
            <a:extLst>
              <a:ext uri="{FF2B5EF4-FFF2-40B4-BE49-F238E27FC236}">
                <a16:creationId xmlns:a16="http://schemas.microsoft.com/office/drawing/2014/main" xmlns="" id="{00CC2D0C-FF8F-46A5-A3DA-B8DF78C59A3F}"/>
              </a:ext>
            </a:extLst>
          </p:cNvPr>
          <p:cNvSpPr txBox="1"/>
          <p:nvPr/>
        </p:nvSpPr>
        <p:spPr>
          <a:xfrm>
            <a:off x="395536" y="123478"/>
            <a:ext cx="1562351" cy="707886"/>
          </a:xfrm>
          <a:prstGeom prst="rect">
            <a:avLst/>
          </a:prstGeom>
          <a:noFill/>
        </p:spPr>
        <p:txBody>
          <a:bodyPr wrap="none" rtlCol="0">
            <a:spAutoFit/>
          </a:bodyPr>
          <a:lstStyle/>
          <a:p>
            <a:pPr>
              <a:spcAft>
                <a:spcPts val="450"/>
              </a:spcAft>
            </a:pPr>
            <a:r>
              <a:rPr lang="en-GB" sz="4000" dirty="0">
                <a:latin typeface="+mj-lt"/>
              </a:rPr>
              <a:t>Seville</a:t>
            </a:r>
          </a:p>
        </p:txBody>
      </p:sp>
      <p:sp>
        <p:nvSpPr>
          <p:cNvPr id="7" name="TextBox 6">
            <a:extLst>
              <a:ext uri="{FF2B5EF4-FFF2-40B4-BE49-F238E27FC236}">
                <a16:creationId xmlns:a16="http://schemas.microsoft.com/office/drawing/2014/main" xmlns="" id="{D049EB72-DA16-42E1-93D7-C76F58148C87}"/>
              </a:ext>
            </a:extLst>
          </p:cNvPr>
          <p:cNvSpPr txBox="1"/>
          <p:nvPr/>
        </p:nvSpPr>
        <p:spPr>
          <a:xfrm>
            <a:off x="7172326" y="4772761"/>
            <a:ext cx="1867819" cy="300082"/>
          </a:xfrm>
          <a:prstGeom prst="rect">
            <a:avLst/>
          </a:prstGeom>
          <a:noFill/>
        </p:spPr>
        <p:txBody>
          <a:bodyPr wrap="none" rtlCol="0">
            <a:spAutoFit/>
          </a:bodyPr>
          <a:lstStyle/>
          <a:p>
            <a:r>
              <a:rPr lang="en-GB" sz="1350" dirty="0">
                <a:solidFill>
                  <a:schemeClr val="bg1"/>
                </a:solidFill>
              </a:rPr>
              <a:t>© Wikimedia Commons</a:t>
            </a:r>
          </a:p>
        </p:txBody>
      </p:sp>
      <p:sp>
        <p:nvSpPr>
          <p:cNvPr id="2" name="TextBox 1"/>
          <p:cNvSpPr txBox="1"/>
          <p:nvPr/>
        </p:nvSpPr>
        <p:spPr>
          <a:xfrm>
            <a:off x="251520" y="3651870"/>
            <a:ext cx="6611875" cy="1815882"/>
          </a:xfrm>
          <a:prstGeom prst="rect">
            <a:avLst/>
          </a:prstGeom>
          <a:noFill/>
        </p:spPr>
        <p:txBody>
          <a:bodyPr wrap="none" rtlCol="0">
            <a:spAutoFit/>
          </a:bodyPr>
          <a:lstStyle/>
          <a:p>
            <a:r>
              <a:rPr lang="en-GB" sz="2800" dirty="0"/>
              <a:t>4</a:t>
            </a:r>
            <a:r>
              <a:rPr lang="en-GB" sz="2800" baseline="30000" dirty="0"/>
              <a:t>th</a:t>
            </a:r>
            <a:r>
              <a:rPr lang="en-GB" sz="2800" dirty="0"/>
              <a:t> largest city in Spain (700,000 population)</a:t>
            </a:r>
          </a:p>
          <a:p>
            <a:r>
              <a:rPr lang="en-GB" sz="2800" dirty="0"/>
              <a:t>Big roads…but also big traffic congestion </a:t>
            </a:r>
          </a:p>
          <a:p>
            <a:r>
              <a:rPr lang="en-GB" sz="2800" dirty="0"/>
              <a:t>‘Too hot’ to be natural cycling territory</a:t>
            </a:r>
          </a:p>
          <a:p>
            <a:endParaRPr lang="en-GB" sz="2800" dirty="0"/>
          </a:p>
        </p:txBody>
      </p:sp>
      <p:sp>
        <p:nvSpPr>
          <p:cNvPr id="8" name="TextBox 7">
            <a:extLst>
              <a:ext uri="{FF2B5EF4-FFF2-40B4-BE49-F238E27FC236}">
                <a16:creationId xmlns:a16="http://schemas.microsoft.com/office/drawing/2014/main" xmlns="" id="{D049EB72-DA16-42E1-93D7-C76F58148C87}"/>
              </a:ext>
            </a:extLst>
          </p:cNvPr>
          <p:cNvSpPr txBox="1"/>
          <p:nvPr/>
        </p:nvSpPr>
        <p:spPr>
          <a:xfrm>
            <a:off x="7242620" y="3291830"/>
            <a:ext cx="1867819" cy="300082"/>
          </a:xfrm>
          <a:prstGeom prst="rect">
            <a:avLst/>
          </a:prstGeom>
          <a:noFill/>
        </p:spPr>
        <p:txBody>
          <a:bodyPr wrap="none" rtlCol="0">
            <a:spAutoFit/>
          </a:bodyPr>
          <a:lstStyle/>
          <a:p>
            <a:r>
              <a:rPr lang="en-GB" sz="1350" dirty="0">
                <a:solidFill>
                  <a:schemeClr val="bg1"/>
                </a:solidFill>
              </a:rPr>
              <a:t>© Wikimedia Commons</a:t>
            </a:r>
          </a:p>
        </p:txBody>
      </p:sp>
    </p:spTree>
    <p:extLst>
      <p:ext uri="{BB962C8B-B14F-4D97-AF65-F5344CB8AC3E}">
        <p14:creationId xmlns:p14="http://schemas.microsoft.com/office/powerpoint/2010/main" val="424527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Map of segregated cycle paths along main roads in Seville"/>
          <p:cNvGrpSpPr/>
          <p:nvPr/>
        </p:nvGrpSpPr>
        <p:grpSpPr>
          <a:xfrm>
            <a:off x="0" y="0"/>
            <a:ext cx="5324168" cy="5143500"/>
            <a:chOff x="2026508" y="-24948"/>
            <a:chExt cx="7082839" cy="6922704"/>
          </a:xfrm>
        </p:grpSpPr>
        <p:pic>
          <p:nvPicPr>
            <p:cNvPr id="4" name="Picture 3">
              <a:extLst>
                <a:ext uri="{FF2B5EF4-FFF2-40B4-BE49-F238E27FC236}">
                  <a16:creationId xmlns:a16="http://schemas.microsoft.com/office/drawing/2014/main" xmlns="" id="{F285D84A-54F6-432B-A2A3-28EF13AECA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3852" y="-24948"/>
              <a:ext cx="4895495" cy="6922704"/>
            </a:xfrm>
            <a:prstGeom prst="rect">
              <a:avLst/>
            </a:prstGeom>
          </p:spPr>
        </p:pic>
        <p:pic>
          <p:nvPicPr>
            <p:cNvPr id="5" name="Content Placeholder 4">
              <a:extLst>
                <a:ext uri="{FF2B5EF4-FFF2-40B4-BE49-F238E27FC236}">
                  <a16:creationId xmlns:a16="http://schemas.microsoft.com/office/drawing/2014/main" xmlns="" id="{A693BE4A-397D-4582-A653-7BA4B5507C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6508" y="13273"/>
              <a:ext cx="2197283" cy="6831453"/>
            </a:xfrm>
            <a:prstGeom prst="rect">
              <a:avLst/>
            </a:prstGeom>
          </p:spPr>
        </p:pic>
      </p:grpSp>
      <p:sp>
        <p:nvSpPr>
          <p:cNvPr id="3" name="TextBox 2"/>
          <p:cNvSpPr txBox="1"/>
          <p:nvPr/>
        </p:nvSpPr>
        <p:spPr>
          <a:xfrm>
            <a:off x="5546035" y="1334328"/>
            <a:ext cx="3063737" cy="2492990"/>
          </a:xfrm>
          <a:prstGeom prst="rect">
            <a:avLst/>
          </a:prstGeom>
          <a:noFill/>
        </p:spPr>
        <p:txBody>
          <a:bodyPr wrap="square" rtlCol="0">
            <a:spAutoFit/>
          </a:bodyPr>
          <a:lstStyle/>
          <a:p>
            <a:pPr algn="ctr"/>
            <a:r>
              <a:rPr lang="en-GB" sz="3600" dirty="0"/>
              <a:t>Segregated cycle </a:t>
            </a:r>
            <a:r>
              <a:rPr lang="en-GB" sz="3600" dirty="0" smtClean="0"/>
              <a:t>paths</a:t>
            </a:r>
            <a:endParaRPr lang="en-GB" sz="3600" dirty="0"/>
          </a:p>
          <a:p>
            <a:pPr algn="ctr"/>
            <a:r>
              <a:rPr lang="en-GB" sz="4800" dirty="0">
                <a:solidFill>
                  <a:srgbClr val="FF0000"/>
                </a:solidFill>
              </a:rPr>
              <a:t>120km</a:t>
            </a:r>
          </a:p>
          <a:p>
            <a:pPr algn="ctr"/>
            <a:r>
              <a:rPr lang="en-GB" sz="3600" dirty="0"/>
              <a:t>(2007 to 2011)</a:t>
            </a:r>
          </a:p>
        </p:txBody>
      </p:sp>
      <p:cxnSp>
        <p:nvCxnSpPr>
          <p:cNvPr id="7" name="Straight Connector 6"/>
          <p:cNvCxnSpPr/>
          <p:nvPr/>
        </p:nvCxnSpPr>
        <p:spPr>
          <a:xfrm>
            <a:off x="5331542" y="0"/>
            <a:ext cx="0" cy="5143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058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Woman cycling on segregated cycle path alongside main road in Seville">
            <a:extLst>
              <a:ext uri="{FF2B5EF4-FFF2-40B4-BE49-F238E27FC236}">
                <a16:creationId xmlns:a16="http://schemas.microsoft.com/office/drawing/2014/main" xmlns="" id="{E1270B46-6004-4AF6-B9EF-E9DFD65BA3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843"/>
            <a:ext cx="2861617" cy="5153343"/>
          </a:xfrm>
          <a:prstGeom prst="rect">
            <a:avLst/>
          </a:prstGeom>
          <a:ln>
            <a:solidFill>
              <a:schemeClr val="accent2"/>
            </a:solidFill>
          </a:ln>
        </p:spPr>
      </p:pic>
      <p:sp>
        <p:nvSpPr>
          <p:cNvPr id="5" name="Title 1"/>
          <p:cNvSpPr txBox="1">
            <a:spLocks/>
          </p:cNvSpPr>
          <p:nvPr/>
        </p:nvSpPr>
        <p:spPr>
          <a:xfrm>
            <a:off x="3059832" y="123478"/>
            <a:ext cx="6084168" cy="14401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Seville: increase in cycle trips per day</a:t>
            </a:r>
            <a:endParaRPr lang="en-GB" sz="4000" dirty="0"/>
          </a:p>
        </p:txBody>
      </p:sp>
      <p:graphicFrame>
        <p:nvGraphicFramePr>
          <p:cNvPr id="9" name="Chart 8"/>
          <p:cNvGraphicFramePr>
            <a:graphicFrameLocks/>
          </p:cNvGraphicFramePr>
          <p:nvPr>
            <p:extLst>
              <p:ext uri="{D42A27DB-BD31-4B8C-83A1-F6EECF244321}">
                <p14:modId xmlns:p14="http://schemas.microsoft.com/office/powerpoint/2010/main" val="796491843"/>
              </p:ext>
            </p:extLst>
          </p:nvPr>
        </p:nvGraphicFramePr>
        <p:xfrm>
          <a:off x="3059832" y="2427734"/>
          <a:ext cx="2664296" cy="252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1425278126"/>
              </p:ext>
            </p:extLst>
          </p:nvPr>
        </p:nvGraphicFramePr>
        <p:xfrm>
          <a:off x="4211960" y="1995686"/>
          <a:ext cx="2995613"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4427984" y="3723878"/>
            <a:ext cx="1188146" cy="523220"/>
          </a:xfrm>
          <a:prstGeom prst="rect">
            <a:avLst/>
          </a:prstGeom>
          <a:noFill/>
        </p:spPr>
        <p:txBody>
          <a:bodyPr wrap="none" rtlCol="0">
            <a:spAutoFit/>
          </a:bodyPr>
          <a:lstStyle/>
          <a:p>
            <a:r>
              <a:rPr lang="en-GB" sz="2800" dirty="0" smtClean="0"/>
              <a:t>13,000</a:t>
            </a:r>
            <a:endParaRPr lang="en-GB" sz="2800" dirty="0"/>
          </a:p>
        </p:txBody>
      </p:sp>
      <p:sp>
        <p:nvSpPr>
          <p:cNvPr id="10" name="TextBox 9"/>
          <p:cNvSpPr txBox="1"/>
          <p:nvPr/>
        </p:nvSpPr>
        <p:spPr>
          <a:xfrm>
            <a:off x="5796136" y="1923678"/>
            <a:ext cx="1188146" cy="523220"/>
          </a:xfrm>
          <a:prstGeom prst="rect">
            <a:avLst/>
          </a:prstGeom>
          <a:noFill/>
        </p:spPr>
        <p:txBody>
          <a:bodyPr wrap="none" rtlCol="0">
            <a:spAutoFit/>
          </a:bodyPr>
          <a:lstStyle/>
          <a:p>
            <a:r>
              <a:rPr lang="en-GB" sz="2800" dirty="0"/>
              <a:t>7</a:t>
            </a:r>
            <a:r>
              <a:rPr lang="en-GB" sz="2800" dirty="0" smtClean="0"/>
              <a:t>3,000</a:t>
            </a:r>
            <a:endParaRPr lang="en-GB" sz="2800" dirty="0"/>
          </a:p>
        </p:txBody>
      </p:sp>
    </p:spTree>
    <p:extLst>
      <p:ext uri="{BB962C8B-B14F-4D97-AF65-F5344CB8AC3E}">
        <p14:creationId xmlns:p14="http://schemas.microsoft.com/office/powerpoint/2010/main" val="1104265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ycleway in Lond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080630"/>
            <a:ext cx="6084166" cy="406287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2100" y="0"/>
            <a:ext cx="8928992" cy="14401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London: high quality </a:t>
            </a:r>
            <a:r>
              <a:rPr lang="en-GB" sz="4000" dirty="0" err="1" smtClean="0"/>
              <a:t>cycleways</a:t>
            </a:r>
            <a:r>
              <a:rPr lang="en-GB" sz="4000" dirty="0" smtClean="0"/>
              <a:t> encourage more cycling</a:t>
            </a:r>
            <a:endParaRPr lang="en-GB" sz="4000" dirty="0"/>
          </a:p>
        </p:txBody>
      </p:sp>
      <p:sp>
        <p:nvSpPr>
          <p:cNvPr id="2" name="TextBox 1"/>
          <p:cNvSpPr txBox="1"/>
          <p:nvPr/>
        </p:nvSpPr>
        <p:spPr>
          <a:xfrm>
            <a:off x="6156176" y="1563638"/>
            <a:ext cx="2808313" cy="2739211"/>
          </a:xfrm>
          <a:prstGeom prst="rect">
            <a:avLst/>
          </a:prstGeom>
          <a:noFill/>
        </p:spPr>
        <p:txBody>
          <a:bodyPr wrap="square" rtlCol="0">
            <a:spAutoFit/>
          </a:bodyPr>
          <a:lstStyle/>
          <a:p>
            <a:pPr algn="ctr"/>
            <a:r>
              <a:rPr lang="en-GB" sz="2800" dirty="0" smtClean="0"/>
              <a:t>London car driver mileage that is “potentially </a:t>
            </a:r>
            <a:r>
              <a:rPr lang="en-GB" sz="2800" dirty="0" err="1" smtClean="0"/>
              <a:t>cyclable</a:t>
            </a:r>
            <a:r>
              <a:rPr lang="en-GB" sz="2800" dirty="0" smtClean="0"/>
              <a:t>”: </a:t>
            </a:r>
            <a:r>
              <a:rPr lang="en-GB" sz="6000" dirty="0" smtClean="0">
                <a:solidFill>
                  <a:srgbClr val="FF0000"/>
                </a:solidFill>
              </a:rPr>
              <a:t>27%</a:t>
            </a:r>
            <a:endParaRPr lang="en-GB" sz="6000" dirty="0">
              <a:solidFill>
                <a:srgbClr val="FF0000"/>
              </a:solidFill>
            </a:endParaRPr>
          </a:p>
        </p:txBody>
      </p:sp>
    </p:spTree>
    <p:extLst>
      <p:ext uri="{BB962C8B-B14F-4D97-AF65-F5344CB8AC3E}">
        <p14:creationId xmlns:p14="http://schemas.microsoft.com/office/powerpoint/2010/main" val="685762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Copenhagen city region cycle superhighway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5616" y="775607"/>
            <a:ext cx="5574570" cy="4367893"/>
          </a:xfrm>
          <a:prstGeom prst="rect">
            <a:avLst/>
          </a:prstGeom>
        </p:spPr>
      </p:pic>
      <p:sp>
        <p:nvSpPr>
          <p:cNvPr id="8" name="TextBox 7"/>
          <p:cNvSpPr txBox="1"/>
          <p:nvPr/>
        </p:nvSpPr>
        <p:spPr>
          <a:xfrm>
            <a:off x="0" y="4312503"/>
            <a:ext cx="3347864" cy="830997"/>
          </a:xfrm>
          <a:prstGeom prst="rect">
            <a:avLst/>
          </a:prstGeom>
          <a:solidFill>
            <a:schemeClr val="bg1"/>
          </a:solidFill>
        </p:spPr>
        <p:txBody>
          <a:bodyPr wrap="square" rtlCol="0">
            <a:spAutoFit/>
          </a:bodyPr>
          <a:lstStyle/>
          <a:p>
            <a:r>
              <a:rPr lang="en-GB" sz="2400" dirty="0" smtClean="0"/>
              <a:t>Cycle Superhighways around Copenhagen</a:t>
            </a:r>
            <a:endParaRPr lang="en-GB" sz="2400" dirty="0"/>
          </a:p>
        </p:txBody>
      </p:sp>
      <p:sp>
        <p:nvSpPr>
          <p:cNvPr id="10" name="TextBox 9"/>
          <p:cNvSpPr txBox="1"/>
          <p:nvPr/>
        </p:nvSpPr>
        <p:spPr>
          <a:xfrm>
            <a:off x="15162" y="0"/>
            <a:ext cx="9093342" cy="707886"/>
          </a:xfrm>
          <a:prstGeom prst="rect">
            <a:avLst/>
          </a:prstGeom>
          <a:solidFill>
            <a:schemeClr val="bg1"/>
          </a:solidFill>
        </p:spPr>
        <p:txBody>
          <a:bodyPr wrap="square" rtlCol="0">
            <a:spAutoFit/>
          </a:bodyPr>
          <a:lstStyle/>
          <a:p>
            <a:r>
              <a:rPr lang="en-GB" sz="4000" dirty="0" smtClean="0"/>
              <a:t>Cycling can also replace cars outside cities</a:t>
            </a:r>
            <a:endParaRPr lang="en-GB" sz="4000" dirty="0"/>
          </a:p>
        </p:txBody>
      </p:sp>
      <p:cxnSp>
        <p:nvCxnSpPr>
          <p:cNvPr id="12" name="Straight Arrow Connector 11"/>
          <p:cNvCxnSpPr/>
          <p:nvPr/>
        </p:nvCxnSpPr>
        <p:spPr>
          <a:xfrm flipH="1">
            <a:off x="4355976" y="1563638"/>
            <a:ext cx="2592288" cy="5040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One of the Danish cycle superhighway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63841" y="771551"/>
            <a:ext cx="2680159" cy="2304256"/>
          </a:xfrm>
          <a:prstGeom prst="ellipse">
            <a:avLst/>
          </a:prstGeom>
        </p:spPr>
      </p:pic>
    </p:spTree>
    <p:extLst>
      <p:ext uri="{BB962C8B-B14F-4D97-AF65-F5344CB8AC3E}">
        <p14:creationId xmlns:p14="http://schemas.microsoft.com/office/powerpoint/2010/main" val="2089734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CFB5E47-6BB2-4B43-B301-26FF3E6AAF79}"/>
              </a:ext>
            </a:extLst>
          </p:cNvPr>
          <p:cNvSpPr txBox="1"/>
          <p:nvPr/>
        </p:nvSpPr>
        <p:spPr>
          <a:xfrm>
            <a:off x="507685" y="1041154"/>
            <a:ext cx="3176666" cy="3277820"/>
          </a:xfrm>
          <a:prstGeom prst="rect">
            <a:avLst/>
          </a:prstGeom>
          <a:noFill/>
        </p:spPr>
        <p:txBody>
          <a:bodyPr wrap="square" rtlCol="0">
            <a:spAutoFit/>
          </a:bodyPr>
          <a:lstStyle/>
          <a:p>
            <a:pPr algn="ctr"/>
            <a:r>
              <a:rPr lang="en-GB" sz="7200" dirty="0">
                <a:solidFill>
                  <a:srgbClr val="CE1283"/>
                </a:solidFill>
              </a:rPr>
              <a:t>40-60% </a:t>
            </a:r>
            <a:r>
              <a:rPr lang="en-GB" sz="3600" dirty="0"/>
              <a:t>of </a:t>
            </a:r>
            <a:r>
              <a:rPr lang="en-GB" sz="3600" dirty="0" smtClean="0"/>
              <a:t>electric bike </a:t>
            </a:r>
            <a:r>
              <a:rPr lang="en-GB" sz="3600" dirty="0"/>
              <a:t>trips replace car trips</a:t>
            </a:r>
          </a:p>
          <a:p>
            <a:pPr algn="ctr"/>
            <a:endParaRPr lang="en-GB" sz="2700" b="1" dirty="0">
              <a:solidFill>
                <a:srgbClr val="CE1283"/>
              </a:solidFill>
            </a:endParaRPr>
          </a:p>
        </p:txBody>
      </p:sp>
      <p:pic>
        <p:nvPicPr>
          <p:cNvPr id="7" name="Picture 6" descr="Woman riding an electric bike">
            <a:extLst>
              <a:ext uri="{FF2B5EF4-FFF2-40B4-BE49-F238E27FC236}">
                <a16:creationId xmlns:a16="http://schemas.microsoft.com/office/drawing/2014/main" xmlns="" id="{A08387B6-FF58-443E-B8D1-D4760201A9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17815" y="1"/>
            <a:ext cx="5226185" cy="5143500"/>
          </a:xfrm>
          <a:prstGeom prst="rect">
            <a:avLst/>
          </a:prstGeom>
        </p:spPr>
      </p:pic>
    </p:spTree>
    <p:extLst>
      <p:ext uri="{BB962C8B-B14F-4D97-AF65-F5344CB8AC3E}">
        <p14:creationId xmlns:p14="http://schemas.microsoft.com/office/powerpoint/2010/main" val="230219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3478"/>
            <a:ext cx="8507679" cy="707886"/>
          </a:xfrm>
          <a:prstGeom prst="rect">
            <a:avLst/>
          </a:prstGeom>
          <a:noFill/>
        </p:spPr>
        <p:txBody>
          <a:bodyPr wrap="square" rtlCol="0">
            <a:spAutoFit/>
          </a:bodyPr>
          <a:lstStyle/>
          <a:p>
            <a:r>
              <a:rPr lang="en-GB" sz="4000" dirty="0">
                <a:latin typeface="+mj-lt"/>
              </a:rPr>
              <a:t>E-bike sales </a:t>
            </a:r>
            <a:r>
              <a:rPr lang="en-GB" sz="4000" dirty="0" smtClean="0">
                <a:latin typeface="+mj-lt"/>
              </a:rPr>
              <a:t>are high </a:t>
            </a:r>
            <a:r>
              <a:rPr lang="en-GB" sz="4000" dirty="0">
                <a:latin typeface="+mj-lt"/>
              </a:rPr>
              <a:t>in </a:t>
            </a:r>
            <a:r>
              <a:rPr lang="en-GB" sz="4000" dirty="0" smtClean="0">
                <a:latin typeface="+mj-lt"/>
              </a:rPr>
              <a:t>Europe</a:t>
            </a:r>
            <a:endParaRPr lang="en-GB" sz="4000" dirty="0"/>
          </a:p>
        </p:txBody>
      </p:sp>
      <p:graphicFrame>
        <p:nvGraphicFramePr>
          <p:cNvPr id="3" name="Chart 2" descr="Graph showing high sales of electric bikes in Belgium, the Netherlands and other European countries"/>
          <p:cNvGraphicFramePr/>
          <p:nvPr>
            <p:extLst>
              <p:ext uri="{D42A27DB-BD31-4B8C-83A1-F6EECF244321}">
                <p14:modId xmlns:p14="http://schemas.microsoft.com/office/powerpoint/2010/main" val="4293425972"/>
              </p:ext>
            </p:extLst>
          </p:nvPr>
        </p:nvGraphicFramePr>
        <p:xfrm>
          <a:off x="364828" y="778477"/>
          <a:ext cx="7382858" cy="4172127"/>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280853" y="722870"/>
            <a:ext cx="8223422" cy="434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Oval Callout 5"/>
          <p:cNvSpPr/>
          <p:nvPr/>
        </p:nvSpPr>
        <p:spPr>
          <a:xfrm>
            <a:off x="5292080" y="1995686"/>
            <a:ext cx="3384376" cy="1368152"/>
          </a:xfrm>
          <a:prstGeom prst="wedgeEllipseCallout">
            <a:avLst>
              <a:gd name="adj1" fmla="val 47919"/>
              <a:gd name="adj2" fmla="val 583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Annual sales </a:t>
            </a:r>
            <a:r>
              <a:rPr lang="en-GB" sz="2400" dirty="0">
                <a:solidFill>
                  <a:schemeClr val="tx1"/>
                </a:solidFill>
              </a:rPr>
              <a:t>of e-bikes per 1000 people</a:t>
            </a:r>
          </a:p>
        </p:txBody>
      </p:sp>
    </p:spTree>
    <p:extLst>
      <p:ext uri="{BB962C8B-B14F-4D97-AF65-F5344CB8AC3E}">
        <p14:creationId xmlns:p14="http://schemas.microsoft.com/office/powerpoint/2010/main" val="327159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9"/>
            <a:ext cx="8507288" cy="709587"/>
          </a:xfrm>
        </p:spPr>
        <p:txBody>
          <a:bodyPr>
            <a:normAutofit/>
          </a:bodyPr>
          <a:lstStyle/>
          <a:p>
            <a:r>
              <a:rPr lang="en-GB" sz="4000" dirty="0" smtClean="0"/>
              <a:t>Alternatives to cars</a:t>
            </a:r>
            <a:endParaRPr lang="en-GB" sz="4000" dirty="0"/>
          </a:p>
        </p:txBody>
      </p:sp>
      <p:pic>
        <p:nvPicPr>
          <p:cNvPr id="6" name="Picture 5"/>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475656" y="1131590"/>
            <a:ext cx="616907" cy="756000"/>
          </a:xfrm>
          <a:prstGeom prst="rect">
            <a:avLst/>
          </a:prstGeom>
        </p:spPr>
      </p:pic>
      <p:pic>
        <p:nvPicPr>
          <p:cNvPr id="7" name="Picture 6"/>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9559" y="1131590"/>
            <a:ext cx="734486" cy="756000"/>
          </a:xfrm>
          <a:prstGeom prst="rect">
            <a:avLst/>
          </a:prstGeom>
        </p:spPr>
      </p:pic>
      <p:pic>
        <p:nvPicPr>
          <p:cNvPr id="8" name="Picture 7"/>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511744" y="2556892"/>
            <a:ext cx="756000" cy="756000"/>
          </a:xfrm>
          <a:prstGeom prst="rect">
            <a:avLst/>
          </a:prstGeom>
        </p:spPr>
      </p:pic>
      <p:pic>
        <p:nvPicPr>
          <p:cNvPr id="9" name="Picture 8"/>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67551" y="2571750"/>
            <a:ext cx="893624" cy="756000"/>
          </a:xfrm>
          <a:prstGeom prst="rect">
            <a:avLst/>
          </a:prstGeom>
        </p:spPr>
      </p:pic>
      <p:sp>
        <p:nvSpPr>
          <p:cNvPr id="3" name="Rectangle 2"/>
          <p:cNvSpPr/>
          <p:nvPr/>
        </p:nvSpPr>
        <p:spPr>
          <a:xfrm>
            <a:off x="2915817" y="1275606"/>
            <a:ext cx="5976663" cy="3139321"/>
          </a:xfrm>
          <a:prstGeom prst="rect">
            <a:avLst/>
          </a:prstGeom>
        </p:spPr>
        <p:txBody>
          <a:bodyPr wrap="square">
            <a:spAutoFit/>
          </a:bodyPr>
          <a:lstStyle/>
          <a:p>
            <a:pPr marL="457200" indent="-457200">
              <a:spcAft>
                <a:spcPts val="1800"/>
              </a:spcAft>
              <a:buFont typeface="Arial" panose="020B0604020202020204" pitchFamily="34" charset="0"/>
              <a:buChar char="•"/>
            </a:pPr>
            <a:r>
              <a:rPr lang="en-GB" sz="2800" dirty="0"/>
              <a:t>How could we make </a:t>
            </a:r>
            <a:r>
              <a:rPr lang="en-GB" sz="2800" dirty="0" smtClean="0"/>
              <a:t>buses, trams </a:t>
            </a:r>
            <a:r>
              <a:rPr lang="en-GB" sz="2800" dirty="0"/>
              <a:t>and trains much more attractive</a:t>
            </a:r>
            <a:r>
              <a:rPr lang="en-GB" sz="2800" dirty="0" smtClean="0"/>
              <a:t>?</a:t>
            </a:r>
            <a:r>
              <a:rPr lang="en-GB" sz="2800" dirty="0"/>
              <a:t> </a:t>
            </a:r>
            <a:endParaRPr lang="en-GB" sz="2800" dirty="0" smtClean="0"/>
          </a:p>
          <a:p>
            <a:pPr marL="457200" indent="-457200">
              <a:spcAft>
                <a:spcPts val="1800"/>
              </a:spcAft>
              <a:buFont typeface="Arial" panose="020B0604020202020204" pitchFamily="34" charset="0"/>
              <a:buChar char="•"/>
            </a:pPr>
            <a:r>
              <a:rPr lang="en-GB" sz="2800" dirty="0" smtClean="0"/>
              <a:t>Could </a:t>
            </a:r>
            <a:r>
              <a:rPr lang="en-GB" sz="2800" dirty="0"/>
              <a:t>more cycling and walking lead to less car use</a:t>
            </a:r>
            <a:r>
              <a:rPr lang="en-GB" sz="2800" dirty="0" smtClean="0"/>
              <a:t>?</a:t>
            </a:r>
            <a:r>
              <a:rPr lang="en-GB" sz="2800" dirty="0"/>
              <a:t> </a:t>
            </a:r>
            <a:endParaRPr lang="en-GB" sz="2800" dirty="0" smtClean="0"/>
          </a:p>
          <a:p>
            <a:pPr marL="457200" indent="-457200">
              <a:spcAft>
                <a:spcPts val="1800"/>
              </a:spcAft>
              <a:buFont typeface="Arial" panose="020B0604020202020204" pitchFamily="34" charset="0"/>
              <a:buChar char="•"/>
            </a:pPr>
            <a:r>
              <a:rPr lang="en-GB" sz="2800" dirty="0" smtClean="0"/>
              <a:t>How </a:t>
            </a:r>
            <a:r>
              <a:rPr lang="en-GB" sz="2800" dirty="0"/>
              <a:t>does the planning system affect how we travel</a:t>
            </a:r>
            <a:r>
              <a:rPr lang="en-GB" sz="2800" dirty="0" smtClean="0"/>
              <a:t>?</a:t>
            </a:r>
            <a:endParaRPr lang="en-GB" sz="2800" dirty="0"/>
          </a:p>
        </p:txBody>
      </p:sp>
      <p:pic>
        <p:nvPicPr>
          <p:cNvPr id="1026" name="Picture 2" descr="https://shmector.com/_ph/7/465995059.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7789" t="7567" r="8178" b="15728"/>
          <a:stretch/>
        </p:blipFill>
        <p:spPr bwMode="auto">
          <a:xfrm>
            <a:off x="539552" y="3579862"/>
            <a:ext cx="2487278" cy="129388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61B54203-3C11-4AE0-9EC1-7AB37365131E}"/>
              </a:ext>
            </a:extLst>
          </p:cNvPr>
          <p:cNvSpPr txBox="1">
            <a:spLocks/>
          </p:cNvSpPr>
          <p:nvPr/>
        </p:nvSpPr>
        <p:spPr>
          <a:xfrm>
            <a:off x="3275856" y="4011910"/>
            <a:ext cx="547260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t/>
            </a:r>
            <a:br>
              <a:rPr lang="en-GB" sz="2800" dirty="0" smtClean="0"/>
            </a:br>
            <a:endParaRPr lang="en-GB" sz="2800" dirty="0"/>
          </a:p>
        </p:txBody>
      </p:sp>
    </p:spTree>
    <p:extLst>
      <p:ext uri="{BB962C8B-B14F-4D97-AF65-F5344CB8AC3E}">
        <p14:creationId xmlns:p14="http://schemas.microsoft.com/office/powerpoint/2010/main" val="2574510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54203-3C11-4AE0-9EC1-7AB37365131E}"/>
              </a:ext>
            </a:extLst>
          </p:cNvPr>
          <p:cNvSpPr>
            <a:spLocks noGrp="1"/>
          </p:cNvSpPr>
          <p:nvPr>
            <p:ph type="ctrTitle"/>
          </p:nvPr>
        </p:nvSpPr>
        <p:spPr>
          <a:xfrm>
            <a:off x="683568" y="1563638"/>
            <a:ext cx="7848872" cy="1790700"/>
          </a:xfrm>
        </p:spPr>
        <p:txBody>
          <a:bodyPr>
            <a:noAutofit/>
          </a:bodyPr>
          <a:lstStyle/>
          <a:p>
            <a:r>
              <a:rPr lang="en-GB" sz="4000" dirty="0" smtClean="0"/>
              <a:t>How does the planning system affect how we travel?</a:t>
            </a:r>
            <a:br>
              <a:rPr lang="en-GB" sz="4000" dirty="0" smtClean="0"/>
            </a:br>
            <a:endParaRPr lang="en-GB" sz="4000" dirty="0"/>
          </a:p>
        </p:txBody>
      </p:sp>
    </p:spTree>
    <p:extLst>
      <p:ext uri="{BB962C8B-B14F-4D97-AF65-F5344CB8AC3E}">
        <p14:creationId xmlns:p14="http://schemas.microsoft.com/office/powerpoint/2010/main" val="4085867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54203-3C11-4AE0-9EC1-7AB37365131E}"/>
              </a:ext>
            </a:extLst>
          </p:cNvPr>
          <p:cNvSpPr>
            <a:spLocks noGrp="1"/>
          </p:cNvSpPr>
          <p:nvPr>
            <p:ph type="ctrTitle"/>
          </p:nvPr>
        </p:nvSpPr>
        <p:spPr>
          <a:xfrm>
            <a:off x="107504" y="51470"/>
            <a:ext cx="8640960" cy="831134"/>
          </a:xfrm>
        </p:spPr>
        <p:txBody>
          <a:bodyPr>
            <a:noAutofit/>
          </a:bodyPr>
          <a:lstStyle/>
          <a:p>
            <a:r>
              <a:rPr lang="en-GB" sz="4000" dirty="0" smtClean="0"/>
              <a:t>Factors affecting how much people drive </a:t>
            </a:r>
            <a:endParaRPr lang="en-GB" sz="4000" dirty="0"/>
          </a:p>
        </p:txBody>
      </p:sp>
      <p:sp>
        <p:nvSpPr>
          <p:cNvPr id="3" name="TextBox 2"/>
          <p:cNvSpPr txBox="1"/>
          <p:nvPr/>
        </p:nvSpPr>
        <p:spPr>
          <a:xfrm>
            <a:off x="179512" y="987574"/>
            <a:ext cx="8784976" cy="3801041"/>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GB" sz="2800" dirty="0" smtClean="0">
                <a:solidFill>
                  <a:srgbClr val="FF0000"/>
                </a:solidFill>
              </a:rPr>
              <a:t>Location: </a:t>
            </a:r>
            <a:r>
              <a:rPr lang="en-GB" sz="2800" dirty="0" smtClean="0"/>
              <a:t>big city OR town OR rural</a:t>
            </a:r>
          </a:p>
          <a:p>
            <a:pPr marL="457200" indent="-457200">
              <a:spcAft>
                <a:spcPts val="1800"/>
              </a:spcAft>
              <a:buFont typeface="Arial" panose="020B0604020202020204" pitchFamily="34" charset="0"/>
              <a:buChar char="•"/>
            </a:pPr>
            <a:r>
              <a:rPr lang="en-GB" sz="2800" dirty="0" smtClean="0">
                <a:solidFill>
                  <a:srgbClr val="FF0000"/>
                </a:solidFill>
              </a:rPr>
              <a:t>Density: </a:t>
            </a:r>
            <a:r>
              <a:rPr lang="en-GB" sz="2800" dirty="0" smtClean="0"/>
              <a:t>homes close together (&gt;</a:t>
            </a:r>
            <a:r>
              <a:rPr lang="en-GB" sz="2800" dirty="0" smtClean="0"/>
              <a:t>100 homes per hectare) </a:t>
            </a:r>
            <a:r>
              <a:rPr lang="en-GB" sz="2800" dirty="0" smtClean="0"/>
              <a:t>OR homes spread out (&lt;</a:t>
            </a:r>
            <a:r>
              <a:rPr lang="en-GB" sz="2800" dirty="0" smtClean="0"/>
              <a:t>25 homes per hectare)</a:t>
            </a:r>
            <a:endParaRPr lang="en-GB" sz="2800" dirty="0" smtClean="0"/>
          </a:p>
          <a:p>
            <a:pPr marL="457200" indent="-457200">
              <a:spcAft>
                <a:spcPts val="1800"/>
              </a:spcAft>
              <a:buFont typeface="Arial" panose="020B0604020202020204" pitchFamily="34" charset="0"/>
              <a:buChar char="•"/>
            </a:pPr>
            <a:r>
              <a:rPr lang="en-GB" sz="2800" dirty="0" smtClean="0">
                <a:solidFill>
                  <a:srgbClr val="FF0000"/>
                </a:solidFill>
              </a:rPr>
              <a:t>Local facilities: </a:t>
            </a:r>
            <a:r>
              <a:rPr lang="en-GB" sz="2800" dirty="0" smtClean="0"/>
              <a:t>lots of local shops and services OR no shops within walking distance</a:t>
            </a:r>
          </a:p>
          <a:p>
            <a:pPr marL="457200" indent="-457200">
              <a:spcAft>
                <a:spcPts val="1800"/>
              </a:spcAft>
              <a:buFont typeface="Arial" panose="020B0604020202020204" pitchFamily="34" charset="0"/>
              <a:buChar char="•"/>
            </a:pPr>
            <a:r>
              <a:rPr lang="en-GB" sz="2800" dirty="0" smtClean="0">
                <a:solidFill>
                  <a:srgbClr val="FF0000"/>
                </a:solidFill>
              </a:rPr>
              <a:t>Connectivity:</a:t>
            </a:r>
            <a:r>
              <a:rPr lang="en-GB" sz="2800" dirty="0" smtClean="0"/>
              <a:t> good rail / tram / bus services nearby OR poor public transport</a:t>
            </a:r>
            <a:endParaRPr lang="en-GB" sz="2800" dirty="0"/>
          </a:p>
        </p:txBody>
      </p:sp>
    </p:spTree>
    <p:extLst>
      <p:ext uri="{BB962C8B-B14F-4D97-AF65-F5344CB8AC3E}">
        <p14:creationId xmlns:p14="http://schemas.microsoft.com/office/powerpoint/2010/main" val="3668065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New housing development in rural Essex"/>
          <p:cNvGrpSpPr>
            <a:grpSpLocks noChangeAspect="1"/>
          </p:cNvGrpSpPr>
          <p:nvPr/>
        </p:nvGrpSpPr>
        <p:grpSpPr>
          <a:xfrm>
            <a:off x="179512" y="843558"/>
            <a:ext cx="5503876" cy="4116507"/>
            <a:chOff x="4641487" y="1652504"/>
            <a:chExt cx="3559313" cy="2662113"/>
          </a:xfrm>
        </p:grpSpPr>
        <p:pic>
          <p:nvPicPr>
            <p:cNvPr id="7" name="Picture 6"/>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1487" y="1652504"/>
              <a:ext cx="3559313" cy="2660295"/>
            </a:xfrm>
            <a:prstGeom prst="rect">
              <a:avLst/>
            </a:prstGeom>
            <a:noFill/>
            <a:ln w="6350">
              <a:solidFill>
                <a:srgbClr val="000000"/>
              </a:solidFill>
              <a:miter lim="800000"/>
              <a:headEnd/>
              <a:tailEnd/>
            </a:ln>
          </p:spPr>
        </p:pic>
        <p:sp>
          <p:nvSpPr>
            <p:cNvPr id="8" name="Rectangle 7"/>
            <p:cNvSpPr/>
            <p:nvPr/>
          </p:nvSpPr>
          <p:spPr>
            <a:xfrm>
              <a:off x="4641487" y="4120556"/>
              <a:ext cx="2437200" cy="194061"/>
            </a:xfrm>
            <a:prstGeom prst="rect">
              <a:avLst/>
            </a:prstGeom>
          </p:spPr>
          <p:txBody>
            <a:bodyPr wrap="square">
              <a:spAutoFit/>
            </a:bodyPr>
            <a:lstStyle/>
            <a:p>
              <a:r>
                <a:rPr lang="en-GB" sz="1350" dirty="0">
                  <a:cs typeface="Arial" panose="020B0604020202020204" pitchFamily="34" charset="0"/>
                </a:rPr>
                <a:t>©2016 Google</a:t>
              </a:r>
            </a:p>
          </p:txBody>
        </p:sp>
      </p:grpSp>
      <p:sp>
        <p:nvSpPr>
          <p:cNvPr id="9" name="TextBox 8"/>
          <p:cNvSpPr txBox="1"/>
          <p:nvPr/>
        </p:nvSpPr>
        <p:spPr>
          <a:xfrm>
            <a:off x="6012160" y="1347614"/>
            <a:ext cx="2578947" cy="2739211"/>
          </a:xfrm>
          <a:prstGeom prst="rect">
            <a:avLst/>
          </a:prstGeom>
          <a:solidFill>
            <a:schemeClr val="bg1"/>
          </a:solidFill>
        </p:spPr>
        <p:txBody>
          <a:bodyPr wrap="square" rtlCol="0">
            <a:spAutoFit/>
          </a:bodyPr>
          <a:lstStyle/>
          <a:p>
            <a:pPr algn="ctr"/>
            <a:r>
              <a:rPr lang="en-GB" sz="2800" dirty="0" smtClean="0">
                <a:latin typeface="Arial" panose="020B0604020202020204" pitchFamily="34" charset="0"/>
                <a:cs typeface="Arial" panose="020B0604020202020204" pitchFamily="34" charset="0"/>
              </a:rPr>
              <a:t>Priors Green, Essex </a:t>
            </a:r>
          </a:p>
          <a:p>
            <a:pPr algn="ctr"/>
            <a:r>
              <a:rPr lang="en-GB" sz="6000" dirty="0" smtClean="0">
                <a:solidFill>
                  <a:srgbClr val="FF0000"/>
                </a:solidFill>
                <a:latin typeface="Arial" panose="020B0604020202020204" pitchFamily="34" charset="0"/>
                <a:cs typeface="Arial" panose="020B0604020202020204" pitchFamily="34" charset="0"/>
              </a:rPr>
              <a:t>81</a:t>
            </a:r>
            <a:r>
              <a:rPr lang="en-GB" sz="6000" dirty="0">
                <a:solidFill>
                  <a:srgbClr val="FF0000"/>
                </a:solidFill>
                <a:latin typeface="Arial" panose="020B0604020202020204" pitchFamily="34" charset="0"/>
                <a:cs typeface="Arial" panose="020B0604020202020204" pitchFamily="34" charset="0"/>
              </a:rPr>
              <a:t>% </a:t>
            </a:r>
            <a:endParaRPr lang="en-GB" sz="6000" dirty="0" smtClean="0">
              <a:solidFill>
                <a:srgbClr val="FF0000"/>
              </a:solidFill>
              <a:latin typeface="Arial" panose="020B0604020202020204" pitchFamily="34" charset="0"/>
              <a:cs typeface="Arial" panose="020B0604020202020204" pitchFamily="34" charset="0"/>
            </a:endParaRPr>
          </a:p>
          <a:p>
            <a:pPr algn="ctr"/>
            <a:r>
              <a:rPr lang="en-GB" sz="2800" dirty="0" smtClean="0">
                <a:latin typeface="Arial" panose="020B0604020202020204" pitchFamily="34" charset="0"/>
                <a:cs typeface="Arial" panose="020B0604020202020204" pitchFamily="34" charset="0"/>
              </a:rPr>
              <a:t>residents </a:t>
            </a:r>
            <a:r>
              <a:rPr lang="en-GB" sz="2800" dirty="0">
                <a:latin typeface="Arial" panose="020B0604020202020204" pitchFamily="34" charset="0"/>
                <a:cs typeface="Arial" panose="020B0604020202020204" pitchFamily="34" charset="0"/>
              </a:rPr>
              <a:t>drive to work</a:t>
            </a:r>
          </a:p>
        </p:txBody>
      </p:sp>
      <p:sp>
        <p:nvSpPr>
          <p:cNvPr id="10" name="TextBox 9"/>
          <p:cNvSpPr txBox="1"/>
          <p:nvPr/>
        </p:nvSpPr>
        <p:spPr>
          <a:xfrm>
            <a:off x="107504" y="51470"/>
            <a:ext cx="8267701" cy="707886"/>
          </a:xfrm>
          <a:prstGeom prst="rect">
            <a:avLst/>
          </a:prstGeom>
          <a:noFill/>
        </p:spPr>
        <p:txBody>
          <a:bodyPr wrap="square" rtlCol="0">
            <a:spAutoFit/>
          </a:bodyPr>
          <a:lstStyle/>
          <a:p>
            <a:r>
              <a:rPr lang="en-GB" sz="4000" dirty="0"/>
              <a:t>Car-dependent housing </a:t>
            </a:r>
            <a:r>
              <a:rPr lang="en-GB" sz="4000" dirty="0" smtClean="0"/>
              <a:t>in rural areas</a:t>
            </a:r>
            <a:endParaRPr lang="en-GB" sz="4000" dirty="0"/>
          </a:p>
        </p:txBody>
      </p:sp>
    </p:spTree>
    <p:extLst>
      <p:ext uri="{BB962C8B-B14F-4D97-AF65-F5344CB8AC3E}">
        <p14:creationId xmlns:p14="http://schemas.microsoft.com/office/powerpoint/2010/main" val="73607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582311-6900-4E28-B4FF-A40E0DC1980A}"/>
              </a:ext>
            </a:extLst>
          </p:cNvPr>
          <p:cNvSpPr>
            <a:spLocks noGrp="1"/>
          </p:cNvSpPr>
          <p:nvPr>
            <p:ph type="title"/>
          </p:nvPr>
        </p:nvSpPr>
        <p:spPr/>
        <p:txBody>
          <a:bodyPr/>
          <a:lstStyle/>
          <a:p>
            <a:endParaRPr lang="en-GB" dirty="0"/>
          </a:p>
        </p:txBody>
      </p:sp>
      <p:pic>
        <p:nvPicPr>
          <p:cNvPr id="7" name="Picture 6" descr="Planned housing development in Leeds">
            <a:extLst>
              <a:ext uri="{FF2B5EF4-FFF2-40B4-BE49-F238E27FC236}">
                <a16:creationId xmlns="" xmlns:a16="http://schemas.microsoft.com/office/drawing/2014/main" id="{E3890F37-E4BD-4D59-B422-997E86E502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2" cy="5143501"/>
          </a:xfrm>
          <a:prstGeom prst="rect">
            <a:avLst/>
          </a:prstGeom>
        </p:spPr>
      </p:pic>
      <p:sp>
        <p:nvSpPr>
          <p:cNvPr id="4" name="TextBox 3">
            <a:extLst>
              <a:ext uri="{FF2B5EF4-FFF2-40B4-BE49-F238E27FC236}">
                <a16:creationId xmlns="" xmlns:a16="http://schemas.microsoft.com/office/drawing/2014/main" id="{14453313-CC1A-4AC0-81E8-2734A91C256A}"/>
              </a:ext>
            </a:extLst>
          </p:cNvPr>
          <p:cNvSpPr txBox="1"/>
          <p:nvPr/>
        </p:nvSpPr>
        <p:spPr>
          <a:xfrm>
            <a:off x="0" y="-11886"/>
            <a:ext cx="9252520" cy="1138773"/>
          </a:xfrm>
          <a:prstGeom prst="rect">
            <a:avLst/>
          </a:prstGeom>
          <a:solidFill>
            <a:schemeClr val="bg1"/>
          </a:solidFill>
        </p:spPr>
        <p:txBody>
          <a:bodyPr wrap="square" rtlCol="0">
            <a:spAutoFit/>
          </a:bodyPr>
          <a:lstStyle/>
          <a:p>
            <a:r>
              <a:rPr lang="en-GB" sz="4000" dirty="0"/>
              <a:t>Climate Innovation District, </a:t>
            </a:r>
            <a:r>
              <a:rPr lang="en-GB" sz="4000" dirty="0" smtClean="0"/>
              <a:t>Leeds</a:t>
            </a:r>
            <a:r>
              <a:rPr lang="en-GB" sz="3600" dirty="0" smtClean="0"/>
              <a:t> </a:t>
            </a:r>
          </a:p>
          <a:p>
            <a:r>
              <a:rPr lang="en-GB" sz="2800" dirty="0" smtClean="0"/>
              <a:t>&gt;100 homes per hectare</a:t>
            </a:r>
            <a:endParaRPr lang="en-GB" sz="2800" dirty="0"/>
          </a:p>
        </p:txBody>
      </p:sp>
      <p:sp>
        <p:nvSpPr>
          <p:cNvPr id="3" name="TextBox 2">
            <a:extLst>
              <a:ext uri="{FF2B5EF4-FFF2-40B4-BE49-F238E27FC236}">
                <a16:creationId xmlns="" xmlns:a16="http://schemas.microsoft.com/office/drawing/2014/main" id="{00F17C96-4E22-4662-9949-22274539E3A0}"/>
              </a:ext>
            </a:extLst>
          </p:cNvPr>
          <p:cNvSpPr txBox="1"/>
          <p:nvPr/>
        </p:nvSpPr>
        <p:spPr>
          <a:xfrm>
            <a:off x="102141" y="4815192"/>
            <a:ext cx="699230" cy="300082"/>
          </a:xfrm>
          <a:prstGeom prst="rect">
            <a:avLst/>
          </a:prstGeom>
          <a:noFill/>
        </p:spPr>
        <p:txBody>
          <a:bodyPr wrap="none" rtlCol="0">
            <a:spAutoFit/>
          </a:bodyPr>
          <a:lstStyle/>
          <a:p>
            <a:r>
              <a:rPr lang="en-GB" sz="1350" dirty="0">
                <a:solidFill>
                  <a:schemeClr val="bg1"/>
                </a:solidFill>
              </a:rPr>
              <a:t>© CITU</a:t>
            </a:r>
          </a:p>
        </p:txBody>
      </p:sp>
    </p:spTree>
    <p:extLst>
      <p:ext uri="{BB962C8B-B14F-4D97-AF65-F5344CB8AC3E}">
        <p14:creationId xmlns:p14="http://schemas.microsoft.com/office/powerpoint/2010/main" val="665103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9"/>
            <a:ext cx="8507288" cy="709587"/>
          </a:xfrm>
        </p:spPr>
        <p:txBody>
          <a:bodyPr>
            <a:normAutofit/>
          </a:bodyPr>
          <a:lstStyle/>
          <a:p>
            <a:r>
              <a:rPr lang="en-GB" sz="4000" dirty="0" smtClean="0"/>
              <a:t>Summary: </a:t>
            </a:r>
            <a:r>
              <a:rPr lang="en-GB" sz="4000" dirty="0" smtClean="0"/>
              <a:t>Alternatives </a:t>
            </a:r>
            <a:r>
              <a:rPr lang="en-GB" sz="4000" dirty="0" smtClean="0"/>
              <a:t>to cars</a:t>
            </a:r>
            <a:endParaRPr lang="en-GB" sz="4000" dirty="0"/>
          </a:p>
        </p:txBody>
      </p:sp>
      <p:pic>
        <p:nvPicPr>
          <p:cNvPr id="6" name="Picture 5"/>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475656" y="1131590"/>
            <a:ext cx="616907" cy="756000"/>
          </a:xfrm>
          <a:prstGeom prst="rect">
            <a:avLst/>
          </a:prstGeom>
        </p:spPr>
      </p:pic>
      <p:pic>
        <p:nvPicPr>
          <p:cNvPr id="7" name="Picture 6"/>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9559" y="1131590"/>
            <a:ext cx="734486" cy="756000"/>
          </a:xfrm>
          <a:prstGeom prst="rect">
            <a:avLst/>
          </a:prstGeom>
        </p:spPr>
      </p:pic>
      <p:pic>
        <p:nvPicPr>
          <p:cNvPr id="8" name="Picture 7"/>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511744" y="2556892"/>
            <a:ext cx="756000" cy="756000"/>
          </a:xfrm>
          <a:prstGeom prst="rect">
            <a:avLst/>
          </a:prstGeom>
        </p:spPr>
      </p:pic>
      <p:pic>
        <p:nvPicPr>
          <p:cNvPr id="9" name="Picture 8"/>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67551" y="2571750"/>
            <a:ext cx="893624" cy="756000"/>
          </a:xfrm>
          <a:prstGeom prst="rect">
            <a:avLst/>
          </a:prstGeom>
        </p:spPr>
      </p:pic>
      <p:sp>
        <p:nvSpPr>
          <p:cNvPr id="3" name="Rectangle 2"/>
          <p:cNvSpPr/>
          <p:nvPr/>
        </p:nvSpPr>
        <p:spPr>
          <a:xfrm>
            <a:off x="2771800" y="1059582"/>
            <a:ext cx="5976663" cy="4001095"/>
          </a:xfrm>
          <a:prstGeom prst="rect">
            <a:avLst/>
          </a:prstGeom>
        </p:spPr>
        <p:txBody>
          <a:bodyPr wrap="square">
            <a:spAutoFit/>
          </a:bodyPr>
          <a:lstStyle/>
          <a:p>
            <a:pPr marL="457200" indent="-457200">
              <a:spcAft>
                <a:spcPts val="1800"/>
              </a:spcAft>
              <a:buFont typeface="Arial" panose="020B0604020202020204" pitchFamily="34" charset="0"/>
              <a:buChar char="•"/>
            </a:pPr>
            <a:r>
              <a:rPr lang="en-GB" sz="2800" dirty="0" smtClean="0"/>
              <a:t>Coordinated public transport with frequent services can cut car use</a:t>
            </a:r>
            <a:r>
              <a:rPr lang="en-GB" sz="2800" dirty="0" smtClean="0"/>
              <a:t> </a:t>
            </a:r>
            <a:endParaRPr lang="en-GB" sz="2800" dirty="0" smtClean="0"/>
          </a:p>
          <a:p>
            <a:pPr marL="457200" indent="-457200">
              <a:spcAft>
                <a:spcPts val="1800"/>
              </a:spcAft>
              <a:buFont typeface="Arial" panose="020B0604020202020204" pitchFamily="34" charset="0"/>
              <a:buChar char="•"/>
            </a:pPr>
            <a:r>
              <a:rPr lang="en-GB" sz="2800" dirty="0" smtClean="0"/>
              <a:t>Cycle tracks and electric bikes can cut car use too</a:t>
            </a:r>
            <a:endParaRPr lang="en-GB" sz="2800" dirty="0" smtClean="0"/>
          </a:p>
          <a:p>
            <a:pPr marL="457200" indent="-457200">
              <a:spcAft>
                <a:spcPts val="1800"/>
              </a:spcAft>
              <a:buFont typeface="Arial" panose="020B0604020202020204" pitchFamily="34" charset="0"/>
              <a:buChar char="•"/>
            </a:pPr>
            <a:r>
              <a:rPr lang="en-GB" sz="2800" dirty="0" smtClean="0"/>
              <a:t>Building homes in </a:t>
            </a:r>
            <a:r>
              <a:rPr lang="en-GB" sz="2800" dirty="0" smtClean="0"/>
              <a:t>cities, to higher densities, with local facilities and good public transport will generate less car use too</a:t>
            </a:r>
            <a:endParaRPr lang="en-GB" sz="2800" dirty="0"/>
          </a:p>
        </p:txBody>
      </p:sp>
      <p:pic>
        <p:nvPicPr>
          <p:cNvPr id="1026" name="Picture 2" descr="https://shmector.com/_ph/7/465995059.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7789" t="7567" r="8178" b="15728"/>
          <a:stretch/>
        </p:blipFill>
        <p:spPr bwMode="auto">
          <a:xfrm>
            <a:off x="539552" y="3579862"/>
            <a:ext cx="2487278" cy="129388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61B54203-3C11-4AE0-9EC1-7AB37365131E}"/>
              </a:ext>
            </a:extLst>
          </p:cNvPr>
          <p:cNvSpPr txBox="1">
            <a:spLocks/>
          </p:cNvSpPr>
          <p:nvPr/>
        </p:nvSpPr>
        <p:spPr>
          <a:xfrm>
            <a:off x="3275856" y="4011910"/>
            <a:ext cx="547260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t/>
            </a:r>
            <a:br>
              <a:rPr lang="en-GB" sz="2800" dirty="0" smtClean="0"/>
            </a:br>
            <a:endParaRPr lang="en-GB" sz="2800" dirty="0"/>
          </a:p>
        </p:txBody>
      </p:sp>
    </p:spTree>
    <p:extLst>
      <p:ext uri="{BB962C8B-B14F-4D97-AF65-F5344CB8AC3E}">
        <p14:creationId xmlns:p14="http://schemas.microsoft.com/office/powerpoint/2010/main" val="3423163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54203-3C11-4AE0-9EC1-7AB37365131E}"/>
              </a:ext>
            </a:extLst>
          </p:cNvPr>
          <p:cNvSpPr>
            <a:spLocks noGrp="1"/>
          </p:cNvSpPr>
          <p:nvPr>
            <p:ph type="ctrTitle"/>
          </p:nvPr>
        </p:nvSpPr>
        <p:spPr>
          <a:xfrm>
            <a:off x="683568" y="1563638"/>
            <a:ext cx="7848872" cy="1790700"/>
          </a:xfrm>
        </p:spPr>
        <p:txBody>
          <a:bodyPr>
            <a:noAutofit/>
          </a:bodyPr>
          <a:lstStyle/>
          <a:p>
            <a:r>
              <a:rPr lang="en-GB" sz="4000" dirty="0" smtClean="0"/>
              <a:t>How could we make </a:t>
            </a:r>
            <a:r>
              <a:rPr lang="en-GB" sz="4000" dirty="0" smtClean="0"/>
              <a:t>buses, trams  </a:t>
            </a:r>
            <a:r>
              <a:rPr lang="en-GB" sz="4000" dirty="0" smtClean="0"/>
              <a:t>and trains much more attractive?</a:t>
            </a:r>
            <a:br>
              <a:rPr lang="en-GB" sz="4000" dirty="0" smtClean="0"/>
            </a:br>
            <a:r>
              <a:rPr lang="en-GB" sz="4000" dirty="0" smtClean="0"/>
              <a:t/>
            </a:r>
            <a:br>
              <a:rPr lang="en-GB" sz="4000" dirty="0" smtClean="0"/>
            </a:br>
            <a:r>
              <a:rPr lang="en-GB" sz="4000" dirty="0" smtClean="0"/>
              <a:t>Some real world examples…</a:t>
            </a:r>
            <a:br>
              <a:rPr lang="en-GB" sz="4000" dirty="0" smtClean="0"/>
            </a:br>
            <a:r>
              <a:rPr lang="en-GB" sz="4000" dirty="0" smtClean="0"/>
              <a:t>Munich, Zurich, Dunkirk</a:t>
            </a:r>
            <a:endParaRPr lang="en-GB" sz="4000" dirty="0"/>
          </a:p>
        </p:txBody>
      </p:sp>
    </p:spTree>
    <p:extLst>
      <p:ext uri="{BB962C8B-B14F-4D97-AF65-F5344CB8AC3E}">
        <p14:creationId xmlns:p14="http://schemas.microsoft.com/office/powerpoint/2010/main" val="3077139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371950"/>
            <a:ext cx="9183758" cy="523220"/>
          </a:xfrm>
          <a:prstGeom prst="rect">
            <a:avLst/>
          </a:prstGeom>
          <a:noFill/>
        </p:spPr>
        <p:txBody>
          <a:bodyPr wrap="square" rtlCol="0">
            <a:spAutoFit/>
          </a:bodyPr>
          <a:lstStyle/>
          <a:p>
            <a:r>
              <a:rPr lang="en-GB" sz="2800" dirty="0">
                <a:solidFill>
                  <a:srgbClr val="0070C0"/>
                </a:solidFill>
              </a:rPr>
              <a:t>“One Network, One Timetable, One Ticket”</a:t>
            </a:r>
          </a:p>
        </p:txBody>
      </p:sp>
      <p:pic>
        <p:nvPicPr>
          <p:cNvPr id="7" name="Picture 6" descr="Public transport in Munich."/>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99542"/>
            <a:ext cx="9144000" cy="3603278"/>
          </a:xfrm>
          <a:prstGeom prst="rect">
            <a:avLst/>
          </a:prstGeom>
        </p:spPr>
      </p:pic>
      <p:sp>
        <p:nvSpPr>
          <p:cNvPr id="4" name="TextBox 3"/>
          <p:cNvSpPr txBox="1"/>
          <p:nvPr/>
        </p:nvSpPr>
        <p:spPr>
          <a:xfrm>
            <a:off x="27636" y="51470"/>
            <a:ext cx="9183758" cy="615553"/>
          </a:xfrm>
          <a:prstGeom prst="rect">
            <a:avLst/>
          </a:prstGeom>
          <a:noFill/>
        </p:spPr>
        <p:txBody>
          <a:bodyPr wrap="square" rtlCol="0">
            <a:spAutoFit/>
          </a:bodyPr>
          <a:lstStyle/>
          <a:p>
            <a:r>
              <a:rPr lang="en-GB" sz="3400" dirty="0" smtClean="0"/>
              <a:t>Munich region: buses, trams, trains co-ordinated</a:t>
            </a:r>
            <a:endParaRPr lang="en-GB" sz="3400" dirty="0"/>
          </a:p>
        </p:txBody>
      </p:sp>
    </p:spTree>
    <p:extLst>
      <p:ext uri="{BB962C8B-B14F-4D97-AF65-F5344CB8AC3E}">
        <p14:creationId xmlns:p14="http://schemas.microsoft.com/office/powerpoint/2010/main" val="1750876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of Swittzerland showing Zurich canton (city-regi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87749" y="11105"/>
            <a:ext cx="6156251" cy="4166372"/>
          </a:xfrm>
          <a:prstGeom prst="rect">
            <a:avLst/>
          </a:prstGeom>
        </p:spPr>
      </p:pic>
      <p:sp>
        <p:nvSpPr>
          <p:cNvPr id="6" name="TextBox 5"/>
          <p:cNvSpPr txBox="1"/>
          <p:nvPr/>
        </p:nvSpPr>
        <p:spPr>
          <a:xfrm>
            <a:off x="5724128" y="1059582"/>
            <a:ext cx="1400585" cy="461665"/>
          </a:xfrm>
          <a:prstGeom prst="rect">
            <a:avLst/>
          </a:prstGeom>
          <a:noFill/>
        </p:spPr>
        <p:txBody>
          <a:bodyPr wrap="square" rtlCol="0">
            <a:spAutoFit/>
          </a:bodyPr>
          <a:lstStyle/>
          <a:p>
            <a:r>
              <a:rPr lang="en-GB" sz="2400" b="1" dirty="0">
                <a:solidFill>
                  <a:srgbClr val="FF0000"/>
                </a:solidFill>
              </a:rPr>
              <a:t>Zurich</a:t>
            </a:r>
          </a:p>
        </p:txBody>
      </p:sp>
      <p:sp>
        <p:nvSpPr>
          <p:cNvPr id="9" name="TextBox 8"/>
          <p:cNvSpPr txBox="1"/>
          <p:nvPr/>
        </p:nvSpPr>
        <p:spPr>
          <a:xfrm>
            <a:off x="6804248" y="627534"/>
            <a:ext cx="1615892" cy="461665"/>
          </a:xfrm>
          <a:prstGeom prst="rect">
            <a:avLst/>
          </a:prstGeom>
          <a:noFill/>
        </p:spPr>
        <p:txBody>
          <a:bodyPr wrap="none" rtlCol="0">
            <a:spAutoFit/>
          </a:bodyPr>
          <a:lstStyle/>
          <a:p>
            <a:r>
              <a:rPr lang="en-GB" sz="2400" b="1" dirty="0">
                <a:solidFill>
                  <a:srgbClr val="FF0000"/>
                </a:solidFill>
              </a:rPr>
              <a:t>Winterthur</a:t>
            </a:r>
          </a:p>
        </p:txBody>
      </p:sp>
      <p:sp>
        <p:nvSpPr>
          <p:cNvPr id="10" name="TextBox 9"/>
          <p:cNvSpPr txBox="1"/>
          <p:nvPr/>
        </p:nvSpPr>
        <p:spPr>
          <a:xfrm>
            <a:off x="4572000" y="267494"/>
            <a:ext cx="2015360" cy="461665"/>
          </a:xfrm>
          <a:prstGeom prst="rect">
            <a:avLst/>
          </a:prstGeom>
          <a:noFill/>
        </p:spPr>
        <p:txBody>
          <a:bodyPr wrap="none" rtlCol="0">
            <a:spAutoFit/>
          </a:bodyPr>
          <a:lstStyle/>
          <a:p>
            <a:r>
              <a:rPr lang="en-GB" sz="2400" b="1" dirty="0"/>
              <a:t>Berg am </a:t>
            </a:r>
            <a:r>
              <a:rPr lang="en-GB" sz="2400" b="1" dirty="0" err="1"/>
              <a:t>Irchel</a:t>
            </a:r>
            <a:endParaRPr lang="en-GB" sz="2400" b="1" dirty="0"/>
          </a:p>
        </p:txBody>
      </p:sp>
      <p:sp>
        <p:nvSpPr>
          <p:cNvPr id="8" name="TextBox 7">
            <a:extLst>
              <a:ext uri="{FF2B5EF4-FFF2-40B4-BE49-F238E27FC236}">
                <a16:creationId xmlns:a16="http://schemas.microsoft.com/office/drawing/2014/main" xmlns="" id="{B8937F4C-01BF-4ADA-AA3A-706A7E128075}"/>
              </a:ext>
            </a:extLst>
          </p:cNvPr>
          <p:cNvSpPr txBox="1"/>
          <p:nvPr/>
        </p:nvSpPr>
        <p:spPr>
          <a:xfrm>
            <a:off x="4788024" y="2139702"/>
            <a:ext cx="3250633" cy="707886"/>
          </a:xfrm>
          <a:prstGeom prst="rect">
            <a:avLst/>
          </a:prstGeom>
          <a:noFill/>
        </p:spPr>
        <p:txBody>
          <a:bodyPr wrap="none" rtlCol="0">
            <a:spAutoFit/>
          </a:bodyPr>
          <a:lstStyle/>
          <a:p>
            <a:r>
              <a:rPr lang="en-GB" sz="4000" b="1" dirty="0"/>
              <a:t>SWITZERLAND</a:t>
            </a:r>
          </a:p>
        </p:txBody>
      </p:sp>
      <p:sp>
        <p:nvSpPr>
          <p:cNvPr id="11" name="TextBox 10">
            <a:extLst>
              <a:ext uri="{FF2B5EF4-FFF2-40B4-BE49-F238E27FC236}">
                <a16:creationId xmlns:a16="http://schemas.microsoft.com/office/drawing/2014/main" xmlns="" id="{987E6356-5985-47F9-9484-B41FB6D6BAB7}"/>
              </a:ext>
            </a:extLst>
          </p:cNvPr>
          <p:cNvSpPr txBox="1"/>
          <p:nvPr/>
        </p:nvSpPr>
        <p:spPr>
          <a:xfrm>
            <a:off x="107504" y="699542"/>
            <a:ext cx="2898101" cy="3046988"/>
          </a:xfrm>
          <a:prstGeom prst="rect">
            <a:avLst/>
          </a:prstGeom>
          <a:noFill/>
        </p:spPr>
        <p:txBody>
          <a:bodyPr wrap="square" rtlCol="0">
            <a:spAutoFit/>
          </a:bodyPr>
          <a:lstStyle/>
          <a:p>
            <a:r>
              <a:rPr lang="en-GB" sz="4000" dirty="0" smtClean="0">
                <a:latin typeface="+mj-lt"/>
              </a:rPr>
              <a:t>Zurich </a:t>
            </a:r>
          </a:p>
          <a:p>
            <a:r>
              <a:rPr lang="en-GB" sz="4000" dirty="0" smtClean="0">
                <a:latin typeface="+mj-lt"/>
              </a:rPr>
              <a:t>city-region </a:t>
            </a:r>
          </a:p>
          <a:p>
            <a:endParaRPr lang="en-GB" sz="2800" dirty="0" smtClean="0">
              <a:latin typeface="+mj-lt"/>
            </a:endParaRPr>
          </a:p>
          <a:p>
            <a:r>
              <a:rPr lang="en-GB" sz="2800" dirty="0" smtClean="0">
                <a:latin typeface="+mj-lt"/>
              </a:rPr>
              <a:t>Public transport service standards, enshrined in law</a:t>
            </a:r>
            <a:endParaRPr lang="en-GB" sz="2800" dirty="0">
              <a:latin typeface="+mj-lt"/>
            </a:endParaRPr>
          </a:p>
        </p:txBody>
      </p:sp>
    </p:spTree>
    <p:extLst>
      <p:ext uri="{BB962C8B-B14F-4D97-AF65-F5344CB8AC3E}">
        <p14:creationId xmlns:p14="http://schemas.microsoft.com/office/powerpoint/2010/main" val="3515275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210" y="135925"/>
            <a:ext cx="9032790" cy="4932119"/>
          </a:xfrm>
          <a:prstGeom prst="rect">
            <a:avLst/>
          </a:prstGeom>
          <a:noFill/>
        </p:spPr>
        <p:txBody>
          <a:bodyPr wrap="square" rtlCol="0">
            <a:spAutoFit/>
          </a:bodyPr>
          <a:lstStyle/>
          <a:p>
            <a:r>
              <a:rPr lang="en-GB" sz="4000" dirty="0" smtClean="0">
                <a:latin typeface="+mj-lt"/>
              </a:rPr>
              <a:t>Zurich region </a:t>
            </a:r>
            <a:r>
              <a:rPr lang="en-GB" sz="4000" dirty="0">
                <a:latin typeface="+mj-lt"/>
              </a:rPr>
              <a:t>service </a:t>
            </a:r>
            <a:r>
              <a:rPr lang="en-GB" sz="4000" dirty="0" smtClean="0">
                <a:latin typeface="+mj-lt"/>
              </a:rPr>
              <a:t>standards</a:t>
            </a:r>
            <a:endParaRPr lang="en-GB" sz="4000" dirty="0">
              <a:latin typeface="+mj-lt"/>
            </a:endParaRPr>
          </a:p>
          <a:p>
            <a:pPr marL="257175" indent="-257175">
              <a:spcBef>
                <a:spcPts val="900"/>
              </a:spcBef>
              <a:buFont typeface="Arial" panose="020B0604020202020204" pitchFamily="34" charset="0"/>
              <a:buChar char="•"/>
            </a:pPr>
            <a:r>
              <a:rPr lang="en-GB" sz="2800" dirty="0"/>
              <a:t>Settlements &gt;300 people – </a:t>
            </a:r>
            <a:r>
              <a:rPr lang="en-GB" sz="2800" dirty="0">
                <a:solidFill>
                  <a:srgbClr val="CE1283"/>
                </a:solidFill>
              </a:rPr>
              <a:t>every hour </a:t>
            </a:r>
          </a:p>
          <a:p>
            <a:pPr marL="257175" indent="-257175">
              <a:spcBef>
                <a:spcPts val="450"/>
              </a:spcBef>
              <a:buFont typeface="Arial" panose="020B0604020202020204" pitchFamily="34" charset="0"/>
              <a:buChar char="•"/>
            </a:pPr>
            <a:r>
              <a:rPr lang="en-GB" sz="2800" dirty="0"/>
              <a:t>Corridors where multiple settlements give strong demand – </a:t>
            </a:r>
            <a:r>
              <a:rPr lang="en-GB" sz="2800" dirty="0">
                <a:solidFill>
                  <a:srgbClr val="CE1283"/>
                </a:solidFill>
              </a:rPr>
              <a:t>every 30 minutes </a:t>
            </a:r>
          </a:p>
          <a:p>
            <a:pPr marL="257175" indent="-257175">
              <a:spcBef>
                <a:spcPts val="450"/>
              </a:spcBef>
              <a:buFont typeface="Arial" panose="020B0604020202020204" pitchFamily="34" charset="0"/>
              <a:buChar char="•"/>
            </a:pPr>
            <a:r>
              <a:rPr lang="en-GB" sz="2800" dirty="0"/>
              <a:t>Large dense settlements – </a:t>
            </a:r>
            <a:r>
              <a:rPr lang="en-GB" sz="2800" dirty="0">
                <a:solidFill>
                  <a:srgbClr val="CE1283"/>
                </a:solidFill>
              </a:rPr>
              <a:t>every 15 minutes </a:t>
            </a:r>
          </a:p>
          <a:p>
            <a:pPr marL="257175" indent="-257175">
              <a:spcBef>
                <a:spcPts val="450"/>
              </a:spcBef>
              <a:buFont typeface="Arial" panose="020B0604020202020204" pitchFamily="34" charset="0"/>
              <a:buChar char="•"/>
            </a:pPr>
            <a:r>
              <a:rPr lang="en-GB" sz="2800" dirty="0"/>
              <a:t>Services run </a:t>
            </a:r>
            <a:r>
              <a:rPr lang="en-GB" sz="2800" dirty="0">
                <a:solidFill>
                  <a:srgbClr val="CE1283"/>
                </a:solidFill>
              </a:rPr>
              <a:t>6am to midnight</a:t>
            </a:r>
          </a:p>
          <a:p>
            <a:pPr marL="257175" indent="-257175">
              <a:spcBef>
                <a:spcPts val="450"/>
              </a:spcBef>
              <a:buClr>
                <a:schemeClr val="tx1"/>
              </a:buClr>
              <a:buFont typeface="Arial" panose="020B0604020202020204" pitchFamily="34" charset="0"/>
              <a:buChar char="•"/>
            </a:pPr>
            <a:r>
              <a:rPr lang="en-GB" sz="2800" dirty="0">
                <a:solidFill>
                  <a:srgbClr val="CE1283"/>
                </a:solidFill>
              </a:rPr>
              <a:t>Seven days </a:t>
            </a:r>
            <a:r>
              <a:rPr lang="en-GB" sz="2800" dirty="0"/>
              <a:t>a week</a:t>
            </a:r>
          </a:p>
          <a:p>
            <a:pPr marL="257175" indent="-257175">
              <a:spcBef>
                <a:spcPts val="450"/>
              </a:spcBef>
              <a:buFont typeface="Arial" panose="020B0604020202020204" pitchFamily="34" charset="0"/>
              <a:buChar char="•"/>
            </a:pPr>
            <a:r>
              <a:rPr lang="en-GB" sz="2800" dirty="0"/>
              <a:t>Buses and trains </a:t>
            </a:r>
            <a:r>
              <a:rPr lang="en-GB" sz="2800" dirty="0">
                <a:solidFill>
                  <a:srgbClr val="CE1283"/>
                </a:solidFill>
              </a:rPr>
              <a:t>connect</a:t>
            </a:r>
          </a:p>
          <a:p>
            <a:pPr marL="257175" indent="-257175">
              <a:spcBef>
                <a:spcPts val="450"/>
              </a:spcBef>
              <a:buFont typeface="Arial" panose="020B0604020202020204" pitchFamily="34" charset="0"/>
              <a:buChar char="•"/>
            </a:pPr>
            <a:r>
              <a:rPr lang="en-GB" sz="2800" dirty="0"/>
              <a:t>Services repeat hourly at </a:t>
            </a:r>
            <a:r>
              <a:rPr lang="en-GB" sz="2800" dirty="0">
                <a:solidFill>
                  <a:srgbClr val="CE1283"/>
                </a:solidFill>
              </a:rPr>
              <a:t>regular intervals</a:t>
            </a:r>
            <a:endParaRPr lang="en-GB" sz="2800" dirty="0"/>
          </a:p>
          <a:p>
            <a:pPr lvl="1"/>
            <a:endParaRPr lang="en-GB" dirty="0"/>
          </a:p>
        </p:txBody>
      </p:sp>
    </p:spTree>
    <p:extLst>
      <p:ext uri="{BB962C8B-B14F-4D97-AF65-F5344CB8AC3E}">
        <p14:creationId xmlns:p14="http://schemas.microsoft.com/office/powerpoint/2010/main" val="42079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n waiting at bus stop in village of Berg am Irchel"/>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64792"/>
            <a:ext cx="9144000" cy="4578709"/>
          </a:xfrm>
          <a:prstGeom prst="rect">
            <a:avLst/>
          </a:prstGeom>
          <a:ln>
            <a:solidFill>
              <a:schemeClr val="bg1"/>
            </a:solidFill>
          </a:ln>
        </p:spPr>
      </p:pic>
      <p:sp>
        <p:nvSpPr>
          <p:cNvPr id="5" name="TextBox 4">
            <a:extLst>
              <a:ext uri="{FF2B5EF4-FFF2-40B4-BE49-F238E27FC236}">
                <a16:creationId xmlns:a16="http://schemas.microsoft.com/office/drawing/2014/main" xmlns="" id="{FB29C5BD-ED97-4171-822C-60BCA1520735}"/>
              </a:ext>
            </a:extLst>
          </p:cNvPr>
          <p:cNvSpPr txBox="1"/>
          <p:nvPr/>
        </p:nvSpPr>
        <p:spPr>
          <a:xfrm>
            <a:off x="0" y="-58366"/>
            <a:ext cx="6671698" cy="715581"/>
          </a:xfrm>
          <a:prstGeom prst="rect">
            <a:avLst/>
          </a:prstGeom>
          <a:noFill/>
        </p:spPr>
        <p:txBody>
          <a:bodyPr wrap="none" rtlCol="0">
            <a:spAutoFit/>
          </a:bodyPr>
          <a:lstStyle/>
          <a:p>
            <a:r>
              <a:rPr lang="en-GB" sz="4050" dirty="0"/>
              <a:t>Berg am </a:t>
            </a:r>
            <a:r>
              <a:rPr lang="en-GB" sz="4050" dirty="0" err="1"/>
              <a:t>Irchel</a:t>
            </a:r>
            <a:r>
              <a:rPr lang="en-GB" sz="4050" dirty="0"/>
              <a:t>: population 564</a:t>
            </a:r>
          </a:p>
        </p:txBody>
      </p:sp>
      <p:sp>
        <p:nvSpPr>
          <p:cNvPr id="2" name="TextBox 1"/>
          <p:cNvSpPr txBox="1"/>
          <p:nvPr/>
        </p:nvSpPr>
        <p:spPr>
          <a:xfrm>
            <a:off x="7862583" y="4866501"/>
            <a:ext cx="867545" cy="300082"/>
          </a:xfrm>
          <a:prstGeom prst="rect">
            <a:avLst/>
          </a:prstGeom>
          <a:noFill/>
        </p:spPr>
        <p:txBody>
          <a:bodyPr wrap="none" rtlCol="0">
            <a:spAutoFit/>
          </a:bodyPr>
          <a:lstStyle/>
          <a:p>
            <a:r>
              <a:rPr lang="en-GB" sz="1350" dirty="0"/>
              <a:t>© Google</a:t>
            </a:r>
          </a:p>
        </p:txBody>
      </p:sp>
    </p:spTree>
    <p:extLst>
      <p:ext uri="{BB962C8B-B14F-4D97-AF65-F5344CB8AC3E}">
        <p14:creationId xmlns:p14="http://schemas.microsoft.com/office/powerpoint/2010/main" val="287516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llage of Berg am Irchel"/>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748848"/>
            <a:ext cx="5021729" cy="3649070"/>
          </a:xfrm>
          <a:prstGeom prst="rect">
            <a:avLst/>
          </a:prstGeom>
          <a:ln>
            <a:solidFill>
              <a:schemeClr val="tx1"/>
            </a:solidFill>
          </a:ln>
        </p:spPr>
      </p:pic>
      <p:sp>
        <p:nvSpPr>
          <p:cNvPr id="4" name="TextBox 3"/>
          <p:cNvSpPr txBox="1"/>
          <p:nvPr/>
        </p:nvSpPr>
        <p:spPr>
          <a:xfrm>
            <a:off x="5138382" y="81887"/>
            <a:ext cx="4005618" cy="4873129"/>
          </a:xfrm>
          <a:prstGeom prst="rect">
            <a:avLst/>
          </a:prstGeom>
          <a:noFill/>
        </p:spPr>
        <p:txBody>
          <a:bodyPr wrap="square" rtlCol="0">
            <a:spAutoFit/>
          </a:bodyPr>
          <a:lstStyle/>
          <a:p>
            <a:pPr>
              <a:spcAft>
                <a:spcPts val="900"/>
              </a:spcAft>
            </a:pPr>
            <a:r>
              <a:rPr lang="en-GB" sz="2400" dirty="0"/>
              <a:t>First direct bus to Winterthur at 5.30am.</a:t>
            </a:r>
          </a:p>
          <a:p>
            <a:pPr>
              <a:spcBef>
                <a:spcPts val="450"/>
              </a:spcBef>
              <a:spcAft>
                <a:spcPts val="900"/>
              </a:spcAft>
            </a:pPr>
            <a:r>
              <a:rPr lang="en-GB" sz="2400" dirty="0"/>
              <a:t>From  5.48am to 9.48pm: </a:t>
            </a:r>
          </a:p>
          <a:p>
            <a:pPr marL="342900" indent="-342900">
              <a:spcBef>
                <a:spcPts val="450"/>
              </a:spcBef>
              <a:spcAft>
                <a:spcPts val="900"/>
              </a:spcAft>
              <a:buFont typeface="Arial" panose="020B0604020202020204" pitchFamily="34" charset="0"/>
              <a:buChar char="•"/>
            </a:pPr>
            <a:r>
              <a:rPr lang="en-GB" sz="2400" dirty="0"/>
              <a:t>bus at 11 and 48 minutes past hour, to </a:t>
            </a:r>
            <a:r>
              <a:rPr lang="en-GB" sz="2400" dirty="0" err="1"/>
              <a:t>Hettlingen</a:t>
            </a:r>
            <a:r>
              <a:rPr lang="en-GB" sz="2400" dirty="0"/>
              <a:t> / </a:t>
            </a:r>
            <a:r>
              <a:rPr lang="en-GB" sz="2400" dirty="0" err="1"/>
              <a:t>Andelfingen</a:t>
            </a:r>
            <a:endParaRPr lang="en-GB" sz="2400" dirty="0"/>
          </a:p>
          <a:p>
            <a:pPr marL="342900" indent="-342900">
              <a:spcBef>
                <a:spcPts val="450"/>
              </a:spcBef>
              <a:spcAft>
                <a:spcPts val="900"/>
              </a:spcAft>
              <a:buFont typeface="Arial" panose="020B0604020202020204" pitchFamily="34" charset="0"/>
              <a:buChar char="•"/>
            </a:pPr>
            <a:r>
              <a:rPr lang="en-GB" sz="2400" dirty="0"/>
              <a:t>…connecting to train (~3 minute connection) to Winterthur</a:t>
            </a:r>
          </a:p>
          <a:p>
            <a:pPr>
              <a:spcBef>
                <a:spcPts val="450"/>
              </a:spcBef>
              <a:spcAft>
                <a:spcPts val="900"/>
              </a:spcAft>
            </a:pPr>
            <a:r>
              <a:rPr lang="en-GB" sz="2400" dirty="0"/>
              <a:t>Last bus to Winterthur at 11.38pm.</a:t>
            </a:r>
          </a:p>
        </p:txBody>
      </p:sp>
      <p:sp>
        <p:nvSpPr>
          <p:cNvPr id="2" name="Rectangle 1"/>
          <p:cNvSpPr/>
          <p:nvPr/>
        </p:nvSpPr>
        <p:spPr>
          <a:xfrm>
            <a:off x="1" y="4912667"/>
            <a:ext cx="2149523" cy="230832"/>
          </a:xfrm>
          <a:prstGeom prst="rect">
            <a:avLst/>
          </a:prstGeom>
          <a:solidFill>
            <a:schemeClr val="bg1"/>
          </a:solidFill>
        </p:spPr>
        <p:txBody>
          <a:bodyPr wrap="square">
            <a:spAutoFit/>
          </a:bodyPr>
          <a:lstStyle/>
          <a:p>
            <a:r>
              <a:rPr lang="en-GB" sz="900" dirty="0"/>
              <a:t>Image: </a:t>
            </a:r>
            <a:r>
              <a:rPr lang="en-GB" sz="900" dirty="0">
                <a:hlinkClick r:id="rId4"/>
              </a:rPr>
              <a:t>Dietrich Michael </a:t>
            </a:r>
            <a:r>
              <a:rPr lang="en-GB" sz="900" dirty="0" err="1">
                <a:hlinkClick r:id="rId4"/>
              </a:rPr>
              <a:t>Weidmann</a:t>
            </a:r>
            <a:r>
              <a:rPr lang="en-GB" sz="900" dirty="0">
                <a:hlinkClick r:id="rId4"/>
              </a:rPr>
              <a:t>  </a:t>
            </a:r>
            <a:r>
              <a:rPr lang="en-GB" sz="900" dirty="0"/>
              <a:t> </a:t>
            </a:r>
          </a:p>
        </p:txBody>
      </p:sp>
    </p:spTree>
    <p:extLst>
      <p:ext uri="{BB962C8B-B14F-4D97-AF65-F5344CB8AC3E}">
        <p14:creationId xmlns:p14="http://schemas.microsoft.com/office/powerpoint/2010/main" val="909558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rot="790901">
            <a:off x="913223" y="1367589"/>
            <a:ext cx="1599938" cy="2464066"/>
          </a:xfrm>
          <a:prstGeom prst="ellipse">
            <a:avLst/>
          </a:prstGeom>
          <a:solidFill>
            <a:srgbClr val="70AD47">
              <a:lumMod val="20000"/>
              <a:lumOff val="80000"/>
              <a:alpha val="25000"/>
            </a:srgbClr>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 name="TextBox 1"/>
          <p:cNvSpPr txBox="1"/>
          <p:nvPr/>
        </p:nvSpPr>
        <p:spPr>
          <a:xfrm>
            <a:off x="107504" y="0"/>
            <a:ext cx="8761501" cy="1323439"/>
          </a:xfrm>
          <a:prstGeom prst="rect">
            <a:avLst/>
          </a:prstGeom>
          <a:noFill/>
        </p:spPr>
        <p:txBody>
          <a:bodyPr wrap="none" rtlCol="0">
            <a:spAutoFit/>
          </a:bodyPr>
          <a:lstStyle/>
          <a:p>
            <a:r>
              <a:rPr lang="en-GB" sz="4000" dirty="0" smtClean="0"/>
              <a:t>Public </a:t>
            </a:r>
            <a:r>
              <a:rPr lang="en-GB" sz="4000" dirty="0"/>
              <a:t>transport trips per person per year</a:t>
            </a:r>
          </a:p>
          <a:p>
            <a:endParaRPr lang="en-GB" sz="4000" dirty="0"/>
          </a:p>
        </p:txBody>
      </p:sp>
      <p:sp>
        <p:nvSpPr>
          <p:cNvPr id="5" name="TextBox 4"/>
          <p:cNvSpPr txBox="1"/>
          <p:nvPr/>
        </p:nvSpPr>
        <p:spPr>
          <a:xfrm>
            <a:off x="6948264" y="1131590"/>
            <a:ext cx="1718687" cy="830997"/>
          </a:xfrm>
          <a:prstGeom prst="rect">
            <a:avLst/>
          </a:prstGeom>
          <a:solidFill>
            <a:schemeClr val="accent3">
              <a:alpha val="20000"/>
            </a:schemeClr>
          </a:solidFill>
        </p:spPr>
        <p:txBody>
          <a:bodyPr wrap="square" rtlCol="0">
            <a:spAutoFit/>
          </a:bodyPr>
          <a:lstStyle/>
          <a:p>
            <a:r>
              <a:rPr lang="en-GB" sz="2400" dirty="0" smtClean="0"/>
              <a:t>European city regions</a:t>
            </a:r>
            <a:endParaRPr lang="en-GB" sz="2400" dirty="0"/>
          </a:p>
        </p:txBody>
      </p:sp>
      <p:sp>
        <p:nvSpPr>
          <p:cNvPr id="19" name="TextBox 18"/>
          <p:cNvSpPr txBox="1"/>
          <p:nvPr/>
        </p:nvSpPr>
        <p:spPr>
          <a:xfrm>
            <a:off x="7020272" y="2355726"/>
            <a:ext cx="1584176" cy="830997"/>
          </a:xfrm>
          <a:prstGeom prst="rect">
            <a:avLst/>
          </a:prstGeom>
          <a:solidFill>
            <a:srgbClr val="FF0000">
              <a:alpha val="20000"/>
            </a:srgbClr>
          </a:solidFill>
        </p:spPr>
        <p:txBody>
          <a:bodyPr wrap="square" rtlCol="0">
            <a:spAutoFit/>
          </a:bodyPr>
          <a:lstStyle/>
          <a:p>
            <a:r>
              <a:rPr lang="en-GB" sz="2400" dirty="0" smtClean="0"/>
              <a:t>English city regions</a:t>
            </a:r>
            <a:endParaRPr lang="en-GB" sz="2400" dirty="0"/>
          </a:p>
        </p:txBody>
      </p:sp>
      <p:grpSp>
        <p:nvGrpSpPr>
          <p:cNvPr id="3" name="Group 2"/>
          <p:cNvGrpSpPr/>
          <p:nvPr/>
        </p:nvGrpSpPr>
        <p:grpSpPr>
          <a:xfrm>
            <a:off x="251520" y="987574"/>
            <a:ext cx="6192688" cy="4680520"/>
            <a:chOff x="251520" y="987574"/>
            <a:chExt cx="6192688" cy="4680520"/>
          </a:xfrm>
        </p:grpSpPr>
        <p:graphicFrame>
          <p:nvGraphicFramePr>
            <p:cNvPr id="14" name="Chart 13"/>
            <p:cNvGraphicFramePr/>
            <p:nvPr>
              <p:extLst>
                <p:ext uri="{D42A27DB-BD31-4B8C-83A1-F6EECF244321}">
                  <p14:modId xmlns:p14="http://schemas.microsoft.com/office/powerpoint/2010/main" val="4076395669"/>
                </p:ext>
              </p:extLst>
            </p:nvPr>
          </p:nvGraphicFramePr>
          <p:xfrm>
            <a:off x="251520" y="987574"/>
            <a:ext cx="619268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rot="1062167">
              <a:off x="944582" y="1253420"/>
              <a:ext cx="1656184" cy="2448272"/>
            </a:xfrm>
            <a:prstGeom prst="ellipse">
              <a:avLst/>
            </a:prstGeom>
            <a:solidFill>
              <a:schemeClr val="accent3">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rot="5168669">
              <a:off x="1995656" y="2463253"/>
              <a:ext cx="828640" cy="2971775"/>
            </a:xfrm>
            <a:prstGeom prst="ellips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42817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1084</TotalTime>
  <Words>1935</Words>
  <Application>Microsoft Office PowerPoint</Application>
  <PresentationFormat>On-screen Show (16:9)</PresentationFormat>
  <Paragraphs>211</Paragraphs>
  <Slides>24</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Alternatives to Cars for Surface Transport</vt:lpstr>
      <vt:lpstr>Alternatives to cars</vt:lpstr>
      <vt:lpstr>How could we make buses, trams  and trains much more attractive?  Some real world examples… Munich, Zurich, Dunkirk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Could more cycling and walking lead to less car use?  Some more real world examples… Seville, London, Denmark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the planning system affect how we travel? </vt:lpstr>
      <vt:lpstr>Factors affecting how much people drive </vt:lpstr>
      <vt:lpstr>PowerPoint Presentation</vt:lpstr>
      <vt:lpstr>PowerPoint Presentation</vt:lpstr>
      <vt:lpstr>Summary: Alternatives to cars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diarmaid</dc:creator>
  <cp:lastModifiedBy>Lynn Sloman</cp:lastModifiedBy>
  <cp:revision>65</cp:revision>
  <dcterms:created xsi:type="dcterms:W3CDTF">2019-12-03T07:46:16Z</dcterms:created>
  <dcterms:modified xsi:type="dcterms:W3CDTF">2020-02-04T16:37:46Z</dcterms:modified>
</cp:coreProperties>
</file>