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1" r:id="rId1"/>
    <p:sldMasterId id="2147483794" r:id="rId2"/>
    <p:sldMasterId id="2147483805" r:id="rId3"/>
  </p:sldMasterIdLst>
  <p:notesMasterIdLst>
    <p:notesMasterId r:id="rId11"/>
  </p:notesMasterIdLst>
  <p:sldIdLst>
    <p:sldId id="393" r:id="rId4"/>
    <p:sldId id="394" r:id="rId5"/>
    <p:sldId id="395" r:id="rId6"/>
    <p:sldId id="396" r:id="rId7"/>
    <p:sldId id="397" r:id="rId8"/>
    <p:sldId id="398" r:id="rId9"/>
    <p:sldId id="399" r:id="rId10"/>
  </p:sldIdLst>
  <p:sldSz cx="9144000" cy="5143500" type="screen16x9"/>
  <p:notesSz cx="6858000" cy="9144000"/>
  <p:defaultTextStyle>
    <a:defPPr>
      <a:defRPr lang="en-US"/>
    </a:defPPr>
    <a:lvl1pPr marL="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4571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/>
    <p:restoredTop sz="71803" autoAdjust="0"/>
  </p:normalViewPr>
  <p:slideViewPr>
    <p:cSldViewPr snapToGrid="0" snapToObjects="1">
      <p:cViewPr varScale="1">
        <p:scale>
          <a:sx n="128" d="100"/>
          <a:sy n="128" d="100"/>
        </p:scale>
        <p:origin x="1904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Domestic Air Travel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1990</c:v>
                </c:pt>
                <c:pt idx="1">
                  <c:v>2005</c:v>
                </c:pt>
                <c:pt idx="2">
                  <c:v>2017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1.5</c:v>
                </c:pt>
                <c:pt idx="1">
                  <c:v>2.7</c:v>
                </c:pt>
                <c:pt idx="2">
                  <c:v>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84A-8B49-BBF9-FDF37F86F9E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International Air Travel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1990</c:v>
                </c:pt>
                <c:pt idx="1">
                  <c:v>2005</c:v>
                </c:pt>
                <c:pt idx="2">
                  <c:v>2017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15.5</c:v>
                </c:pt>
                <c:pt idx="1">
                  <c:v>35.1</c:v>
                </c:pt>
                <c:pt idx="2">
                  <c:v>35.0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84A-8B49-BBF9-FDF37F86F9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299470528"/>
        <c:axId val="1299472304"/>
      </c:barChart>
      <c:catAx>
        <c:axId val="1299470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9472304"/>
        <c:crosses val="autoZero"/>
        <c:auto val="1"/>
        <c:lblAlgn val="ctr"/>
        <c:lblOffset val="100"/>
        <c:noMultiLvlLbl val="0"/>
      </c:catAx>
      <c:valAx>
        <c:axId val="1299472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/>
                  <a:t>Greenhouse</a:t>
                </a:r>
                <a:r>
                  <a:rPr lang="en-GB" sz="1600" baseline="0" dirty="0"/>
                  <a:t> gas emissions</a:t>
                </a:r>
              </a:p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baseline="0" dirty="0"/>
                  <a:t>(</a:t>
                </a:r>
                <a:r>
                  <a:rPr lang="en-GB" sz="1600" baseline="0" dirty="0" err="1"/>
                  <a:t>mt</a:t>
                </a:r>
                <a:r>
                  <a:rPr lang="en-GB" sz="1600" baseline="0" dirty="0"/>
                  <a:t> CO</a:t>
                </a:r>
                <a:r>
                  <a:rPr lang="en-GB" sz="1600" baseline="-25000" dirty="0"/>
                  <a:t>2</a:t>
                </a:r>
                <a:r>
                  <a:rPr lang="en-GB" sz="1600" baseline="0" dirty="0"/>
                  <a:t> </a:t>
                </a:r>
                <a:r>
                  <a:rPr lang="en-GB" sz="1600" baseline="0" dirty="0" err="1"/>
                  <a:t>eq</a:t>
                </a:r>
                <a:r>
                  <a:rPr lang="en-GB" sz="1600" baseline="0" dirty="0"/>
                  <a:t>)</a:t>
                </a:r>
                <a:endParaRPr lang="en-GB" sz="1600" dirty="0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99470528"/>
        <c:crosses val="autoZero"/>
        <c:crossBetween val="between"/>
        <c:majorUnit val="50.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Road transport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2017.0</c:v>
                </c:pt>
                <c:pt idx="1">
                  <c:v>2050.0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114.3</c:v>
                </c:pt>
                <c:pt idx="1">
                  <c:v>1.0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CB2-604C-A3EF-6776A423C58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Rail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2017.0</c:v>
                </c:pt>
                <c:pt idx="1">
                  <c:v>2050.0</c:v>
                </c:pt>
              </c:numCache>
            </c:numRef>
          </c:cat>
          <c:val>
            <c:numRef>
              <c:f>Sheet1!$C$2:$C$3</c:f>
              <c:numCache>
                <c:formatCode>General</c:formatCode>
                <c:ptCount val="2"/>
                <c:pt idx="0">
                  <c:v>2.0</c:v>
                </c:pt>
                <c:pt idx="1">
                  <c:v>1.0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CB2-604C-A3EF-6776A423C58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Air travel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2017.0</c:v>
                </c:pt>
                <c:pt idx="1">
                  <c:v>2050.0</c:v>
                </c:pt>
              </c:numCache>
            </c:numRef>
          </c:cat>
          <c:val>
            <c:numRef>
              <c:f>Sheet1!$D$2:$D$3</c:f>
              <c:numCache>
                <c:formatCode>General</c:formatCode>
                <c:ptCount val="2"/>
                <c:pt idx="0">
                  <c:v>36.5</c:v>
                </c:pt>
                <c:pt idx="1">
                  <c:v>30.4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CB2-604C-A3EF-6776A423C58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Shipping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2017.0</c:v>
                </c:pt>
                <c:pt idx="1">
                  <c:v>2050.0</c:v>
                </c:pt>
              </c:numCache>
            </c:numRef>
          </c:cat>
          <c:val>
            <c:numRef>
              <c:f>Sheet1!$E$2:$E$3</c:f>
              <c:numCache>
                <c:formatCode>General</c:formatCode>
                <c:ptCount val="2"/>
                <c:pt idx="0">
                  <c:v>13.7</c:v>
                </c:pt>
                <c:pt idx="1">
                  <c:v>0.6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CB2-604C-A3EF-6776A423C58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Sheet1!$A$2:$A$3</c:f>
              <c:numCache>
                <c:formatCode>General</c:formatCode>
                <c:ptCount val="2"/>
                <c:pt idx="0">
                  <c:v>2017.0</c:v>
                </c:pt>
                <c:pt idx="1">
                  <c:v>2050.0</c:v>
                </c:pt>
              </c:numCache>
            </c:numRef>
          </c:cat>
          <c:val>
            <c:numRef>
              <c:f>Sheet1!$F$2:$F$3</c:f>
              <c:numCache>
                <c:formatCode>General</c:formatCode>
                <c:ptCount val="2"/>
                <c:pt idx="0">
                  <c:v>2.1</c:v>
                </c:pt>
                <c:pt idx="1">
                  <c:v>0.0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CB2-604C-A3EF-6776A423C5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259207744"/>
        <c:axId val="1247915008"/>
      </c:barChart>
      <c:catAx>
        <c:axId val="1259207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47915008"/>
        <c:crosses val="autoZero"/>
        <c:auto val="1"/>
        <c:lblAlgn val="ctr"/>
        <c:lblOffset val="100"/>
        <c:noMultiLvlLbl val="0"/>
      </c:catAx>
      <c:valAx>
        <c:axId val="1247915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/>
                  <a:t>Greenhouse</a:t>
                </a:r>
                <a:r>
                  <a:rPr lang="en-GB" sz="1600" baseline="0" dirty="0"/>
                  <a:t> gas emissions</a:t>
                </a:r>
              </a:p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baseline="0" dirty="0"/>
                  <a:t>(</a:t>
                </a:r>
                <a:r>
                  <a:rPr lang="en-GB" sz="1600" baseline="0" dirty="0" err="1"/>
                  <a:t>mt</a:t>
                </a:r>
                <a:r>
                  <a:rPr lang="en-GB" sz="1600" baseline="0" dirty="0"/>
                  <a:t> CO</a:t>
                </a:r>
                <a:r>
                  <a:rPr lang="en-GB" sz="1600" baseline="-25000" dirty="0"/>
                  <a:t>2</a:t>
                </a:r>
                <a:r>
                  <a:rPr lang="en-GB" sz="1600" baseline="0" dirty="0"/>
                  <a:t> </a:t>
                </a:r>
                <a:r>
                  <a:rPr lang="en-GB" sz="1600" baseline="0" dirty="0" err="1"/>
                  <a:t>eq</a:t>
                </a:r>
                <a:r>
                  <a:rPr lang="en-GB" sz="1600" baseline="0" dirty="0"/>
                  <a:t>)</a:t>
                </a:r>
                <a:endParaRPr lang="en-GB" sz="1600" dirty="0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9207744"/>
        <c:crosses val="autoZero"/>
        <c:crossBetween val="between"/>
        <c:majorUnit val="50.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8D018-856B-6445-A9C5-053D54818AC1}" type="datetimeFigureOut">
              <a:rPr lang="en-US" smtClean="0"/>
              <a:t>2/10/20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EF99E2-675F-2C42-9469-6B8B96FF0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06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4571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Source of data: Department for Transport statistics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NB: data exclude non-CO</a:t>
            </a:r>
            <a:r>
              <a:rPr lang="en-GB" baseline="-25000" dirty="0"/>
              <a:t>2</a:t>
            </a:r>
            <a:r>
              <a:rPr lang="en-GB" dirty="0"/>
              <a:t> effects of air travel on the climate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FD17-F27E-B948-98CD-7D3E20C007FA}" type="slidenum">
              <a:rPr lang="en-GB" smtClean="0">
                <a:solidFill>
                  <a:prstClr val="black"/>
                </a:solidFill>
                <a:latin typeface="Calibri"/>
              </a:rPr>
              <a:pPr/>
              <a:t>3</a:t>
            </a:fld>
            <a:endParaRPr lang="en-GB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3464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FD17-F27E-B948-98CD-7D3E20C007FA}" type="slidenum">
              <a:rPr lang="en-GB" smtClean="0">
                <a:solidFill>
                  <a:prstClr val="black"/>
                </a:solidFill>
                <a:latin typeface="Calibri"/>
              </a:rPr>
              <a:pPr/>
              <a:t>4</a:t>
            </a:fld>
            <a:endParaRPr lang="en-GB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93675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Data source: Committee on Climate Change net zero report; Further Ambition scenario</a:t>
            </a:r>
          </a:p>
          <a:p>
            <a:r>
              <a:rPr lang="en-GB" dirty="0"/>
              <a:t>NB: data for air travel exclude non-CO</a:t>
            </a:r>
            <a:r>
              <a:rPr lang="en-GB" baseline="-25000" dirty="0"/>
              <a:t>2</a:t>
            </a:r>
            <a:r>
              <a:rPr lang="en-GB" dirty="0"/>
              <a:t> effects of air travel on the climate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FD17-F27E-B948-98CD-7D3E20C007FA}" type="slidenum">
              <a:rPr lang="en-GB" smtClean="0">
                <a:solidFill>
                  <a:prstClr val="black"/>
                </a:solidFill>
                <a:latin typeface="Calibri"/>
              </a:rPr>
              <a:pPr/>
              <a:t>5</a:t>
            </a:fld>
            <a:endParaRPr lang="en-GB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2804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Sources:</a:t>
            </a:r>
          </a:p>
          <a:p>
            <a:r>
              <a:rPr lang="en-GB" dirty="0"/>
              <a:t>Committee on Climate Change net zero report; Committee on Climate Change letter to the Secretary of State for Transport on 24</a:t>
            </a:r>
            <a:r>
              <a:rPr lang="en-GB" baseline="30000" dirty="0"/>
              <a:t>th</a:t>
            </a:r>
            <a:r>
              <a:rPr lang="en-GB" dirty="0"/>
              <a:t> Sept 2019</a:t>
            </a:r>
          </a:p>
          <a:p>
            <a:r>
              <a:rPr lang="en-GB" dirty="0"/>
              <a:t>Department for Transport UK aviation forecasts 2017 (central assumption for demand)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71FD17-F27E-B948-98CD-7D3E20C007FA}" type="slidenum">
              <a:rPr lang="en-GB" smtClean="0">
                <a:solidFill>
                  <a:prstClr val="black"/>
                </a:solidFill>
                <a:latin typeface="Calibri"/>
              </a:rPr>
              <a:pPr/>
              <a:t>6</a:t>
            </a:fld>
            <a:endParaRPr lang="en-GB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28543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19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21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22.xml.rels><?xml version="1.0" encoding="UTF-8" standalone="yes"?>
<Relationships xmlns="http://schemas.openxmlformats.org/package/2006/relationships"><Relationship Id="rId11" Type="http://schemas.openxmlformats.org/officeDocument/2006/relationships/hyperlink" Target="https://www.linkedin.com/company/jacobs/" TargetMode="External"/><Relationship Id="rId1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2.png"/><Relationship Id="rId3" Type="http://schemas.openxmlformats.org/officeDocument/2006/relationships/hyperlink" Target="https://twitter.com/JacobsConnects" TargetMode="External"/><Relationship Id="rId4" Type="http://schemas.openxmlformats.org/officeDocument/2006/relationships/image" Target="../media/image7.png"/><Relationship Id="rId5" Type="http://schemas.openxmlformats.org/officeDocument/2006/relationships/hyperlink" Target="https://www.facebook.com/JacobsConnects/" TargetMode="External"/><Relationship Id="rId6" Type="http://schemas.openxmlformats.org/officeDocument/2006/relationships/image" Target="../media/image8.png"/><Relationship Id="rId7" Type="http://schemas.openxmlformats.org/officeDocument/2006/relationships/hyperlink" Target="https://www.instagram.com/jacobsconnects/" TargetMode="External"/><Relationship Id="rId8" Type="http://schemas.openxmlformats.org/officeDocument/2006/relationships/image" Target="../media/image9.png"/><Relationship Id="rId9" Type="http://schemas.openxmlformats.org/officeDocument/2006/relationships/hyperlink" Target="https://www.youtube.com/user/jacobsworldwide" TargetMode="External"/><Relationship Id="rId10" Type="http://schemas.openxmlformats.org/officeDocument/2006/relationships/image" Target="../media/image10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4.jpe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ack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9F5B10BB-2279-444D-A69E-B8C415407EFF}"/>
              </a:ext>
            </a:extLst>
          </p:cNvPr>
          <p:cNvSpPr/>
          <p:nvPr userDrawn="1"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srgbClr val="FFFFFF"/>
              </a:solidFill>
              <a:latin typeface="Jacobs Chronos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197C72B8-85D1-40F1-943D-22DB1FC9F4C8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40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3942DA99-6BA4-4DA7-8651-80752B5462FE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9FC97499-E988-4B11-B114-5E15CA266BF8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4BB952E0-2CF7-48F8-8262-7CE47CD99877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690A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A3AC656F-3F0C-49A2-81C1-78C572069D73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1968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C35AFC50-E6B6-4E43-B4E7-F9E2A95E63EC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1A2B86E2-F045-4370-94FD-B80A57E52011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C6F66FD7-E36D-4A8C-9C0D-409917212467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A04B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54169620-5373-445A-839E-0A597466E92E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0087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Gre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>
                <a:solidFill>
                  <a:srgbClr val="000000"/>
                </a:solidFill>
                <a:latin typeface="Jacobs Chronos"/>
              </a:rPr>
              <a:t>©Jacobs 2019</a:t>
            </a:r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F90E0E93-EEE6-4D51-9F5C-4F52ACDE3916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26A910FC-EEC9-4E32-9C79-04B4D2C5033B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007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7D262B7C-8609-4D89-A827-E2F2D0992C62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003C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A888E613-23F0-43B0-BB12-5224CC248F1C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0AD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05849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Bl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Group 58">
            <a:extLst>
              <a:ext uri="{FF2B5EF4-FFF2-40B4-BE49-F238E27FC236}">
                <a16:creationId xmlns:a16="http://schemas.microsoft.com/office/drawing/2014/main" xmlns="" id="{27D40AD0-5D9B-4347-8016-757E80747E76}"/>
              </a:ext>
            </a:extLst>
          </p:cNvPr>
          <p:cNvGrpSpPr/>
          <p:nvPr userDrawn="1"/>
        </p:nvGrpSpPr>
        <p:grpSpPr>
          <a:xfrm>
            <a:off x="1179010" y="0"/>
            <a:ext cx="7964990" cy="4058602"/>
            <a:chOff x="1572014" y="0"/>
            <a:chExt cx="10619986" cy="5411469"/>
          </a:xfrm>
        </p:grpSpPr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xmlns="" id="{245104B9-E223-42AF-9228-4D9DBA103E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2014" y="1107030"/>
              <a:ext cx="10619986" cy="4304439"/>
            </a:xfrm>
            <a:prstGeom prst="rect">
              <a:avLst/>
            </a:prstGeom>
          </p:spPr>
        </p:pic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xmlns="" id="{ECA9C7F8-F075-46B3-BC20-F7BC754AB4B6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xmlns="" id="{27D2CEBA-062E-4A76-86B2-E30ADE7C31E0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63" name="Title 1">
            <a:extLst>
              <a:ext uri="{FF2B5EF4-FFF2-40B4-BE49-F238E27FC236}">
                <a16:creationId xmlns:a16="http://schemas.microsoft.com/office/drawing/2014/main" xmlns="" id="{A7F61A64-3CDE-4167-85CB-90C6332EF1A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xmlns="" id="{9FD1511E-B62B-4097-A97D-8D9B2E4AD4A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</p:spTree>
    <p:extLst>
      <p:ext uri="{BB962C8B-B14F-4D97-AF65-F5344CB8AC3E}">
        <p14:creationId xmlns:p14="http://schemas.microsoft.com/office/powerpoint/2010/main" val="800492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Purp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6AE504DC-7314-44CB-9C4D-D1417B013B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341" y="830275"/>
            <a:ext cx="7964519" cy="3228329"/>
          </a:xfrm>
          <a:prstGeom prst="rect">
            <a:avLst/>
          </a:prstGeom>
          <a:solidFill>
            <a:srgbClr val="6F006E"/>
          </a:solidFill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CE216235-861E-4CD0-BEC0-AF3D1B4E1DB6}"/>
              </a:ext>
            </a:extLst>
          </p:cNvPr>
          <p:cNvGrpSpPr/>
          <p:nvPr userDrawn="1"/>
        </p:nvGrpSpPr>
        <p:grpSpPr>
          <a:xfrm>
            <a:off x="1186339" y="0"/>
            <a:ext cx="7955280" cy="844684"/>
            <a:chOff x="1581785" y="0"/>
            <a:chExt cx="10607040" cy="112624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4C42AADD-502D-4152-8B36-EC246279832D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xmlns="" id="{8FED9C33-1382-426F-943B-9CDA2DA2A262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6F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6E2362A-61F6-4883-94BC-DEF42B3004A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5003B944-E549-4D32-A21A-BCB050EFAE9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</p:spTree>
    <p:extLst>
      <p:ext uri="{BB962C8B-B14F-4D97-AF65-F5344CB8AC3E}">
        <p14:creationId xmlns:p14="http://schemas.microsoft.com/office/powerpoint/2010/main" val="3760181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Re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CBD7953F-2CEC-49FD-9143-A18FFEBAE699}"/>
              </a:ext>
            </a:extLst>
          </p:cNvPr>
          <p:cNvGrpSpPr/>
          <p:nvPr userDrawn="1"/>
        </p:nvGrpSpPr>
        <p:grpSpPr>
          <a:xfrm>
            <a:off x="1177647" y="0"/>
            <a:ext cx="7966355" cy="4058602"/>
            <a:chOff x="1570193" y="0"/>
            <a:chExt cx="10621807" cy="541146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1F99D95C-68CF-4E22-948C-DFAD50B79D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193" y="1107030"/>
              <a:ext cx="10621807" cy="430443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C44AF1E9-C422-45F4-BA0F-E18879906F83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957EEAFE-09AD-44A7-A787-4D480FA4E3DD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7" name="Title 1">
            <a:extLst>
              <a:ext uri="{FF2B5EF4-FFF2-40B4-BE49-F238E27FC236}">
                <a16:creationId xmlns:a16="http://schemas.microsoft.com/office/drawing/2014/main" xmlns="" id="{A62AC4E7-EB97-4491-AA7E-434973D7217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ADB1696D-6D05-4956-B98D-EA416281913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</p:spTree>
    <p:extLst>
      <p:ext uri="{BB962C8B-B14F-4D97-AF65-F5344CB8AC3E}">
        <p14:creationId xmlns:p14="http://schemas.microsoft.com/office/powerpoint/2010/main" val="29167896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Yellow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6407A0F4-C136-4AFC-ACF9-D497162F1EA0}"/>
              </a:ext>
            </a:extLst>
          </p:cNvPr>
          <p:cNvGrpSpPr/>
          <p:nvPr userDrawn="1"/>
        </p:nvGrpSpPr>
        <p:grpSpPr>
          <a:xfrm>
            <a:off x="1177647" y="0"/>
            <a:ext cx="7966355" cy="4058602"/>
            <a:chOff x="1570192" y="0"/>
            <a:chExt cx="10621807" cy="541146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6F240012-04C1-4ACA-B25D-D08ADB1C508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192" y="1107030"/>
              <a:ext cx="10621807" cy="430443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3544F831-BECB-4384-B834-C4A1B5697076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C700C554-EE42-4A2E-8CDA-CA681774E516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6013827B-CA75-4A46-B871-44D669F754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84162D-55BE-425C-8D84-44A1BE9B67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5615621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Gree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B834D91D-A186-4D05-BFD3-C949F892CB38}"/>
              </a:ext>
            </a:extLst>
          </p:cNvPr>
          <p:cNvGrpSpPr/>
          <p:nvPr userDrawn="1"/>
        </p:nvGrpSpPr>
        <p:grpSpPr>
          <a:xfrm>
            <a:off x="1177647" y="0"/>
            <a:ext cx="7966355" cy="4058602"/>
            <a:chOff x="1570192" y="0"/>
            <a:chExt cx="10621807" cy="541146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CE63DA98-418A-4359-A075-3660B20FE90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70192" y="1107030"/>
              <a:ext cx="10621807" cy="4304439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9998795D-FDF1-49C0-9FBB-09DF165043AE}"/>
                </a:ext>
              </a:extLst>
            </p:cNvPr>
            <p:cNvSpPr/>
            <p:nvPr userDrawn="1"/>
          </p:nvSpPr>
          <p:spPr>
            <a:xfrm>
              <a:off x="1581785" y="247014"/>
              <a:ext cx="10607040" cy="879231"/>
            </a:xfrm>
            <a:prstGeom prst="rect">
              <a:avLst/>
            </a:prstGeom>
            <a:solidFill>
              <a:srgbClr val="09D1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2F85CA9B-4A79-492D-A389-B5AE05F56FFA}"/>
                </a:ext>
              </a:extLst>
            </p:cNvPr>
            <p:cNvSpPr/>
            <p:nvPr userDrawn="1"/>
          </p:nvSpPr>
          <p:spPr>
            <a:xfrm>
              <a:off x="1581785" y="0"/>
              <a:ext cx="10607040" cy="274320"/>
            </a:xfrm>
            <a:prstGeom prst="rect">
              <a:avLst/>
            </a:prstGeom>
            <a:solidFill>
              <a:srgbClr val="027C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sp>
        <p:nvSpPr>
          <p:cNvPr id="8" name="Subtitle 2">
            <a:extLst>
              <a:ext uri="{FF2B5EF4-FFF2-40B4-BE49-F238E27FC236}">
                <a16:creationId xmlns:a16="http://schemas.microsoft.com/office/drawing/2014/main" xmlns="" id="{96B498E0-A08A-4E2A-ABD6-DC7D4712A79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66533" y="2507598"/>
            <a:ext cx="4800600" cy="822960"/>
          </a:xfrm>
          <a:prstGeom prst="rect">
            <a:avLst/>
          </a:prstGeom>
        </p:spPr>
        <p:txBody>
          <a:bodyPr lIns="68577" tIns="34289" rIns="68577" bIns="34289"/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  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22E0353E-389E-4662-B9AD-B4AE0DAB05E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666533" y="1176410"/>
            <a:ext cx="4800600" cy="1028700"/>
          </a:xfrm>
          <a:prstGeom prst="rect">
            <a:avLst/>
          </a:prstGeom>
        </p:spPr>
        <p:txBody>
          <a:bodyPr lIns="68577" tIns="34289" rIns="68577" bIns="34289" anchor="b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7843987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Bl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7CA640D0-5A86-41DF-87EE-1C11B56E8945}"/>
              </a:ext>
            </a:extLst>
          </p:cNvPr>
          <p:cNvGrpSpPr/>
          <p:nvPr userDrawn="1"/>
        </p:nvGrpSpPr>
        <p:grpSpPr>
          <a:xfrm>
            <a:off x="672086" y="-13785"/>
            <a:ext cx="8471917" cy="4455773"/>
            <a:chOff x="922993" y="0"/>
            <a:chExt cx="11277580" cy="59436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xmlns="" id="{01DB3D08-8653-4A14-832E-60338C2C1FDF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b="1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DB7F6925-F518-413C-ACD4-367B26AB9910}"/>
                </a:ext>
              </a:extLst>
            </p:cNvPr>
            <p:cNvSpPr/>
            <p:nvPr userDrawn="1"/>
          </p:nvSpPr>
          <p:spPr>
            <a:xfrm>
              <a:off x="11246400" y="0"/>
              <a:ext cx="954173" cy="594360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b="1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D1277C04-264B-4396-96A1-BA96AA5E920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36" y="4649779"/>
            <a:ext cx="2518880" cy="281106"/>
          </a:xfrm>
          <a:prstGeom prst="rect">
            <a:avLst/>
          </a:prstGeom>
        </p:spPr>
      </p:pic>
      <p:sp>
        <p:nvSpPr>
          <p:cNvPr id="7" name="L-Shape 6">
            <a:extLst>
              <a:ext uri="{FF2B5EF4-FFF2-40B4-BE49-F238E27FC236}">
                <a16:creationId xmlns:a16="http://schemas.microsoft.com/office/drawing/2014/main" xmlns="" id="{F4818BB2-38C0-4C1E-9429-8D2D2595EE27}"/>
              </a:ext>
            </a:extLst>
          </p:cNvPr>
          <p:cNvSpPr/>
          <p:nvPr userDrawn="1"/>
        </p:nvSpPr>
        <p:spPr>
          <a:xfrm rot="10800000">
            <a:off x="6445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xmlns="" id="{5969D603-828E-4E32-839B-1733F21141C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991913DD-454B-4F48-A6C1-484C008FA7DF}"/>
              </a:ext>
            </a:extLst>
          </p:cNvPr>
          <p:cNvSpPr/>
          <p:nvPr userDrawn="1"/>
        </p:nvSpPr>
        <p:spPr>
          <a:xfrm>
            <a:off x="0" y="-13317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001E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1" name="L-Shape 10">
            <a:extLst>
              <a:ext uri="{FF2B5EF4-FFF2-40B4-BE49-F238E27FC236}">
                <a16:creationId xmlns:a16="http://schemas.microsoft.com/office/drawing/2014/main" xmlns="" id="{29F42CFE-30EE-4D81-9451-65225B0CEC50}"/>
              </a:ext>
            </a:extLst>
          </p:cNvPr>
          <p:cNvSpPr/>
          <p:nvPr userDrawn="1"/>
        </p:nvSpPr>
        <p:spPr>
          <a:xfrm rot="10800000">
            <a:off x="-1" y="4443516"/>
            <a:ext cx="685800" cy="699984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EC1BDF4D-D449-4B3A-A181-D7EBF1520D39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3" name="Picture 12">
              <a:hlinkClick r:id="rId3"/>
              <a:extLst>
                <a:ext uri="{FF2B5EF4-FFF2-40B4-BE49-F238E27FC236}">
                  <a16:creationId xmlns:a16="http://schemas.microsoft.com/office/drawing/2014/main" xmlns="" id="{49B85F58-257E-4931-A286-13CDCADD8A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14" name="Picture 13">
              <a:hlinkClick r:id="rId5"/>
              <a:extLst>
                <a:ext uri="{FF2B5EF4-FFF2-40B4-BE49-F238E27FC236}">
                  <a16:creationId xmlns:a16="http://schemas.microsoft.com/office/drawing/2014/main" xmlns="" id="{6470EE4C-2AFF-4D3C-8837-250DCE835A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15" name="Picture 14">
              <a:hlinkClick r:id="rId7"/>
              <a:extLst>
                <a:ext uri="{FF2B5EF4-FFF2-40B4-BE49-F238E27FC236}">
                  <a16:creationId xmlns:a16="http://schemas.microsoft.com/office/drawing/2014/main" xmlns="" id="{7ABC6DFE-B958-42F6-A196-6D5FF764225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16" name="Picture 15">
              <a:hlinkClick r:id="rId9"/>
              <a:extLst>
                <a:ext uri="{FF2B5EF4-FFF2-40B4-BE49-F238E27FC236}">
                  <a16:creationId xmlns:a16="http://schemas.microsoft.com/office/drawing/2014/main" xmlns="" id="{085ADA76-04DA-4FBF-95BC-11625BA056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17" name="Picture 16">
              <a:hlinkClick r:id="rId11"/>
              <a:extLst>
                <a:ext uri="{FF2B5EF4-FFF2-40B4-BE49-F238E27FC236}">
                  <a16:creationId xmlns:a16="http://schemas.microsoft.com/office/drawing/2014/main" xmlns="" id="{4B4A28F8-8A85-44D4-A8C0-49A04723DF3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B6EF7C89-4AF9-4037-99A4-D5925EDFDC2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984" y="4626253"/>
            <a:ext cx="2518875" cy="281106"/>
          </a:xfrm>
          <a:prstGeom prst="rect">
            <a:avLst/>
          </a:prstGeom>
        </p:spPr>
      </p:pic>
      <p:sp>
        <p:nvSpPr>
          <p:cNvPr id="23" name="Text Placeholder 22">
            <a:extLst>
              <a:ext uri="{FF2B5EF4-FFF2-40B4-BE49-F238E27FC236}">
                <a16:creationId xmlns:a16="http://schemas.microsoft.com/office/drawing/2014/main" xmlns="" id="{79055058-5432-4171-9ED6-8C9D048DB0FD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6254352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Purp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413690EB-DB6B-4A4C-BBFC-F96B509DF4D8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460F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497DFB3E-CCDD-42C2-8947-D4DB09500896}"/>
              </a:ext>
            </a:extLst>
          </p:cNvPr>
          <p:cNvGrpSpPr/>
          <p:nvPr userDrawn="1"/>
        </p:nvGrpSpPr>
        <p:grpSpPr>
          <a:xfrm>
            <a:off x="685803" y="3"/>
            <a:ext cx="8458199" cy="4457699"/>
            <a:chOff x="922993" y="0"/>
            <a:chExt cx="11265832" cy="5943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1E6A1C5B-AB17-4B26-A73F-A3EC00F871A5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399412C3-1AE2-4363-9FA9-BD085274D3E6}"/>
                </a:ext>
              </a:extLst>
            </p:cNvPr>
            <p:cNvSpPr/>
            <p:nvPr userDrawn="1"/>
          </p:nvSpPr>
          <p:spPr>
            <a:xfrm>
              <a:off x="11246400" y="0"/>
              <a:ext cx="942425" cy="5943600"/>
            </a:xfrm>
            <a:prstGeom prst="rect">
              <a:avLst/>
            </a:prstGeom>
            <a:solidFill>
              <a:srgbClr val="6E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CF888F2-E176-4A64-9F96-68EA2FA30E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:a16="http://schemas.microsoft.com/office/drawing/2014/main" xmlns="" id="{145770B2-1A04-48B5-B7E8-57E319F76EC7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7441B77A-1A48-4BA2-8129-F0A8914DA2B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9" name="Text Placeholder 22">
            <a:extLst>
              <a:ext uri="{FF2B5EF4-FFF2-40B4-BE49-F238E27FC236}">
                <a16:creationId xmlns:a16="http://schemas.microsoft.com/office/drawing/2014/main" xmlns="" id="{9E40AFA9-2B4F-4A46-80F0-6C9EA73C6D6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9C96F09B-1F32-4067-B80B-4684EDE36A9E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8" name="Picture 17">
              <a:hlinkClick r:id="rId3"/>
              <a:extLst>
                <a:ext uri="{FF2B5EF4-FFF2-40B4-BE49-F238E27FC236}">
                  <a16:creationId xmlns:a16="http://schemas.microsoft.com/office/drawing/2014/main" xmlns="" id="{669413BB-12F1-45E7-89FB-E41C67B3F2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:a16="http://schemas.microsoft.com/office/drawing/2014/main" xmlns="" id="{0CA1D6FB-E247-4A91-BE7E-210D98E81B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:a16="http://schemas.microsoft.com/office/drawing/2014/main" xmlns="" id="{BBB69E18-16F2-4155-BFF8-90D024410F1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:a16="http://schemas.microsoft.com/office/drawing/2014/main" xmlns="" id="{68956B1A-C302-463F-AE22-9CD6168C174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:a16="http://schemas.microsoft.com/office/drawing/2014/main" xmlns="" id="{101FD6C9-2D9A-41C8-8E3E-5462433E319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8470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 Black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>
            <a:lvl1pPr marL="0" indent="-269993">
              <a:buFont typeface="+mj-lt"/>
              <a:buAutoNum type="arabicPeriod"/>
              <a:defRPr/>
            </a:lvl1pPr>
            <a:lvl2pPr marL="539987" indent="-269993">
              <a:buFont typeface="+mj-lt"/>
              <a:buAutoNum type="arabicPeriod"/>
              <a:defRPr/>
            </a:lvl2pPr>
            <a:lvl3pPr marL="809980" indent="-269993">
              <a:buFont typeface="+mj-lt"/>
              <a:buAutoNum type="arabicPeriod"/>
              <a:defRPr/>
            </a:lvl3pPr>
            <a:lvl4pPr marL="1079973" indent="-269993">
              <a:buFont typeface="+mj-lt"/>
              <a:buAutoNum type="arabicPeriod"/>
              <a:defRPr/>
            </a:lvl4pPr>
            <a:lvl5pPr marL="1349966" indent="-269993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90AEB58B-EBCB-4D36-8CF5-FCD945DA552F}"/>
              </a:ext>
            </a:extLst>
          </p:cNvPr>
          <p:cNvSpPr/>
          <p:nvPr userDrawn="1"/>
        </p:nvSpPr>
        <p:spPr>
          <a:xfrm>
            <a:off x="0" y="0"/>
            <a:ext cx="137160" cy="51435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 defTabSz="685783"/>
            <a:endParaRPr lang="en-US" sz="1400">
              <a:solidFill>
                <a:srgbClr val="FFFFFF"/>
              </a:solidFill>
              <a:latin typeface="Jacobs Chronos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611E7636-01DC-40CA-9BAD-ABDBEE6B7EF3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85751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Re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354D582E-9525-4F01-8272-ED2271BD208D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690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7673513D-D459-4A26-A468-AB830834F0DA}"/>
              </a:ext>
            </a:extLst>
          </p:cNvPr>
          <p:cNvGrpSpPr/>
          <p:nvPr userDrawn="1"/>
        </p:nvGrpSpPr>
        <p:grpSpPr>
          <a:xfrm>
            <a:off x="685803" y="0"/>
            <a:ext cx="8458199" cy="4457700"/>
            <a:chOff x="922993" y="0"/>
            <a:chExt cx="11265832" cy="5943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54AA3FD8-E160-4267-A6CF-B5C39BC8184E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51B6231B-F2C5-45A8-84E7-8D10013D6091}"/>
                </a:ext>
              </a:extLst>
            </p:cNvPr>
            <p:cNvSpPr/>
            <p:nvPr userDrawn="1"/>
          </p:nvSpPr>
          <p:spPr>
            <a:xfrm>
              <a:off x="11246400" y="0"/>
              <a:ext cx="942425" cy="594360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73007B45-E4E3-4B47-AF19-2B718561CF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:a16="http://schemas.microsoft.com/office/drawing/2014/main" xmlns="" id="{70F32F28-55D2-4C6E-8196-5F4902F936A1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322109E5-31C3-4DF7-B7D3-A9D2750477B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9" name="Text Placeholder 22">
            <a:extLst>
              <a:ext uri="{FF2B5EF4-FFF2-40B4-BE49-F238E27FC236}">
                <a16:creationId xmlns:a16="http://schemas.microsoft.com/office/drawing/2014/main" xmlns="" id="{B7664C22-1578-41A1-AE8B-54B8E10D5AC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B26140CF-DC17-4C8C-9613-F6EA622E2EE1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8" name="Picture 17">
              <a:hlinkClick r:id="rId3"/>
              <a:extLst>
                <a:ext uri="{FF2B5EF4-FFF2-40B4-BE49-F238E27FC236}">
                  <a16:creationId xmlns:a16="http://schemas.microsoft.com/office/drawing/2014/main" xmlns="" id="{A8DE5515-02CC-4B22-8288-37DA506F53B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:a16="http://schemas.microsoft.com/office/drawing/2014/main" xmlns="" id="{CC87987D-06AC-4139-AFD5-FFDEE23EB16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:a16="http://schemas.microsoft.com/office/drawing/2014/main" xmlns="" id="{2E39AB28-E36E-4848-9915-D9EC54C4A60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:a16="http://schemas.microsoft.com/office/drawing/2014/main" xmlns="" id="{EF2566AC-457C-47FC-B98B-399CB928D7A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:a16="http://schemas.microsoft.com/office/drawing/2014/main" xmlns="" id="{14D32DF8-E0A0-42B3-8212-CC66345E834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048355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Yellow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C66AA33D-C4BB-4A89-8BAF-869688A033A7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A04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99C5D12E-DB67-4958-8D99-A3B81751DFE3}"/>
              </a:ext>
            </a:extLst>
          </p:cNvPr>
          <p:cNvGrpSpPr/>
          <p:nvPr userDrawn="1"/>
        </p:nvGrpSpPr>
        <p:grpSpPr>
          <a:xfrm>
            <a:off x="685803" y="0"/>
            <a:ext cx="8458199" cy="4457700"/>
            <a:chOff x="922993" y="0"/>
            <a:chExt cx="11277599" cy="5943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49AD4268-440C-442E-85CA-F84338F78239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B5C07D76-D2DD-4B5E-AA3D-4F0D1B92600F}"/>
                </a:ext>
              </a:extLst>
            </p:cNvPr>
            <p:cNvSpPr/>
            <p:nvPr userDrawn="1"/>
          </p:nvSpPr>
          <p:spPr>
            <a:xfrm>
              <a:off x="11246400" y="0"/>
              <a:ext cx="954192" cy="594360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60F0C7EC-4198-42B3-87B0-4010357DFA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:a16="http://schemas.microsoft.com/office/drawing/2014/main" xmlns="" id="{85A3F116-CE8A-4091-B050-6E29E36E1903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432F9285-DB4B-4410-B576-0FCBE590FC8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7" name="Text Placeholder 22">
            <a:extLst>
              <a:ext uri="{FF2B5EF4-FFF2-40B4-BE49-F238E27FC236}">
                <a16:creationId xmlns:a16="http://schemas.microsoft.com/office/drawing/2014/main" xmlns="" id="{A70E7D44-B911-4FA0-9BB8-9D8E54408AF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12C11AF5-FE73-497F-836F-C894AEFF5F39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9" name="Picture 18">
              <a:hlinkClick r:id="rId3"/>
              <a:extLst>
                <a:ext uri="{FF2B5EF4-FFF2-40B4-BE49-F238E27FC236}">
                  <a16:creationId xmlns:a16="http://schemas.microsoft.com/office/drawing/2014/main" xmlns="" id="{1ACAB1A4-7FC3-4BCB-84EB-7796CAECF65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:a16="http://schemas.microsoft.com/office/drawing/2014/main" xmlns="" id="{1DC4B5B5-BC11-4D71-9E17-495F3B42506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:a16="http://schemas.microsoft.com/office/drawing/2014/main" xmlns="" id="{99FCB893-18C3-498D-AB19-425857B0910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:a16="http://schemas.microsoft.com/office/drawing/2014/main" xmlns="" id="{8E1273C0-53AE-40A9-9B1A-2F1BF4EBD1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:a16="http://schemas.microsoft.com/office/drawing/2014/main" xmlns="" id="{4C05C6EA-029A-4D4E-9AE5-5F7BCFC652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539415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Gree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FD3F75BC-4A92-41D5-A8DA-D3E84975C934}"/>
              </a:ext>
            </a:extLst>
          </p:cNvPr>
          <p:cNvSpPr/>
          <p:nvPr userDrawn="1"/>
        </p:nvSpPr>
        <p:spPr>
          <a:xfrm>
            <a:off x="0" y="0"/>
            <a:ext cx="9141714" cy="5143500"/>
          </a:xfrm>
          <a:custGeom>
            <a:avLst/>
            <a:gdLst>
              <a:gd name="connsiteX0" fmla="*/ 0 w 12188952"/>
              <a:gd name="connsiteY0" fmla="*/ 0 h 6858000"/>
              <a:gd name="connsiteX1" fmla="*/ 914400 w 12188952"/>
              <a:gd name="connsiteY1" fmla="*/ 0 h 6858000"/>
              <a:gd name="connsiteX2" fmla="*/ 914400 w 12188952"/>
              <a:gd name="connsiteY2" fmla="*/ 5943600 h 6858000"/>
              <a:gd name="connsiteX3" fmla="*/ 12188952 w 12188952"/>
              <a:gd name="connsiteY3" fmla="*/ 5943600 h 6858000"/>
              <a:gd name="connsiteX4" fmla="*/ 12188952 w 12188952"/>
              <a:gd name="connsiteY4" fmla="*/ 6858000 h 6858000"/>
              <a:gd name="connsiteX5" fmla="*/ 914400 w 12188952"/>
              <a:gd name="connsiteY5" fmla="*/ 6858000 h 6858000"/>
              <a:gd name="connsiteX6" fmla="*/ 0 w 12188952"/>
              <a:gd name="connsiteY6" fmla="*/ 6858000 h 6858000"/>
              <a:gd name="connsiteX7" fmla="*/ 0 w 12188952"/>
              <a:gd name="connsiteY7" fmla="*/ 59436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6858000">
                <a:moveTo>
                  <a:pt x="0" y="0"/>
                </a:moveTo>
                <a:lnTo>
                  <a:pt x="914400" y="0"/>
                </a:lnTo>
                <a:lnTo>
                  <a:pt x="914400" y="5943600"/>
                </a:lnTo>
                <a:lnTo>
                  <a:pt x="12188952" y="5943600"/>
                </a:lnTo>
                <a:lnTo>
                  <a:pt x="12188952" y="6858000"/>
                </a:lnTo>
                <a:lnTo>
                  <a:pt x="914400" y="6858000"/>
                </a:lnTo>
                <a:lnTo>
                  <a:pt x="0" y="6858000"/>
                </a:lnTo>
                <a:lnTo>
                  <a:pt x="0" y="5943600"/>
                </a:lnTo>
                <a:close/>
              </a:path>
            </a:pathLst>
          </a:custGeom>
          <a:solidFill>
            <a:srgbClr val="003C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US" sz="1400" dirty="0">
              <a:solidFill>
                <a:srgbClr val="FFFFFF"/>
              </a:solidFill>
              <a:latin typeface="Jacobs Chronos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4FA705DD-56ED-4F54-AA91-35E616D4BC13}"/>
              </a:ext>
            </a:extLst>
          </p:cNvPr>
          <p:cNvGrpSpPr/>
          <p:nvPr userDrawn="1"/>
        </p:nvGrpSpPr>
        <p:grpSpPr>
          <a:xfrm>
            <a:off x="685803" y="0"/>
            <a:ext cx="8458199" cy="4457700"/>
            <a:chOff x="922993" y="0"/>
            <a:chExt cx="11265832" cy="59436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CA983449-2E0B-43CA-9BC5-182C2EF5B47E}"/>
                </a:ext>
              </a:extLst>
            </p:cNvPr>
            <p:cNvSpPr/>
            <p:nvPr userDrawn="1"/>
          </p:nvSpPr>
          <p:spPr>
            <a:xfrm>
              <a:off x="922993" y="0"/>
              <a:ext cx="10361686" cy="5943600"/>
            </a:xfrm>
            <a:prstGeom prst="rect">
              <a:avLst/>
            </a:prstGeom>
            <a:solidFill>
              <a:srgbClr val="0AD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 dirty="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xmlns="" id="{F53DDF91-51BF-4D32-98B7-15240757038B}"/>
                </a:ext>
              </a:extLst>
            </p:cNvPr>
            <p:cNvSpPr/>
            <p:nvPr userDrawn="1"/>
          </p:nvSpPr>
          <p:spPr>
            <a:xfrm>
              <a:off x="11246400" y="0"/>
              <a:ext cx="942425" cy="5943600"/>
            </a:xfrm>
            <a:prstGeom prst="rect">
              <a:avLst/>
            </a:prstGeom>
            <a:solidFill>
              <a:srgbClr val="007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66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BF651FB-2EEE-4CEC-AB1F-9990F441AE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40" y="4649779"/>
            <a:ext cx="2518875" cy="281106"/>
          </a:xfrm>
          <a:prstGeom prst="rect">
            <a:avLst/>
          </a:prstGeom>
        </p:spPr>
      </p:pic>
      <p:sp>
        <p:nvSpPr>
          <p:cNvPr id="8" name="L-Shape 7">
            <a:extLst>
              <a:ext uri="{FF2B5EF4-FFF2-40B4-BE49-F238E27FC236}">
                <a16:creationId xmlns:a16="http://schemas.microsoft.com/office/drawing/2014/main" xmlns="" id="{2A89CD49-FA2A-4E24-964A-A7AC94506A47}"/>
              </a:ext>
            </a:extLst>
          </p:cNvPr>
          <p:cNvSpPr/>
          <p:nvPr userDrawn="1"/>
        </p:nvSpPr>
        <p:spPr>
          <a:xfrm rot="10800000">
            <a:off x="-413" y="4457232"/>
            <a:ext cx="685800" cy="685800"/>
          </a:xfrm>
          <a:prstGeom prst="corne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7" tIns="34289" rIns="68577" bIns="34289" rtlCol="0" anchor="ctr"/>
          <a:lstStyle/>
          <a:p>
            <a:pPr algn="ctr" defTabSz="685766"/>
            <a:endParaRPr lang="en-AU" sz="1400">
              <a:solidFill>
                <a:srgbClr val="FFFFFF"/>
              </a:solidFill>
              <a:latin typeface="Jacobs Chronos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xmlns="" id="{DA80CB3F-B139-4AA5-868D-E62A3A2A823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136" y="2983230"/>
            <a:ext cx="6240780" cy="1371600"/>
          </a:xfrm>
          <a:prstGeom prst="rect">
            <a:avLst/>
          </a:prstGeom>
          <a:noFill/>
        </p:spPr>
        <p:txBody>
          <a:bodyPr lIns="68577" tIns="34289" rIns="68577" bIns="34289">
            <a:noAutofit/>
          </a:bodyPr>
          <a:lstStyle>
            <a:lvl1pPr marL="0" indent="0" algn="l">
              <a:buNone/>
              <a:defRPr sz="210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2pPr>
            <a:lvl3pPr marL="685766" indent="0" algn="ctr">
              <a:buNone/>
              <a:defRPr sz="140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 dirty="0"/>
              <a:t>Other information, 28pt</a:t>
            </a:r>
          </a:p>
        </p:txBody>
      </p:sp>
      <p:sp>
        <p:nvSpPr>
          <p:cNvPr id="17" name="Text Placeholder 22">
            <a:extLst>
              <a:ext uri="{FF2B5EF4-FFF2-40B4-BE49-F238E27FC236}">
                <a16:creationId xmlns:a16="http://schemas.microsoft.com/office/drawing/2014/main" xmlns="" id="{19715368-2B09-42B3-B040-029DBA29CDA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89436" y="1631158"/>
            <a:ext cx="5828109" cy="1128713"/>
          </a:xfrm>
          <a:prstGeom prst="rect">
            <a:avLst/>
          </a:prstGeom>
        </p:spPr>
        <p:txBody>
          <a:bodyPr lIns="68577" tIns="34289" rIns="68577" bIns="34289" anchor="b"/>
          <a:lstStyle>
            <a:lvl1pPr marL="0" indent="0"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Thank You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01EDC421-108E-4B62-8C43-E5D1190D267C}"/>
              </a:ext>
            </a:extLst>
          </p:cNvPr>
          <p:cNvGrpSpPr/>
          <p:nvPr userDrawn="1"/>
        </p:nvGrpSpPr>
        <p:grpSpPr>
          <a:xfrm>
            <a:off x="1203933" y="4603022"/>
            <a:ext cx="2340154" cy="307523"/>
            <a:chOff x="1605241" y="6137360"/>
            <a:chExt cx="3120205" cy="410030"/>
          </a:xfrm>
        </p:grpSpPr>
        <p:pic>
          <p:nvPicPr>
            <p:cNvPr id="19" name="Picture 18">
              <a:hlinkClick r:id="rId3"/>
              <a:extLst>
                <a:ext uri="{FF2B5EF4-FFF2-40B4-BE49-F238E27FC236}">
                  <a16:creationId xmlns:a16="http://schemas.microsoft.com/office/drawing/2014/main" xmlns="" id="{B341D8EE-A808-4BD8-9630-3245EFD5EA1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9053" y="6150970"/>
              <a:ext cx="474898" cy="385741"/>
            </a:xfrm>
            <a:prstGeom prst="rect">
              <a:avLst/>
            </a:prstGeom>
          </p:spPr>
        </p:pic>
        <p:pic>
          <p:nvPicPr>
            <p:cNvPr id="20" name="Picture 19">
              <a:hlinkClick r:id="rId5"/>
              <a:extLst>
                <a:ext uri="{FF2B5EF4-FFF2-40B4-BE49-F238E27FC236}">
                  <a16:creationId xmlns:a16="http://schemas.microsoft.com/office/drawing/2014/main" xmlns="" id="{A79C7CD1-7957-4418-8E75-AAEDC511CB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48419" y="6140293"/>
              <a:ext cx="405785" cy="407097"/>
            </a:xfrm>
            <a:prstGeom prst="rect">
              <a:avLst/>
            </a:prstGeom>
          </p:spPr>
        </p:pic>
        <p:pic>
          <p:nvPicPr>
            <p:cNvPr id="21" name="Picture 20">
              <a:hlinkClick r:id="rId7"/>
              <a:extLst>
                <a:ext uri="{FF2B5EF4-FFF2-40B4-BE49-F238E27FC236}">
                  <a16:creationId xmlns:a16="http://schemas.microsoft.com/office/drawing/2014/main" xmlns="" id="{E3765027-D74F-42AC-9D81-44A69DB1AE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8800" y="6137360"/>
              <a:ext cx="405785" cy="405785"/>
            </a:xfrm>
            <a:prstGeom prst="rect">
              <a:avLst/>
            </a:prstGeom>
          </p:spPr>
        </p:pic>
        <p:pic>
          <p:nvPicPr>
            <p:cNvPr id="22" name="Picture 21">
              <a:hlinkClick r:id="rId9"/>
              <a:extLst>
                <a:ext uri="{FF2B5EF4-FFF2-40B4-BE49-F238E27FC236}">
                  <a16:creationId xmlns:a16="http://schemas.microsoft.com/office/drawing/2014/main" xmlns="" id="{14567F00-7898-4CF9-B03A-7F65CA6617B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428" y="6168337"/>
              <a:ext cx="519018" cy="363722"/>
            </a:xfrm>
            <a:prstGeom prst="rect">
              <a:avLst/>
            </a:prstGeom>
          </p:spPr>
        </p:pic>
        <p:pic>
          <p:nvPicPr>
            <p:cNvPr id="23" name="Picture 22">
              <a:hlinkClick r:id="rId11"/>
              <a:extLst>
                <a:ext uri="{FF2B5EF4-FFF2-40B4-BE49-F238E27FC236}">
                  <a16:creationId xmlns:a16="http://schemas.microsoft.com/office/drawing/2014/main" xmlns="" id="{957700C5-8F61-4A9E-8B20-7F02870317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05241" y="6188381"/>
              <a:ext cx="359091" cy="35476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123853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00192" y="4767263"/>
            <a:ext cx="2133600" cy="273844"/>
          </a:xfrm>
        </p:spPr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40452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CBECEAA1-F2B5-D449-A15D-BE6F9250D2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814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3570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80223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79361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56271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64825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1504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EED51E53-C704-4648-A432-C3D579C368E5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EADC94DF-CF22-48A4-BA0A-C4C38A013B84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5AE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52AFE780-91D7-411E-9616-15D5F7F95B48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18CE3C64-85E4-4847-9D32-67A911A0EBFE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83402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891984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3987274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556314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710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urp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B907F687-555F-42F3-931D-36B1D43F7B7A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4CA72A78-4C30-4C03-A06D-DA1FF4F7AC07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B555AB02-14EC-4DB4-A3C8-0D9A8157AFF4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D7A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75C5320F-164D-4C85-8156-0F5DC144649D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6F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39448BF6-A9B1-4435-9787-4CFEFE2B3C13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320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e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B907F687-555F-42F3-931D-36B1D43F7B7A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1C240F09-DD7C-4C8C-8DAD-8BC809392125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D4A91B95-0BE4-4F1C-91A7-56D87D69E7D1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FF91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C7B9BDB8-BECF-451A-A4D3-80341F2150FB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D728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553581BC-072A-4FF4-A41A-C4969ED95D61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FF46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5856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Yellow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7755056D-1B7D-47BE-B9C1-919DD1AE7AEC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/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9E34328E-B1C6-4BE7-A077-911C6B42267B}"/>
              </a:ext>
            </a:extLst>
          </p:cNvPr>
          <p:cNvGrpSpPr/>
          <p:nvPr userDrawn="1"/>
        </p:nvGrpSpPr>
        <p:grpSpPr>
          <a:xfrm>
            <a:off x="0" y="0"/>
            <a:ext cx="137160" cy="5144124"/>
            <a:chOff x="0" y="-2"/>
            <a:chExt cx="182880" cy="6923319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58E1AD2A-72E1-41C3-A8C7-1E05E5A1C80F}"/>
                </a:ext>
              </a:extLst>
            </p:cNvPr>
            <p:cNvSpPr/>
            <p:nvPr userDrawn="1"/>
          </p:nvSpPr>
          <p:spPr>
            <a:xfrm>
              <a:off x="0" y="6276204"/>
              <a:ext cx="182880" cy="647113"/>
            </a:xfrm>
            <a:prstGeom prst="rect">
              <a:avLst/>
            </a:prstGeom>
            <a:solidFill>
              <a:srgbClr val="FFD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20137D73-4F1E-4A64-9A95-EC0B5FC68BC2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FFA0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0444ABFA-4863-4BAD-83D2-E9328E5E3C37}"/>
                </a:ext>
              </a:extLst>
            </p:cNvPr>
            <p:cNvSpPr/>
            <p:nvPr userDrawn="1"/>
          </p:nvSpPr>
          <p:spPr>
            <a:xfrm>
              <a:off x="0" y="4573039"/>
              <a:ext cx="182880" cy="1709928"/>
            </a:xfrm>
            <a:prstGeom prst="rect">
              <a:avLst/>
            </a:prstGeom>
            <a:solidFill>
              <a:srgbClr val="FFB4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0213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Gree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A7D4838C-2ED6-416D-BA07-57109830E0FE}"/>
              </a:ext>
            </a:extLst>
          </p:cNvPr>
          <p:cNvCxnSpPr/>
          <p:nvPr userDrawn="1"/>
        </p:nvCxnSpPr>
        <p:spPr>
          <a:xfrm>
            <a:off x="240030" y="4663440"/>
            <a:ext cx="8641080" cy="0"/>
          </a:xfrm>
          <a:prstGeom prst="line">
            <a:avLst/>
          </a:prstGeom>
          <a:ln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14466649-CD9C-476C-918B-BEB28E180304}"/>
              </a:ext>
            </a:extLst>
          </p:cNvPr>
          <p:cNvGrpSpPr/>
          <p:nvPr userDrawn="1"/>
        </p:nvGrpSpPr>
        <p:grpSpPr>
          <a:xfrm>
            <a:off x="0" y="-2"/>
            <a:ext cx="137160" cy="5143502"/>
            <a:chOff x="0" y="-2"/>
            <a:chExt cx="182880" cy="6858002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AE9D4282-E4E1-4CDD-9678-C1191C5B3FE7}"/>
                </a:ext>
              </a:extLst>
            </p:cNvPr>
            <p:cNvSpPr/>
            <p:nvPr userDrawn="1"/>
          </p:nvSpPr>
          <p:spPr>
            <a:xfrm>
              <a:off x="0" y="6210887"/>
              <a:ext cx="182880" cy="647113"/>
            </a:xfrm>
            <a:prstGeom prst="rect">
              <a:avLst/>
            </a:prstGeom>
            <a:solidFill>
              <a:srgbClr val="78FA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xmlns="" id="{BB522D8A-7AFE-42B3-8DA1-7172318C8885}"/>
                </a:ext>
              </a:extLst>
            </p:cNvPr>
            <p:cNvSpPr/>
            <p:nvPr userDrawn="1"/>
          </p:nvSpPr>
          <p:spPr>
            <a:xfrm>
              <a:off x="0" y="-2"/>
              <a:ext cx="182880" cy="4572000"/>
            </a:xfrm>
            <a:prstGeom prst="rect">
              <a:avLst/>
            </a:prstGeom>
            <a:solidFill>
              <a:srgbClr val="007D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A6AC92C7-D5B4-48F1-9A89-5250A640A3F4}"/>
                </a:ext>
              </a:extLst>
            </p:cNvPr>
            <p:cNvSpPr/>
            <p:nvPr userDrawn="1"/>
          </p:nvSpPr>
          <p:spPr>
            <a:xfrm>
              <a:off x="0" y="4517053"/>
              <a:ext cx="182880" cy="1709928"/>
            </a:xfrm>
            <a:prstGeom prst="rect">
              <a:avLst/>
            </a:prstGeom>
            <a:solidFill>
              <a:srgbClr val="0AD28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202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Bl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C62D149B-FB3E-4F3C-91FC-502E6E33681F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xmlns="" id="{0B253A9E-4157-4649-9B03-BC26F137140A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231E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FD63FB71-8D46-41BB-99AC-A9B032B64908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001E5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xmlns="" id="{413CB1E7-BEDB-4F9E-B40E-BE0317677C35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0A7D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656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urp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D50233-4E83-4DC3-B0FF-BDAF1A79C0F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title, 28pt bold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F68160C-305B-4527-8177-840ACDC9C0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88DFC9E-1133-4011-BE9F-F92542AC30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E465AAE8-1348-4C39-A60F-D29A796686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9792" y="932261"/>
            <a:ext cx="8641080" cy="37016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F48F4A85-93A7-4E9A-B2AF-E4854A2ED6B1}"/>
              </a:ext>
            </a:extLst>
          </p:cNvPr>
          <p:cNvGrpSpPr/>
          <p:nvPr userDrawn="1"/>
        </p:nvGrpSpPr>
        <p:grpSpPr>
          <a:xfrm>
            <a:off x="1" y="5006340"/>
            <a:ext cx="9152097" cy="137160"/>
            <a:chOff x="0" y="5303520"/>
            <a:chExt cx="12202796" cy="59436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xmlns="" id="{1B3F44AD-7398-4AE5-BB40-4B9469CB3ADE}"/>
                </a:ext>
              </a:extLst>
            </p:cNvPr>
            <p:cNvSpPr/>
            <p:nvPr userDrawn="1"/>
          </p:nvSpPr>
          <p:spPr>
            <a:xfrm>
              <a:off x="9245604" y="5303520"/>
              <a:ext cx="2651760" cy="594360"/>
            </a:xfrm>
            <a:prstGeom prst="rect">
              <a:avLst/>
            </a:prstGeom>
            <a:solidFill>
              <a:srgbClr val="6F006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xmlns="" id="{04A65855-B2BA-447C-8767-3120D35E2D4F}"/>
                </a:ext>
              </a:extLst>
            </p:cNvPr>
            <p:cNvSpPr/>
            <p:nvPr userDrawn="1"/>
          </p:nvSpPr>
          <p:spPr>
            <a:xfrm>
              <a:off x="11868149" y="5303520"/>
              <a:ext cx="334647" cy="594360"/>
            </a:xfrm>
            <a:prstGeom prst="rect">
              <a:avLst/>
            </a:prstGeom>
            <a:solidFill>
              <a:srgbClr val="460F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xmlns="" id="{23F468E7-8400-47A0-9794-F53ECD440439}"/>
                </a:ext>
              </a:extLst>
            </p:cNvPr>
            <p:cNvSpPr/>
            <p:nvPr userDrawn="1"/>
          </p:nvSpPr>
          <p:spPr>
            <a:xfrm>
              <a:off x="0" y="5303520"/>
              <a:ext cx="9323754" cy="594360"/>
            </a:xfrm>
            <a:prstGeom prst="rect">
              <a:avLst/>
            </a:prstGeom>
            <a:solidFill>
              <a:srgbClr val="A80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783"/>
              <a:endParaRPr lang="en-US" sz="1400">
                <a:solidFill>
                  <a:srgbClr val="FFFFFF"/>
                </a:solidFill>
                <a:latin typeface="Jacobs Chrono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7158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Relationship Id="rId11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13.pn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xmlns="" id="{4A1A0ABA-277A-494D-AFC5-4231A957C667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240030" y="365096"/>
            <a:ext cx="8641080" cy="48006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Slide title, 28pt bold</a:t>
            </a:r>
            <a:endParaRPr lang="en-AU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B30F616C-87D7-4D71-A540-D0E1DC2FB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029" y="1038688"/>
            <a:ext cx="8641080" cy="3556172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xmlns="" id="{45CAD75A-537E-4B12-960F-4DC7FBD909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60869" y="4732020"/>
            <a:ext cx="1920240" cy="20574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600">
                <a:solidFill>
                  <a:schemeClr val="tx1"/>
                </a:solidFill>
              </a:defRPr>
            </a:lvl1pPr>
          </a:lstStyle>
          <a:p>
            <a:pPr defTabSz="685783"/>
            <a:r>
              <a:rPr lang="en-AU" dirty="0">
                <a:solidFill>
                  <a:srgbClr val="000000"/>
                </a:solidFill>
                <a:latin typeface="Jacobs Chronos"/>
              </a:rPr>
              <a:t>©Jacobs 2020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xmlns="" id="{D013D39C-859A-4492-96A6-21F28975B4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40031" y="4732020"/>
            <a:ext cx="586256" cy="20574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 b="1">
                <a:solidFill>
                  <a:schemeClr val="tx1"/>
                </a:solidFill>
                <a:latin typeface="+mj-lt"/>
                <a:cs typeface="JacobsChronos" pitchFamily="34" charset="0"/>
              </a:defRPr>
            </a:lvl1pPr>
          </a:lstStyle>
          <a:p>
            <a:pPr defTabSz="685783"/>
            <a:fld id="{9B3E39EC-4BE2-4DEA-81C0-4ABC0AAB4AC0}" type="slidenum">
              <a:rPr lang="en-AU" smtClean="0">
                <a:solidFill>
                  <a:srgbClr val="000000"/>
                </a:solidFill>
                <a:latin typeface="Jacobs Chronos"/>
              </a:rPr>
              <a:pPr defTabSz="685783"/>
              <a:t>‹#›</a:t>
            </a:fld>
            <a:endParaRPr lang="en-AU" dirty="0">
              <a:solidFill>
                <a:srgbClr val="000000"/>
              </a:solidFill>
              <a:latin typeface="Jacobs Chronos"/>
            </a:endParaRPr>
          </a:p>
        </p:txBody>
      </p:sp>
    </p:spTree>
    <p:extLst>
      <p:ext uri="{BB962C8B-B14F-4D97-AF65-F5344CB8AC3E}">
        <p14:creationId xmlns:p14="http://schemas.microsoft.com/office/powerpoint/2010/main" val="405893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hf hd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tx1"/>
          </a:solidFill>
          <a:latin typeface="Jacobs Chronos" panose="010B0603030503030204" pitchFamily="34" charset="0"/>
          <a:ea typeface="+mj-ea"/>
          <a:cs typeface="Jacobs Chronos" panose="010B0603030503030204" pitchFamily="34" charset="0"/>
        </a:defRPr>
      </a:lvl1pPr>
    </p:titleStyle>
    <p:bodyStyle>
      <a:lvl1pPr marL="202495" indent="-202495" algn="l" defTabSz="685783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1pPr>
      <a:lvl2pPr marL="404990" indent="-202495" algn="l" defTabSz="685783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7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2pPr>
      <a:lvl3pPr marL="607485" indent="-202495" algn="l" defTabSz="685783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3pPr>
      <a:lvl4pPr marL="809980" indent="-202495" algn="l" defTabSz="685783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4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4pPr>
      <a:lvl5pPr marL="1012475" indent="-202495" algn="l" defTabSz="685783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3679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</p:sldLayoutIdLst>
  <p:hf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tx1"/>
          </a:solidFill>
          <a:latin typeface="Jacobs Chronos" panose="010B0603030503030204" pitchFamily="34" charset="0"/>
          <a:ea typeface="+mj-ea"/>
          <a:cs typeface="Jacobs Chronos" panose="010B0603030503030204" pitchFamily="34" charset="0"/>
        </a:defRPr>
      </a:lvl1pPr>
    </p:titleStyle>
    <p:bodyStyle>
      <a:lvl1pPr marL="171442" indent="-202490" algn="l" defTabSz="685766" rtl="0" eaLnBrk="1" latinLnBrk="0" hangingPunct="1">
        <a:lnSpc>
          <a:spcPct val="90000"/>
        </a:lnSpc>
        <a:spcBef>
          <a:spcPts val="75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1pPr>
      <a:lvl2pPr marL="431979" indent="-202490" algn="l" defTabSz="685766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7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2pPr>
      <a:lvl3pPr marL="647968" indent="-202490" algn="l" defTabSz="685766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5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3pPr>
      <a:lvl4pPr marL="863957" indent="-202490" algn="l" defTabSz="685766" rtl="0" eaLnBrk="1" latinLnBrk="0" hangingPunct="1">
        <a:lnSpc>
          <a:spcPct val="90000"/>
        </a:lnSpc>
        <a:spcBef>
          <a:spcPts val="375"/>
        </a:spcBef>
        <a:buFont typeface="Jacobs Chronos" panose="010B0603030503030204" pitchFamily="34" charset="0"/>
        <a:buChar char="−"/>
        <a:defRPr sz="14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4pPr>
      <a:lvl5pPr marL="1079946" indent="-202490" algn="l" defTabSz="685766" rtl="0" eaLnBrk="1" latinLnBrk="0" hangingPunct="1">
        <a:lnSpc>
          <a:spcPct val="90000"/>
        </a:lnSpc>
        <a:spcBef>
          <a:spcPts val="375"/>
        </a:spcBef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Jacobs Chronos" panose="010B0603030503030204" pitchFamily="34" charset="0"/>
          <a:ea typeface="+mn-ea"/>
          <a:cs typeface="Jacobs Chronos" panose="010B0603030503030204" pitchFamily="34" charset="0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E77647A1-46B3-4E57-B95B-49A623882F9E}" type="datetimeFigureOut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10/02/2020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BCF64411-6CB5-43CE-9E22-66B9BD54A0C5}" type="slidenum">
              <a:rPr lang="en-GB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914400"/>
              <a:t>‹#›</a:t>
            </a:fld>
            <a:endParaRPr lang="en-GB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813268"/>
            <a:ext cx="1368659" cy="206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20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.xml"/><Relationship Id="rId3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6C4927CA-EF44-DB40-8FFE-B09F50482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2139702"/>
            <a:ext cx="8147248" cy="2592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Jim Watson</a:t>
            </a:r>
          </a:p>
          <a:p>
            <a:pPr marL="0" indent="0">
              <a:buNone/>
            </a:pPr>
            <a:r>
              <a:rPr lang="en-GB" sz="2400" dirty="0"/>
              <a:t>Expert Lead and Professor of Energy Policy,</a:t>
            </a:r>
          </a:p>
          <a:p>
            <a:pPr marL="0" indent="0">
              <a:buNone/>
            </a:pPr>
            <a:r>
              <a:rPr lang="en-GB" sz="2400" dirty="0"/>
              <a:t>UCL Institute of Sustainable Resources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90642"/>
            <a:ext cx="8784976" cy="857250"/>
          </a:xfrm>
        </p:spPr>
        <p:txBody>
          <a:bodyPr>
            <a:normAutofit/>
          </a:bodyPr>
          <a:lstStyle/>
          <a:p>
            <a:r>
              <a:rPr lang="en-GB" dirty="0"/>
              <a:t>Introduction to air travel</a:t>
            </a:r>
          </a:p>
        </p:txBody>
      </p:sp>
    </p:spTree>
    <p:extLst>
      <p:ext uri="{BB962C8B-B14F-4D97-AF65-F5344CB8AC3E}">
        <p14:creationId xmlns:p14="http://schemas.microsoft.com/office/powerpoint/2010/main" val="342334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44A6F135-83A4-5F46-B72B-8DACABB7A90E}"/>
              </a:ext>
            </a:extLst>
          </p:cNvPr>
          <p:cNvSpPr txBox="1">
            <a:spLocks/>
          </p:cNvSpPr>
          <p:nvPr/>
        </p:nvSpPr>
        <p:spPr>
          <a:xfrm>
            <a:off x="539553" y="1647892"/>
            <a:ext cx="8136904" cy="3300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dirty="0">
                <a:solidFill>
                  <a:prstClr val="black"/>
                </a:solidFill>
                <a:latin typeface="Calibri"/>
              </a:rPr>
              <a:t>Most UK air travel is international, so some plans to reduce emissions depend on international agreements</a:t>
            </a:r>
          </a:p>
          <a:p>
            <a:r>
              <a:rPr lang="en-GB" sz="2600" dirty="0">
                <a:solidFill>
                  <a:prstClr val="black"/>
                </a:solidFill>
                <a:latin typeface="Calibri"/>
              </a:rPr>
              <a:t>Technologies or fuels that can deliver large reductions in emissions from aircraft are at an early stage</a:t>
            </a:r>
          </a:p>
          <a:p>
            <a:r>
              <a:rPr lang="en-GB" sz="2600" dirty="0">
                <a:solidFill>
                  <a:prstClr val="black"/>
                </a:solidFill>
                <a:latin typeface="Calibri"/>
              </a:rPr>
              <a:t>Safety considerations mean that change can be slow</a:t>
            </a:r>
          </a:p>
          <a:p>
            <a:r>
              <a:rPr lang="en-GB" sz="2600" dirty="0">
                <a:solidFill>
                  <a:prstClr val="black"/>
                </a:solidFill>
                <a:latin typeface="Calibri"/>
              </a:rPr>
              <a:t>There has been a reluctance by governments to limit the demand for air travel for economic and other reasons</a:t>
            </a:r>
          </a:p>
          <a:p>
            <a:endParaRPr lang="en-GB" sz="2600" dirty="0">
              <a:solidFill>
                <a:prstClr val="black"/>
              </a:solidFill>
              <a:latin typeface="Calibri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90642"/>
            <a:ext cx="8784976" cy="857250"/>
          </a:xfrm>
        </p:spPr>
        <p:txBody>
          <a:bodyPr>
            <a:normAutofit/>
          </a:bodyPr>
          <a:lstStyle/>
          <a:p>
            <a:r>
              <a:rPr lang="en-GB" dirty="0"/>
              <a:t>Why is air travel treated differently?</a:t>
            </a:r>
          </a:p>
        </p:txBody>
      </p:sp>
    </p:spTree>
    <p:extLst>
      <p:ext uri="{BB962C8B-B14F-4D97-AF65-F5344CB8AC3E}">
        <p14:creationId xmlns:p14="http://schemas.microsoft.com/office/powerpoint/2010/main" val="279849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6C4927CA-EF44-DB40-8FFE-B09F50482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73146" y="1570617"/>
            <a:ext cx="2448272" cy="31683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In 2017, 96% of UK air travel emissions came from international flights. 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90642"/>
            <a:ext cx="8784976" cy="857250"/>
          </a:xfrm>
        </p:spPr>
        <p:txBody>
          <a:bodyPr>
            <a:normAutofit/>
          </a:bodyPr>
          <a:lstStyle/>
          <a:p>
            <a:r>
              <a:rPr lang="en-GB" dirty="0"/>
              <a:t>Emissions from air travel in the UK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="" xmlns:a16="http://schemas.microsoft.com/office/drawing/2014/main" id="{AAA32696-36C3-2C4D-815A-97FE0D63CF7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1689981"/>
              </p:ext>
            </p:extLst>
          </p:nvPr>
        </p:nvGraphicFramePr>
        <p:xfrm>
          <a:off x="228802" y="1563637"/>
          <a:ext cx="6144344" cy="3487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0842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="" xmlns:a16="http://schemas.microsoft.com/office/drawing/2014/main" id="{344906C8-A4F2-1E44-8B26-48F50D84EA08}"/>
              </a:ext>
            </a:extLst>
          </p:cNvPr>
          <p:cNvSpPr txBox="1">
            <a:spLocks/>
          </p:cNvSpPr>
          <p:nvPr/>
        </p:nvSpPr>
        <p:spPr>
          <a:xfrm>
            <a:off x="539553" y="1647892"/>
            <a:ext cx="8136904" cy="33001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dirty="0">
                <a:solidFill>
                  <a:prstClr val="black"/>
                </a:solidFill>
                <a:latin typeface="Calibri"/>
              </a:rPr>
              <a:t>The impacts of air travel on the climate are larger than the impact of carbon dioxide emissions</a:t>
            </a:r>
          </a:p>
          <a:p>
            <a:r>
              <a:rPr lang="en-GB" sz="2600" dirty="0">
                <a:solidFill>
                  <a:prstClr val="black"/>
                </a:solidFill>
                <a:latin typeface="Calibri"/>
              </a:rPr>
              <a:t>There are other emissions from planes which have impacts on the climate – for example, by affecting cloud formation</a:t>
            </a:r>
          </a:p>
          <a:p>
            <a:r>
              <a:rPr lang="en-GB" sz="2600" dirty="0">
                <a:solidFill>
                  <a:prstClr val="black"/>
                </a:solidFill>
                <a:latin typeface="Calibri"/>
              </a:rPr>
              <a:t>These effects occur over different timescales and are difficult to measure</a:t>
            </a:r>
          </a:p>
          <a:p>
            <a:r>
              <a:rPr lang="en-GB" sz="2600" dirty="0">
                <a:solidFill>
                  <a:prstClr val="black"/>
                </a:solidFill>
                <a:latin typeface="Calibri"/>
              </a:rPr>
              <a:t>Although they are important, this makes them problematic to report on the same basis as carbon dioxide emissions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90642"/>
            <a:ext cx="8784976" cy="857250"/>
          </a:xfrm>
        </p:spPr>
        <p:txBody>
          <a:bodyPr>
            <a:normAutofit/>
          </a:bodyPr>
          <a:lstStyle/>
          <a:p>
            <a:r>
              <a:rPr lang="en-GB" dirty="0"/>
              <a:t>Impacts of air travel</a:t>
            </a:r>
          </a:p>
        </p:txBody>
      </p:sp>
    </p:spTree>
    <p:extLst>
      <p:ext uri="{BB962C8B-B14F-4D97-AF65-F5344CB8AC3E}">
        <p14:creationId xmlns:p14="http://schemas.microsoft.com/office/powerpoint/2010/main" val="48124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="" xmlns:a16="http://schemas.microsoft.com/office/drawing/2014/main" id="{6C4927CA-EF44-DB40-8FFE-B09F50482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2436" y="1563636"/>
            <a:ext cx="2460983" cy="295232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400" dirty="0"/>
              <a:t>Committee on Climate Change advice on net zero: </a:t>
            </a:r>
          </a:p>
          <a:p>
            <a:pPr marL="0" indent="0">
              <a:buNone/>
            </a:pPr>
            <a:r>
              <a:rPr lang="en-GB" sz="2400" dirty="0"/>
              <a:t>Almost all transport emissions need to be zero by 2050, apart from air travel  emissions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90642"/>
            <a:ext cx="8784976" cy="857250"/>
          </a:xfrm>
        </p:spPr>
        <p:txBody>
          <a:bodyPr>
            <a:normAutofit/>
          </a:bodyPr>
          <a:lstStyle/>
          <a:p>
            <a:r>
              <a:rPr lang="en-GB" dirty="0"/>
              <a:t>Reducing emissions from air travel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="" xmlns:a16="http://schemas.microsoft.com/office/drawing/2014/main" id="{99451B52-0122-4F4A-A3EB-771F73E12D8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73159820"/>
              </p:ext>
            </p:extLst>
          </p:nvPr>
        </p:nvGraphicFramePr>
        <p:xfrm>
          <a:off x="228802" y="1563637"/>
          <a:ext cx="6144344" cy="3487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167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="" xmlns:a16="http://schemas.microsoft.com/office/drawing/2014/main" id="{410774B8-5202-4B44-9761-5877C7D57E90}"/>
              </a:ext>
            </a:extLst>
          </p:cNvPr>
          <p:cNvSpPr txBox="1">
            <a:spLocks/>
          </p:cNvSpPr>
          <p:nvPr/>
        </p:nvSpPr>
        <p:spPr>
          <a:xfrm>
            <a:off x="539553" y="1647892"/>
            <a:ext cx="8136904" cy="286807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600" dirty="0">
                <a:solidFill>
                  <a:prstClr val="black"/>
                </a:solidFill>
                <a:latin typeface="Calibri"/>
              </a:rPr>
              <a:t>Committee on Climate Change scenario assumes a 25% increase in demand for air travel between 2018 and 2050</a:t>
            </a:r>
          </a:p>
          <a:p>
            <a:r>
              <a:rPr lang="en-GB" sz="2600" dirty="0">
                <a:solidFill>
                  <a:prstClr val="black"/>
                </a:solidFill>
                <a:latin typeface="Calibri"/>
              </a:rPr>
              <a:t>This means that demand would need to increase much more slowly than it has done in the last two decades</a:t>
            </a:r>
          </a:p>
          <a:p>
            <a:r>
              <a:rPr lang="en-GB" sz="2600" dirty="0">
                <a:solidFill>
                  <a:prstClr val="black"/>
                </a:solidFill>
                <a:latin typeface="Calibri"/>
              </a:rPr>
              <a:t>The governments latest forecast includes a higher increase in demand: a 50% increase between 2018 and 2050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90642"/>
            <a:ext cx="8784976" cy="857250"/>
          </a:xfrm>
        </p:spPr>
        <p:txBody>
          <a:bodyPr>
            <a:normAutofit/>
          </a:bodyPr>
          <a:lstStyle/>
          <a:p>
            <a:r>
              <a:rPr lang="en-GB" dirty="0"/>
              <a:t>Reducing emissions from air travel</a:t>
            </a:r>
          </a:p>
        </p:txBody>
      </p:sp>
    </p:spTree>
    <p:extLst>
      <p:ext uri="{BB962C8B-B14F-4D97-AF65-F5344CB8AC3E}">
        <p14:creationId xmlns:p14="http://schemas.microsoft.com/office/powerpoint/2010/main" val="351218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790642"/>
            <a:ext cx="8784976" cy="857250"/>
          </a:xfrm>
        </p:spPr>
        <p:txBody>
          <a:bodyPr>
            <a:normAutofit/>
          </a:bodyPr>
          <a:lstStyle/>
          <a:p>
            <a:r>
              <a:rPr lang="en-GB" dirty="0"/>
              <a:t>What this panel will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69BF1BE-2747-DD43-AB78-3EB7AFE1A8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3637"/>
            <a:ext cx="8229600" cy="3030985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400" dirty="0"/>
              <a:t>Introduction to air travel</a:t>
            </a:r>
          </a:p>
          <a:p>
            <a:pPr marL="0" indent="0">
              <a:buNone/>
            </a:pPr>
            <a:r>
              <a:rPr lang="en-GB" sz="2400" b="1" dirty="0"/>
              <a:t>What could be done to reduce emissions?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GB" sz="2400" dirty="0"/>
              <a:t>Technical options for reducing emissions from air travel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GB" sz="2400" dirty="0"/>
              <a:t>Alternatives to air travel</a:t>
            </a:r>
          </a:p>
          <a:p>
            <a:pPr marL="457200" indent="-457200">
              <a:buFont typeface="+mj-lt"/>
              <a:buAutoNum type="arabicPeriod" startAt="2"/>
            </a:pPr>
            <a:r>
              <a:rPr lang="en-GB" sz="2400" dirty="0"/>
              <a:t>Fairness</a:t>
            </a:r>
          </a:p>
          <a:p>
            <a:pPr marL="0" indent="0">
              <a:buNone/>
            </a:pPr>
            <a:r>
              <a:rPr lang="en-GB" sz="2400" b="1" dirty="0"/>
              <a:t>How can we get there?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GB" sz="2400" dirty="0"/>
              <a:t>How to make change happen – view 1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GB" sz="2400" dirty="0"/>
              <a:t>How to make change happen – view 2</a:t>
            </a:r>
          </a:p>
        </p:txBody>
      </p:sp>
    </p:spTree>
    <p:extLst>
      <p:ext uri="{BB962C8B-B14F-4D97-AF65-F5344CB8AC3E}">
        <p14:creationId xmlns:p14="http://schemas.microsoft.com/office/powerpoint/2010/main" val="154566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Jacobs Primary">
      <a:dk1>
        <a:srgbClr val="000000"/>
      </a:dk1>
      <a:lt1>
        <a:srgbClr val="FFFFFF"/>
      </a:lt1>
      <a:dk2>
        <a:srgbClr val="333333"/>
      </a:dk2>
      <a:lt2>
        <a:srgbClr val="E5E5E5"/>
      </a:lt2>
      <a:accent1>
        <a:srgbClr val="2314DC"/>
      </a:accent1>
      <a:accent2>
        <a:srgbClr val="6F006E"/>
      </a:accent2>
      <a:accent3>
        <a:srgbClr val="D72850"/>
      </a:accent3>
      <a:accent4>
        <a:srgbClr val="FFA014"/>
      </a:accent4>
      <a:accent5>
        <a:srgbClr val="007D55"/>
      </a:accent5>
      <a:accent6>
        <a:srgbClr val="C8C8C8"/>
      </a:accent6>
      <a:hlink>
        <a:srgbClr val="2314DC"/>
      </a:hlink>
      <a:folHlink>
        <a:srgbClr val="FF8714"/>
      </a:folHlink>
    </a:clrScheme>
    <a:fontScheme name="Custom 1">
      <a:majorFont>
        <a:latin typeface="Jacobs Chronos"/>
        <a:ea typeface=""/>
        <a:cs typeface=""/>
      </a:majorFont>
      <a:minorFont>
        <a:latin typeface="Jacobs Chron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acobs PowerPoint 16x9_Master Template.potx" id="{109E9AB7-6D08-4F36-9881-F78080469B2A}" vid="{6EBEA7BE-A311-4E9D-8854-0352DB49545F}"/>
    </a:ext>
  </a:extLst>
</a:theme>
</file>

<file path=ppt/theme/theme2.xml><?xml version="1.0" encoding="utf-8"?>
<a:theme xmlns:a="http://schemas.openxmlformats.org/drawingml/2006/main" name="3_Map">
  <a:themeElements>
    <a:clrScheme name="Jacobs Primary">
      <a:dk1>
        <a:srgbClr val="000000"/>
      </a:dk1>
      <a:lt1>
        <a:srgbClr val="FFFFFF"/>
      </a:lt1>
      <a:dk2>
        <a:srgbClr val="333333"/>
      </a:dk2>
      <a:lt2>
        <a:srgbClr val="E5E5E5"/>
      </a:lt2>
      <a:accent1>
        <a:srgbClr val="2314DC"/>
      </a:accent1>
      <a:accent2>
        <a:srgbClr val="6F006E"/>
      </a:accent2>
      <a:accent3>
        <a:srgbClr val="D72850"/>
      </a:accent3>
      <a:accent4>
        <a:srgbClr val="FFA014"/>
      </a:accent4>
      <a:accent5>
        <a:srgbClr val="007D55"/>
      </a:accent5>
      <a:accent6>
        <a:srgbClr val="C8C8C8"/>
      </a:accent6>
      <a:hlink>
        <a:srgbClr val="2314DC"/>
      </a:hlink>
      <a:folHlink>
        <a:srgbClr val="FF8714"/>
      </a:folHlink>
    </a:clrScheme>
    <a:fontScheme name="Custom 1">
      <a:majorFont>
        <a:latin typeface="Jacobs Chronos"/>
        <a:ea typeface=""/>
        <a:cs typeface=""/>
      </a:majorFont>
      <a:minorFont>
        <a:latin typeface="Jacobs Chrono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acobs PowerPoint 16x9_Master Template.potx" id="{109E9AB7-6D08-4F36-9881-F78080469B2A}" vid="{21EB0679-41EA-40E9-903F-A23B95DDC27D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435</Words>
  <Application>Microsoft Macintosh PowerPoint</Application>
  <PresentationFormat>On-screen Show (16:9)</PresentationFormat>
  <Paragraphs>49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Calibri</vt:lpstr>
      <vt:lpstr>Jacobs Chronos</vt:lpstr>
      <vt:lpstr>JacobsChronos</vt:lpstr>
      <vt:lpstr>Wingdings</vt:lpstr>
      <vt:lpstr>Arial</vt:lpstr>
      <vt:lpstr>Custom Design</vt:lpstr>
      <vt:lpstr>3_Map</vt:lpstr>
      <vt:lpstr>1_Office Theme</vt:lpstr>
      <vt:lpstr>Introduction to air travel</vt:lpstr>
      <vt:lpstr>Why is air travel treated differently?</vt:lpstr>
      <vt:lpstr>Emissions from air travel in the UK</vt:lpstr>
      <vt:lpstr>Impacts of air travel</vt:lpstr>
      <vt:lpstr>Reducing emissions from air travel</vt:lpstr>
      <vt:lpstr>Reducing emissions from air travel</vt:lpstr>
      <vt:lpstr>What this panel will cover</vt:lpstr>
    </vt:vector>
  </TitlesOfParts>
  <Company>Involve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Allan</dc:creator>
  <cp:lastModifiedBy>Lynn Bjerke</cp:lastModifiedBy>
  <cp:revision>134</cp:revision>
  <dcterms:created xsi:type="dcterms:W3CDTF">2020-01-18T09:46:56Z</dcterms:created>
  <dcterms:modified xsi:type="dcterms:W3CDTF">2020-02-10T21:53:11Z</dcterms:modified>
</cp:coreProperties>
</file>