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  <p:sldMasterId id="2147483794" r:id="rId2"/>
    <p:sldMasterId id="2147483829" r:id="rId3"/>
  </p:sldMasterIdLst>
  <p:notesMasterIdLst>
    <p:notesMasterId r:id="rId15"/>
  </p:notesMasterIdLst>
  <p:sldIdLst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</p:sldIdLst>
  <p:sldSz cx="9144000" cy="5143500" type="screen16x9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1803" autoAdjust="0"/>
  </p:normalViewPr>
  <p:slideViewPr>
    <p:cSldViewPr snapToGrid="0" snapToObjects="1">
      <p:cViewPr varScale="1">
        <p:scale>
          <a:sx n="128" d="100"/>
          <a:sy n="128" d="100"/>
        </p:scale>
        <p:origin x="1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research/uploads/prod/2012/10/5d3b7b628eb23-5d3b7b628eb24To-See-or-Not-to-See-A-Study-Comparing-Four-way-Avatar-Video-and-Audio-Conferencing-for-Work-.pdf.pdf" TargetMode="External"/><Relationship Id="rId4" Type="http://schemas.openxmlformats.org/officeDocument/2006/relationships/hyperlink" Target="https://ieeexplore.ieee.org/document/8797719" TargetMode="External"/><Relationship Id="rId5" Type="http://schemas.openxmlformats.org/officeDocument/2006/relationships/hyperlink" Target="https://dl.acm.org/doi/10.1016/j.comcom.2014.02.009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Virtual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 teleconferencing</a:t>
            </a:r>
            <a:r>
              <a:rPr lang="en-US" baseline="0" dirty="0" smtClean="0"/>
              <a:t> or video conferencing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19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2400" dirty="0" smtClean="0"/>
              <a:t>Avatar conferencing (virtual reality, VR, using 3-D camera and motion trackers) </a:t>
            </a:r>
            <a:r>
              <a:rPr lang="en-GB" sz="2400" dirty="0" smtClean="0">
                <a:sym typeface="Wingdings" panose="05000000000000000000" pitchFamily="2" charset="2"/>
              </a:rPr>
              <a:t> simulates face-to-face meeting and allows sociability (</a:t>
            </a:r>
            <a:r>
              <a:rPr lang="en-GB" sz="2400" dirty="0" smtClean="0">
                <a:sym typeface="Wingdings" panose="05000000000000000000" pitchFamily="2" charset="2"/>
                <a:hlinkClick r:id="rId3"/>
              </a:rPr>
              <a:t>Junuzovic et al., 2012</a:t>
            </a:r>
            <a:r>
              <a:rPr lang="en-GB" sz="2400" dirty="0" smtClean="0">
                <a:sym typeface="Wingdings" panose="05000000000000000000" pitchFamily="2" charset="2"/>
              </a:rPr>
              <a:t>) 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ym typeface="Wingdings" panose="05000000000000000000" pitchFamily="2" charset="2"/>
              </a:rPr>
              <a:t>Augmented reality, AR, adds extra degree of freedom to VR with enhanced realism (</a:t>
            </a:r>
            <a:r>
              <a:rPr lang="en-GB" sz="2400" dirty="0" smtClean="0">
                <a:sym typeface="Wingdings" panose="05000000000000000000" pitchFamily="2" charset="2"/>
                <a:hlinkClick r:id="rId4"/>
              </a:rPr>
              <a:t>Yoon et al., 2019</a:t>
            </a:r>
            <a:r>
              <a:rPr lang="en-GB" sz="2400" dirty="0" smtClean="0">
                <a:sym typeface="Wingdings" panose="05000000000000000000" pitchFamily="2" charset="2"/>
              </a:rPr>
              <a:t>) through advanced technology and could be a ‘game changer’ in 5G network </a:t>
            </a:r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ym typeface="Wingdings" panose="05000000000000000000" pitchFamily="2" charset="2"/>
              </a:rPr>
              <a:t>Virtual conferencing uses ~7% energy/carbon as compared to in-person meeting (</a:t>
            </a:r>
            <a:r>
              <a:rPr lang="en-GB" sz="2400" dirty="0" smtClean="0">
                <a:sym typeface="Wingdings" panose="05000000000000000000" pitchFamily="2" charset="2"/>
                <a:hlinkClick r:id="rId5"/>
              </a:rPr>
              <a:t>Ong et al., 2014</a:t>
            </a:r>
            <a:r>
              <a:rPr lang="en-GB" sz="2400" dirty="0" smtClean="0">
                <a:sym typeface="Wingdings" panose="05000000000000000000" pitchFamily="2" charset="2"/>
              </a:rPr>
              <a:t>), although it is case dependent.  </a:t>
            </a:r>
            <a:endParaRPr lang="en-GB" sz="2400" dirty="0" smtClean="0"/>
          </a:p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 smtClean="0">
              <a:sym typeface="Wingdings" panose="05000000000000000000" pitchFamily="2" charset="2"/>
            </a:endParaRPr>
          </a:p>
          <a:p>
            <a:pPr algn="just"/>
            <a:endParaRPr lang="en-GB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Data: https://</a:t>
            </a:r>
            <a:r>
              <a:rPr lang="en-US" dirty="0" err="1" smtClean="0"/>
              <a:t>assets.publishing.service.gov.uk</a:t>
            </a:r>
            <a:r>
              <a:rPr lang="en-US" dirty="0" smtClean="0"/>
              <a:t>/government/uploads/system/uploads/</a:t>
            </a:r>
            <a:r>
              <a:rPr lang="en-US" dirty="0" err="1" smtClean="0"/>
              <a:t>attachment_data</a:t>
            </a:r>
            <a:r>
              <a:rPr lang="en-US" dirty="0" smtClean="0"/>
              <a:t>/file/844835/sea-passenger-statistics-all-routes-2018-final.pdf - </a:t>
            </a:r>
            <a:r>
              <a:rPr lang="en-US" dirty="0" err="1" smtClean="0"/>
              <a:t>DfT</a:t>
            </a:r>
            <a:r>
              <a:rPr lang="en-US" baseline="0" dirty="0" smtClean="0"/>
              <a:t> Sea Passenger Statistics: All routes 2018 </a:t>
            </a:r>
            <a:endParaRPr lang="en-US" dirty="0" smtClean="0"/>
          </a:p>
          <a:p>
            <a:r>
              <a:rPr lang="en-US" dirty="0" smtClean="0"/>
              <a:t>Around twice as many domestic</a:t>
            </a:r>
            <a:r>
              <a:rPr lang="en-US" baseline="0" dirty="0" smtClean="0"/>
              <a:t> passengers as international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References to own work:</a:t>
            </a:r>
          </a:p>
          <a:p>
            <a:r>
              <a:rPr lang="en-US" dirty="0" smtClean="0"/>
              <a:t>Bows-Larkin, 2014: https://</a:t>
            </a:r>
            <a:r>
              <a:rPr lang="en-US" dirty="0" err="1" smtClean="0"/>
              <a:t>www.tandfonline.com</a:t>
            </a:r>
            <a:r>
              <a:rPr lang="en-US" dirty="0" smtClean="0"/>
              <a:t>/</a:t>
            </a:r>
            <a:r>
              <a:rPr lang="en-US" dirty="0" err="1" smtClean="0"/>
              <a:t>doi</a:t>
            </a:r>
            <a:r>
              <a:rPr lang="en-US" dirty="0" smtClean="0"/>
              <a:t>/abs/10.1080/14693062.2014.965125</a:t>
            </a:r>
          </a:p>
          <a:p>
            <a:r>
              <a:rPr lang="en-US" dirty="0" smtClean="0"/>
              <a:t>Gilbert et al., 2015: https://</a:t>
            </a:r>
            <a:r>
              <a:rPr lang="en-US" dirty="0" err="1" smtClean="0"/>
              <a:t>www.tandfonline.com</a:t>
            </a:r>
            <a:r>
              <a:rPr lang="en-US" dirty="0" smtClean="0"/>
              <a:t>/</a:t>
            </a:r>
            <a:r>
              <a:rPr lang="en-US" dirty="0" err="1" smtClean="0"/>
              <a:t>doi</a:t>
            </a:r>
            <a:r>
              <a:rPr lang="en-US" dirty="0" smtClean="0"/>
              <a:t>/full/10.1080/17583004.2015.1013676 </a:t>
            </a:r>
          </a:p>
          <a:p>
            <a:r>
              <a:rPr lang="en-US" dirty="0" smtClean="0"/>
              <a:t>Bows-Larkin</a:t>
            </a:r>
            <a:r>
              <a:rPr lang="en-US" baseline="0" dirty="0" smtClean="0"/>
              <a:t> et al., 2014: https://</a:t>
            </a:r>
            <a:r>
              <a:rPr lang="en-US" baseline="0" dirty="0" err="1" smtClean="0"/>
              <a:t>www.research.manchester.ac.uk</a:t>
            </a:r>
            <a:r>
              <a:rPr lang="en-US" baseline="0" dirty="0" smtClean="0"/>
              <a:t>/portal/files/40102807/</a:t>
            </a:r>
            <a:r>
              <a:rPr lang="en-US" baseline="0" dirty="0" err="1" smtClean="0"/>
              <a:t>High_Seas_High_Stakes_High_Seas_Project_Final_Report.pdf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PhD study, Bullock et al., </a:t>
            </a:r>
            <a:r>
              <a:rPr lang="en-GB" dirty="0" err="1" smtClean="0"/>
              <a:t>ongoing</a:t>
            </a:r>
            <a:r>
              <a:rPr lang="en-GB" dirty="0" smtClean="0"/>
              <a:t> and paper submitted: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Bullock, S., Mason, J., Broderick J.,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Larkin, 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Shipping and the Paris Climate Agreement: a focus on committed emissions,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BMC Energy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review. </a:t>
            </a:r>
            <a:r>
              <a:rPr lang="mr-I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notes that lifetime of EU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ships is higher than rest of the world </a:t>
            </a:r>
            <a:r>
              <a:rPr lang="mr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 years </a:t>
            </a:r>
            <a:r>
              <a:rPr lang="mr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reinforces point about retrofit.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References to own work:</a:t>
            </a:r>
          </a:p>
          <a:p>
            <a:r>
              <a:rPr lang="en-US" dirty="0" smtClean="0"/>
              <a:t>Bows-Larkin, 2014: https://</a:t>
            </a:r>
            <a:r>
              <a:rPr lang="en-US" dirty="0" err="1" smtClean="0"/>
              <a:t>www.tandfonline.com</a:t>
            </a:r>
            <a:r>
              <a:rPr lang="en-US" dirty="0" smtClean="0"/>
              <a:t>/</a:t>
            </a:r>
            <a:r>
              <a:rPr lang="en-US" dirty="0" err="1" smtClean="0"/>
              <a:t>doi</a:t>
            </a:r>
            <a:r>
              <a:rPr lang="en-US" dirty="0" smtClean="0"/>
              <a:t>/abs/10.1080/14693062.2014.965125</a:t>
            </a:r>
          </a:p>
          <a:p>
            <a:r>
              <a:rPr lang="en-US" dirty="0" smtClean="0"/>
              <a:t>Gilbert et al., 2015: https://</a:t>
            </a:r>
            <a:r>
              <a:rPr lang="en-US" dirty="0" err="1" smtClean="0"/>
              <a:t>www.tandfonline.com</a:t>
            </a:r>
            <a:r>
              <a:rPr lang="en-US" dirty="0" smtClean="0"/>
              <a:t>/</a:t>
            </a:r>
            <a:r>
              <a:rPr lang="en-US" dirty="0" err="1" smtClean="0"/>
              <a:t>doi</a:t>
            </a:r>
            <a:r>
              <a:rPr lang="en-US" dirty="0" smtClean="0"/>
              <a:t>/full/10.1080/17583004.2015.1013676 </a:t>
            </a:r>
          </a:p>
          <a:p>
            <a:r>
              <a:rPr lang="en-US" dirty="0" smtClean="0"/>
              <a:t>Bows-Larkin</a:t>
            </a:r>
            <a:r>
              <a:rPr lang="en-US" baseline="0" dirty="0" smtClean="0"/>
              <a:t> et al., 2014: https://</a:t>
            </a:r>
            <a:r>
              <a:rPr lang="en-US" baseline="0" dirty="0" err="1" smtClean="0"/>
              <a:t>www.research.manchester.ac.uk</a:t>
            </a:r>
            <a:r>
              <a:rPr lang="en-US" baseline="0" dirty="0" smtClean="0"/>
              <a:t>/portal/files/40102807/</a:t>
            </a:r>
            <a:r>
              <a:rPr lang="en-US" baseline="0" dirty="0" err="1" smtClean="0"/>
              <a:t>High_Seas_High_Stakes_High_Seas_Project_Final_Report.pdf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err="1" smtClean="0"/>
              <a:t>Traut</a:t>
            </a:r>
            <a:r>
              <a:rPr lang="en-US" dirty="0" smtClean="0"/>
              <a:t> et al.,</a:t>
            </a:r>
            <a:r>
              <a:rPr lang="en-US" baseline="0" dirty="0" smtClean="0"/>
              <a:t> 2014: https://</a:t>
            </a:r>
            <a:r>
              <a:rPr lang="en-US" baseline="0" dirty="0" err="1" smtClean="0"/>
              <a:t>www.sciencedirect.com</a:t>
            </a:r>
            <a:r>
              <a:rPr lang="en-US" baseline="0" dirty="0" smtClean="0"/>
              <a:t>/science/article/</a:t>
            </a:r>
            <a:r>
              <a:rPr lang="en-US" baseline="0" dirty="0" err="1" smtClean="0"/>
              <a:t>pii</a:t>
            </a:r>
            <a:r>
              <a:rPr lang="en-US" baseline="0" dirty="0" smtClean="0"/>
              <a:t>/S0306261913005928</a:t>
            </a:r>
            <a:endParaRPr lang="en-US" dirty="0" smtClean="0"/>
          </a:p>
          <a:p>
            <a:r>
              <a:rPr lang="en-US" dirty="0" smtClean="0"/>
              <a:t>Gilbert</a:t>
            </a:r>
            <a:r>
              <a:rPr lang="en-US" baseline="0" dirty="0" smtClean="0"/>
              <a:t> et al., 2018: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https://doi.org/10.1016/j.jclepro.2017.10.165 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avialability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concerns for biofuels cf aviation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Technology to cut CO</a:t>
            </a:r>
            <a:r>
              <a:rPr lang="en-US" baseline="-25000" dirty="0" smtClean="0"/>
              <a:t>2</a:t>
            </a:r>
            <a:r>
              <a:rPr lang="en-US" dirty="0" smtClean="0"/>
              <a:t> varies by ship market</a:t>
            </a:r>
          </a:p>
          <a:p>
            <a:r>
              <a:rPr lang="en-US" dirty="0" smtClean="0"/>
              <a:t>Short-sea and rivers </a:t>
            </a:r>
            <a:r>
              <a:rPr lang="mr-IN" dirty="0" smtClean="0"/>
              <a:t>–</a:t>
            </a:r>
            <a:r>
              <a:rPr lang="en-US" dirty="0" smtClean="0"/>
              <a:t> battery electric/hybrid</a:t>
            </a:r>
          </a:p>
          <a:p>
            <a:r>
              <a:rPr lang="en-US" dirty="0" smtClean="0"/>
              <a:t>High seas and cruise </a:t>
            </a:r>
            <a:r>
              <a:rPr lang="mr-IN" dirty="0" smtClean="0"/>
              <a:t>–</a:t>
            </a:r>
            <a:r>
              <a:rPr lang="en-US" dirty="0" smtClean="0"/>
              <a:t> all other options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Ammonia: https://</a:t>
            </a:r>
            <a:r>
              <a:rPr lang="en-GB" dirty="0" err="1" smtClean="0"/>
              <a:t>www.google.com</a:t>
            </a:r>
            <a:r>
              <a:rPr lang="en-GB" dirty="0" smtClean="0"/>
              <a:t>/</a:t>
            </a:r>
            <a:r>
              <a:rPr lang="en-GB" dirty="0" err="1" smtClean="0"/>
              <a:t>url?sa</a:t>
            </a:r>
            <a:r>
              <a:rPr lang="en-GB" dirty="0" smtClean="0"/>
              <a:t>=</a:t>
            </a:r>
            <a:r>
              <a:rPr lang="en-GB" dirty="0" err="1" smtClean="0"/>
              <a:t>t&amp;rct</a:t>
            </a:r>
            <a:r>
              <a:rPr lang="en-GB" dirty="0" smtClean="0"/>
              <a:t>=</a:t>
            </a:r>
            <a:r>
              <a:rPr lang="en-GB" dirty="0" err="1" smtClean="0"/>
              <a:t>j&amp;q</a:t>
            </a:r>
            <a:r>
              <a:rPr lang="en-GB" dirty="0" smtClean="0"/>
              <a:t>=&amp;</a:t>
            </a:r>
            <a:r>
              <a:rPr lang="en-GB" dirty="0" err="1" smtClean="0"/>
              <a:t>esrc</a:t>
            </a:r>
            <a:r>
              <a:rPr lang="en-GB" dirty="0" smtClean="0"/>
              <a:t>=</a:t>
            </a:r>
            <a:r>
              <a:rPr lang="en-GB" dirty="0" err="1" smtClean="0"/>
              <a:t>s&amp;source</a:t>
            </a:r>
            <a:r>
              <a:rPr lang="en-GB" dirty="0" smtClean="0"/>
              <a:t>=</a:t>
            </a:r>
            <a:r>
              <a:rPr lang="en-GB" dirty="0" err="1" smtClean="0"/>
              <a:t>web&amp;cd</a:t>
            </a:r>
            <a:r>
              <a:rPr lang="en-GB" dirty="0" smtClean="0"/>
              <a:t>=1&amp;ved=2ahUKEwjdq_-expznAhUwQEEAHVhGBqIQFjAAegQIBhAB&amp;url=https%3A%2F%2Feurope.edf.org%2Ffile%2F399%2Fdownload%3Ftoken%3DagUEbKeQ&amp;usg=AOvVaw091FngawDyqXyeiQeWSqXj </a:t>
            </a:r>
          </a:p>
          <a:p>
            <a:pPr lvl="1"/>
            <a:r>
              <a:rPr lang="en-GB" dirty="0" smtClean="0"/>
              <a:t>The Viking Grace is a sail-assisted cruise ferry working in the Baltic sea</a:t>
            </a:r>
          </a:p>
          <a:p>
            <a:pPr lvl="1"/>
            <a:r>
              <a:rPr lang="en-GB" dirty="0" smtClean="0"/>
              <a:t>356</a:t>
            </a:r>
            <a:r>
              <a:rPr lang="en-GB" baseline="0" dirty="0" smtClean="0"/>
              <a:t> hybrid or all electric under construction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7000 passenger ships in the world  - </a:t>
            </a:r>
            <a:r>
              <a:rPr lang="en-GB" b="0" dirty="0" err="1" smtClean="0"/>
              <a:t>Equasis</a:t>
            </a:r>
            <a:r>
              <a:rPr lang="en-GB" b="0" dirty="0" smtClean="0"/>
              <a:t> Statistics using HIS </a:t>
            </a:r>
            <a:r>
              <a:rPr lang="en-GB" b="0" dirty="0" err="1" smtClean="0"/>
              <a:t>Markit</a:t>
            </a:r>
            <a:r>
              <a:rPr lang="en-GB" b="0" dirty="0" smtClean="0"/>
              <a:t> Maritime &amp; Trade data. Total ships is 89k but this includes 18k tugs</a:t>
            </a:r>
          </a:p>
          <a:p>
            <a:endParaRPr lang="en-GB" b="0" dirty="0" smtClean="0"/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Electric</a:t>
            </a:r>
            <a:r>
              <a:rPr lang="en-GB" b="0" baseline="0" dirty="0" smtClean="0"/>
              <a:t> ships: 	</a:t>
            </a:r>
            <a:r>
              <a:rPr lang="en-GB" dirty="0" smtClean="0"/>
              <a:t>356 all-electric or hybrid ships in operation or under construction (DNV GL, 2019)</a:t>
            </a:r>
          </a:p>
          <a:p>
            <a:pPr marL="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			</a:t>
            </a:r>
            <a:r>
              <a:rPr lang="en-GB" dirty="0" smtClean="0"/>
              <a:t>Only possible for short sea shipping due to the capacity limits of the batteries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 from: (http://e-</a:t>
            </a:r>
            <a:r>
              <a:rPr lang="en-US" dirty="0" err="1" smtClean="0"/>
              <a:t>ferryproject.eu</a:t>
            </a:r>
            <a:r>
              <a:rPr lang="en-US" dirty="0" smtClean="0"/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World’s largest all-electric ferry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‘E-Ferry Ellen’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Operating </a:t>
            </a:r>
            <a:r>
              <a:rPr lang="mr-IN" baseline="0" dirty="0" smtClean="0"/>
              <a:t>–</a:t>
            </a:r>
            <a:r>
              <a:rPr lang="en-US" baseline="0" dirty="0" smtClean="0"/>
              <a:t> connects island with mainland Denmark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31 cars, 5 trucks 200 passengers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4.3 </a:t>
            </a:r>
            <a:r>
              <a:rPr lang="en-US" baseline="0" dirty="0" err="1" smtClean="0"/>
              <a:t>MWh</a:t>
            </a:r>
            <a:r>
              <a:rPr lang="en-US" baseline="0" dirty="0" smtClean="0"/>
              <a:t> battery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22nm distance on one charge </a:t>
            </a:r>
            <a:r>
              <a:rPr lang="mr-IN" baseline="0" dirty="0" smtClean="0"/>
              <a:t>–</a:t>
            </a:r>
            <a:r>
              <a:rPr lang="en-US" baseline="0" dirty="0" smtClean="0"/>
              <a:t> 13-13.5 knots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946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PhD study, Bullock et al., </a:t>
            </a:r>
            <a:r>
              <a:rPr lang="en-GB" dirty="0" err="1" smtClean="0"/>
              <a:t>ongoing</a:t>
            </a:r>
            <a:r>
              <a:rPr lang="en-GB" dirty="0" smtClean="0"/>
              <a:t> and paper submitted: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Bullock, S., Mason, J., Broderick J., and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Larkin, 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Shipping and the Paris Climate Agreement: a focus on committed emissions,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BMC Energy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review.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assets.publishing.service.gov.uk</a:t>
            </a:r>
            <a:r>
              <a:rPr lang="en-US" dirty="0" smtClean="0"/>
              <a:t>/government/uploads/system/uploads/</a:t>
            </a:r>
            <a:r>
              <a:rPr lang="en-US" dirty="0" err="1" smtClean="0"/>
              <a:t>attachment_data</a:t>
            </a:r>
            <a:r>
              <a:rPr lang="en-US" dirty="0" smtClean="0"/>
              <a:t>/file/851082/rail-factsheet-2019.pdf</a:t>
            </a:r>
          </a:p>
          <a:p>
            <a:r>
              <a:rPr lang="en-US" dirty="0" smtClean="0"/>
              <a:t>International is </a:t>
            </a:r>
            <a:r>
              <a:rPr lang="en-US" dirty="0" err="1" smtClean="0"/>
              <a:t>eurostar</a:t>
            </a:r>
            <a:r>
              <a:rPr lang="en-US" baseline="0" dirty="0" smtClean="0"/>
              <a:t> + shuttle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www.statista.com</a:t>
            </a:r>
            <a:r>
              <a:rPr lang="en-US" dirty="0" smtClean="0"/>
              <a:t>/statistics/304968/number-of-passengers-travelling-on-the-eurostar-and-le-shuttle-in-the-united-kingdom/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 out of diesel by 2040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gov</a:t>
            </a:r>
            <a:r>
              <a:rPr lang="en-US" baseline="0" dirty="0" smtClean="0"/>
              <a:t> announcement - https://</a:t>
            </a:r>
            <a:r>
              <a:rPr lang="en-US" baseline="0" dirty="0" err="1" smtClean="0"/>
              <a:t>www.railway-technology.com</a:t>
            </a:r>
            <a:r>
              <a:rPr lang="en-US" baseline="0" dirty="0" smtClean="0"/>
              <a:t>/features/goodbye-diesel-phase-mean-</a:t>
            </a:r>
            <a:r>
              <a:rPr lang="en-US" baseline="0" dirty="0" err="1" smtClean="0"/>
              <a:t>uk</a:t>
            </a:r>
            <a:r>
              <a:rPr lang="en-US" baseline="0" dirty="0" smtClean="0"/>
              <a:t>-rail-innovation/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</a:t>
            </a:r>
            <a:r>
              <a:rPr lang="en-US" dirty="0" err="1" smtClean="0"/>
              <a:t>assets.publishing.service.gov.uk</a:t>
            </a:r>
            <a:r>
              <a:rPr lang="en-US" dirty="0" smtClean="0"/>
              <a:t>/government/uploads/system/uploads/</a:t>
            </a:r>
            <a:r>
              <a:rPr lang="en-US" dirty="0" err="1" smtClean="0"/>
              <a:t>attachment_data</a:t>
            </a:r>
            <a:r>
              <a:rPr lang="en-US" dirty="0" smtClean="0"/>
              <a:t>/file/829336/2019_Green DEFRA</a:t>
            </a:r>
            <a:r>
              <a:rPr lang="en-US" baseline="0" dirty="0" smtClean="0"/>
              <a:t> methodology for stats, apart from for cars, where that doc is used and then passenger numbers applied (DEFRA 2019)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 smtClean="0"/>
              <a:t>Complex</a:t>
            </a:r>
            <a:r>
              <a:rPr lang="en-GB" baseline="0" dirty="0" smtClean="0"/>
              <a:t> issue HS2. Eurostar </a:t>
            </a:r>
            <a:r>
              <a:rPr lang="mr-IN" baseline="0" dirty="0" smtClean="0"/>
              <a:t>–</a:t>
            </a:r>
            <a:r>
              <a:rPr lang="en-GB" baseline="0" dirty="0" smtClean="0"/>
              <a:t> high speed rail. Generate more travel.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 Viking Grace is a sail-assisted cruise ferry working in the Baltic sea</a:t>
            </a:r>
          </a:p>
          <a:p>
            <a:pPr lvl="1"/>
            <a:r>
              <a:rPr lang="en-GB" dirty="0" smtClean="0"/>
              <a:t>356</a:t>
            </a:r>
            <a:r>
              <a:rPr lang="en-GB" baseline="0" dirty="0" smtClean="0"/>
              <a:t> hybrid or all electric under construction</a:t>
            </a:r>
          </a:p>
          <a:p>
            <a:pPr lvl="1"/>
            <a:r>
              <a:rPr lang="en-GB" baseline="0" dirty="0" smtClean="0"/>
              <a:t>Bi-mode diesel higher co2 </a:t>
            </a:r>
            <a:r>
              <a:rPr lang="en-GB" baseline="0" dirty="0" err="1" smtClean="0"/>
              <a:t>intessith</a:t>
            </a:r>
            <a:r>
              <a:rPr lang="en-GB" baseline="0" dirty="0" smtClean="0"/>
              <a:t> than normal </a:t>
            </a:r>
            <a:r>
              <a:rPr lang="en-GB" baseline="0" dirty="0" err="1" smtClean="0"/>
              <a:t>diesle</a:t>
            </a:r>
            <a:r>
              <a:rPr lang="en-GB" baseline="0" dirty="0" smtClean="0"/>
              <a:t> and less </a:t>
            </a:r>
            <a:r>
              <a:rPr lang="en-GB" baseline="0" dirty="0" err="1" smtClean="0"/>
              <a:t>eficieny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2B9C-AB85-E94B-9D5C-65EA61A9E6F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47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  <a:latin typeface="Jacobs Chronos"/>
              </a:rPr>
              <a:t>©Jacobs 2019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xmlns="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:a16="http://schemas.microsoft.com/office/drawing/2014/main" xmlns="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xmlns="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:a16="http://schemas.microsoft.com/office/drawing/2014/main" xmlns="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:a16="http://schemas.microsoft.com/office/drawing/2014/main" xmlns="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xmlns="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:a16="http://schemas.microsoft.com/office/drawing/2014/main" xmlns="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627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92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98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044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309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702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2216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5201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0336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5500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2666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3.png"/><Relationship Id="rId14" Type="http://schemas.openxmlformats.org/officeDocument/2006/relationships/image" Target="../media/image14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Tyndall Aniversary Logo (High Resolution).jpg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" t="32529" r="7075" b="32045"/>
          <a:stretch/>
        </p:blipFill>
        <p:spPr>
          <a:xfrm>
            <a:off x="35496" y="4648170"/>
            <a:ext cx="2249424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2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46348"/>
            <a:ext cx="7056784" cy="857250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A</a:t>
            </a:r>
            <a:r>
              <a:rPr lang="en-GB" dirty="0" smtClean="0">
                <a:solidFill>
                  <a:srgbClr val="000000"/>
                </a:solidFill>
              </a:rPr>
              <a:t>lternatives </a:t>
            </a:r>
            <a:r>
              <a:rPr lang="en-GB" dirty="0">
                <a:solidFill>
                  <a:srgbClr val="000000"/>
                </a:solidFill>
              </a:rPr>
              <a:t>to air travel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50"/>
            <a:ext cx="8229600" cy="3394472"/>
          </a:xfrm>
        </p:spPr>
        <p:txBody>
          <a:bodyPr/>
          <a:lstStyle/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sz="2400" dirty="0">
                <a:solidFill>
                  <a:srgbClr val="000000"/>
                </a:solidFill>
              </a:rPr>
              <a:t>Professor Alice Larkin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rgbClr val="000000"/>
                </a:solidFill>
              </a:rPr>
              <a:t>Head of School of Engineering &amp; Researcher </a:t>
            </a:r>
            <a:r>
              <a:rPr lang="en-GB" sz="2400" dirty="0" smtClean="0">
                <a:solidFill>
                  <a:srgbClr val="000000"/>
                </a:solidFill>
              </a:rPr>
              <a:t>in </a:t>
            </a:r>
            <a:r>
              <a:rPr lang="en-GB" sz="2400" dirty="0">
                <a:solidFill>
                  <a:srgbClr val="000000"/>
                </a:solidFill>
              </a:rPr>
              <a:t>the </a:t>
            </a:r>
            <a:r>
              <a:rPr lang="en-GB" sz="2400" dirty="0" smtClean="0">
                <a:solidFill>
                  <a:srgbClr val="000000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000000"/>
                </a:solidFill>
              </a:rPr>
              <a:t>Tyndall </a:t>
            </a:r>
            <a:r>
              <a:rPr lang="en-GB" sz="2400" dirty="0">
                <a:solidFill>
                  <a:srgbClr val="000000"/>
                </a:solidFill>
              </a:rPr>
              <a:t>Centre for Climate Change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rgbClr val="000000"/>
                </a:solidFill>
              </a:rPr>
              <a:t>University of </a:t>
            </a:r>
            <a:r>
              <a:rPr lang="en-GB" sz="2400" dirty="0" smtClean="0">
                <a:solidFill>
                  <a:srgbClr val="000000"/>
                </a:solidFill>
              </a:rPr>
              <a:t>Manchester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Autofit/>
          </a:bodyPr>
          <a:lstStyle/>
          <a:p>
            <a:r>
              <a:rPr lang="en-US" dirty="0" smtClean="0"/>
              <a:t>Reducing emissions from trains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217960"/>
              </p:ext>
            </p:extLst>
          </p:nvPr>
        </p:nvGraphicFramePr>
        <p:xfrm>
          <a:off x="323528" y="843558"/>
          <a:ext cx="882047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840"/>
                <a:gridCol w="57616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Option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Opportunity/barrier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More electric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42% of rails electrified; grid 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intensity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Hybrid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‘bi-mode’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Switch between diesel/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elec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;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higher 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Hydrogen Fuel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cell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Ma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ny technical challenges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5536" y="3075806"/>
            <a:ext cx="84969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GB" sz="3200" dirty="0" smtClean="0">
                <a:solidFill>
                  <a:prstClr val="black"/>
                </a:solidFill>
                <a:latin typeface="Calibri"/>
              </a:rPr>
              <a:t>Will HS2 help reduce emissions? Depends</a:t>
            </a:r>
            <a:r>
              <a:rPr lang="mr-IN" sz="3200" dirty="0" smtClean="0">
                <a:solidFill>
                  <a:prstClr val="black"/>
                </a:solidFill>
                <a:latin typeface="Mangal"/>
              </a:rPr>
              <a:t>…</a:t>
            </a:r>
            <a:endParaRPr lang="en-GB" sz="3200" dirty="0" smtClean="0">
              <a:solidFill>
                <a:prstClr val="black"/>
              </a:solidFill>
              <a:latin typeface="Calibri"/>
            </a:endParaRPr>
          </a:p>
          <a:p>
            <a:pPr defTabSz="914400"/>
            <a:r>
              <a:rPr lang="en-GB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- Better access to European rail &amp; substitutes for air - yes</a:t>
            </a:r>
          </a:p>
          <a:p>
            <a:pPr defTabSz="914400"/>
            <a:r>
              <a:rPr lang="en-GB" sz="24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- Just more rail, more travel </a:t>
            </a:r>
            <a:r>
              <a:rPr lang="mr-IN" sz="2400" dirty="0" smtClean="0">
                <a:solidFill>
                  <a:prstClr val="black"/>
                </a:solidFill>
                <a:latin typeface="Mangal"/>
              </a:rPr>
              <a:t>–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 not necessarily</a:t>
            </a:r>
          </a:p>
          <a:p>
            <a:pPr defTabSz="914400"/>
            <a:endParaRPr lang="en-GB" sz="2400" baseline="-25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146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Autofit/>
          </a:bodyPr>
          <a:lstStyle/>
          <a:p>
            <a:r>
              <a:rPr lang="en-US" dirty="0" smtClean="0"/>
              <a:t>Alternative technologies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278664"/>
              </p:ext>
            </p:extLst>
          </p:nvPr>
        </p:nvGraphicFramePr>
        <p:xfrm>
          <a:off x="323528" y="843558"/>
          <a:ext cx="882047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53640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Option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Opportunity/barrier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Video/audio conferencing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Less appealing for leisure travel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Avatar conferencing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Requires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investment &amp; training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Augmented reality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Requires more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research in AI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2859782"/>
            <a:ext cx="8496944" cy="1744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GB" sz="2300" b="1" dirty="0" smtClean="0">
                <a:solidFill>
                  <a:prstClr val="black"/>
                </a:solidFill>
                <a:latin typeface="Calibri"/>
              </a:rPr>
              <a:t>Isn’t the internet “high carbon”? Depends</a:t>
            </a:r>
            <a:r>
              <a:rPr lang="mr-IN" sz="2300" b="1" dirty="0" smtClean="0">
                <a:solidFill>
                  <a:prstClr val="black"/>
                </a:solidFill>
                <a:latin typeface="Mangal"/>
              </a:rPr>
              <a:t>…</a:t>
            </a:r>
            <a:endParaRPr lang="en-GB" sz="2300" b="1" dirty="0" smtClean="0">
              <a:solidFill>
                <a:prstClr val="black"/>
              </a:solidFill>
              <a:latin typeface="Calibri"/>
            </a:endParaRPr>
          </a:p>
          <a:p>
            <a:pPr defTabSz="914400"/>
            <a:r>
              <a:rPr lang="en-GB" sz="23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GB" sz="2300" dirty="0" smtClean="0">
                <a:solidFill>
                  <a:prstClr val="black"/>
                </a:solidFill>
                <a:latin typeface="Calibri"/>
              </a:rPr>
              <a:t>- Virtual travel changes what we do </a:t>
            </a:r>
            <a:r>
              <a:rPr lang="mr-IN" sz="2300" dirty="0" smtClean="0">
                <a:solidFill>
                  <a:prstClr val="black"/>
                </a:solidFill>
                <a:latin typeface="Mangal"/>
              </a:rPr>
              <a:t>–</a:t>
            </a:r>
            <a:r>
              <a:rPr lang="en-GB" sz="2300" dirty="0" smtClean="0">
                <a:solidFill>
                  <a:prstClr val="black"/>
                </a:solidFill>
                <a:latin typeface="Calibri"/>
              </a:rPr>
              <a:t> more travel</a:t>
            </a:r>
          </a:p>
          <a:p>
            <a:pPr defTabSz="914400"/>
            <a:r>
              <a:rPr lang="en-GB" sz="23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GB" sz="2300" dirty="0" smtClean="0">
                <a:solidFill>
                  <a:prstClr val="black"/>
                </a:solidFill>
                <a:latin typeface="Calibri"/>
              </a:rPr>
              <a:t>- Enables people to live further from where they work</a:t>
            </a:r>
          </a:p>
          <a:p>
            <a:pPr defTabSz="914400"/>
            <a:r>
              <a:rPr lang="en-GB" sz="23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GB" sz="2300" dirty="0" smtClean="0">
                <a:solidFill>
                  <a:prstClr val="black"/>
                </a:solidFill>
                <a:latin typeface="Calibri"/>
              </a:rPr>
              <a:t>- Internet to have lower CO</a:t>
            </a:r>
            <a:r>
              <a:rPr lang="en-GB" sz="2300" baseline="-25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n-GB" sz="2300" dirty="0" smtClean="0">
                <a:solidFill>
                  <a:prstClr val="black"/>
                </a:solidFill>
                <a:latin typeface="Calibri"/>
              </a:rPr>
              <a:t> as grid depends less on fossil fuel</a:t>
            </a:r>
          </a:p>
          <a:p>
            <a:pPr defTabSz="914400"/>
            <a:endParaRPr lang="en-GB" sz="2300" baseline="-25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585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Alternatives to air travel</a:t>
            </a:r>
            <a:br>
              <a:rPr lang="en-US" dirty="0" smtClean="0"/>
            </a:br>
            <a:r>
              <a:rPr lang="en-US" dirty="0" smtClean="0"/>
              <a:t> UK Residents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53542"/>
            <a:ext cx="8686800" cy="3394472"/>
          </a:xfrm>
        </p:spPr>
        <p:txBody>
          <a:bodyPr>
            <a:normAutofit/>
          </a:bodyPr>
          <a:lstStyle/>
          <a:p>
            <a:r>
              <a:rPr lang="en-GB" sz="2400" dirty="0"/>
              <a:t>W</a:t>
            </a:r>
            <a:r>
              <a:rPr lang="en-GB" sz="2400" dirty="0" smtClean="0"/>
              <a:t>ithin UK</a:t>
            </a:r>
            <a:r>
              <a:rPr lang="mr-IN" sz="2400" dirty="0"/>
              <a:t>–</a:t>
            </a:r>
            <a:r>
              <a:rPr lang="en-GB" sz="2400" dirty="0"/>
              <a:t> rail, road, </a:t>
            </a:r>
            <a:r>
              <a:rPr lang="en-GB" sz="2400" dirty="0" smtClean="0"/>
              <a:t>ferry, virtual (e.g. teleconferencing)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ithin EU </a:t>
            </a:r>
            <a:r>
              <a:rPr lang="mr-IN" sz="2400" dirty="0" smtClean="0"/>
              <a:t>–</a:t>
            </a:r>
            <a:r>
              <a:rPr lang="en-GB" sz="2400" dirty="0" smtClean="0"/>
              <a:t> high-speed</a:t>
            </a:r>
            <a:r>
              <a:rPr lang="en-GB" sz="2400" dirty="0"/>
              <a:t> </a:t>
            </a:r>
            <a:r>
              <a:rPr lang="en-GB" sz="2400" dirty="0" smtClean="0"/>
              <a:t>rail, rail, road, ferry, virtual, alternative destination</a:t>
            </a:r>
          </a:p>
          <a:p>
            <a:r>
              <a:rPr lang="en-GB" sz="2400" dirty="0" smtClean="0"/>
              <a:t>Outside EU </a:t>
            </a:r>
            <a:r>
              <a:rPr lang="mr-IN" sz="2400" dirty="0" smtClean="0"/>
              <a:t>–</a:t>
            </a:r>
            <a:r>
              <a:rPr lang="en-GB" sz="2400" dirty="0" smtClean="0"/>
              <a:t> virtual, </a:t>
            </a:r>
            <a:r>
              <a:rPr lang="en-GB" sz="2400" dirty="0"/>
              <a:t>high-speed rail, </a:t>
            </a:r>
            <a:r>
              <a:rPr lang="en-GB" sz="2400" dirty="0" smtClean="0"/>
              <a:t>rail, ship, alternative destination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948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Sea travel: UK passengers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50"/>
            <a:ext cx="8686800" cy="339447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Domestic: 43 million - decreasing trend</a:t>
            </a:r>
          </a:p>
          <a:p>
            <a:pPr lvl="1"/>
            <a:r>
              <a:rPr lang="en-GB" sz="2400" dirty="0"/>
              <a:t>River ferries (21M), inter-island </a:t>
            </a:r>
            <a:r>
              <a:rPr lang="en-GB" sz="2400" dirty="0" smtClean="0"/>
              <a:t>(</a:t>
            </a:r>
            <a:r>
              <a:rPr lang="en-GB" sz="2400" dirty="0"/>
              <a:t>19M) &amp; domestic sea (3.5M</a:t>
            </a:r>
            <a:r>
              <a:rPr lang="en-GB" sz="2400" dirty="0" smtClean="0"/>
              <a:t>)</a:t>
            </a:r>
            <a:endParaRPr lang="en-GB" sz="2400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International: 22 million</a:t>
            </a:r>
            <a:r>
              <a:rPr lang="mr-IN" dirty="0" smtClean="0">
                <a:latin typeface="+mj-lt"/>
              </a:rPr>
              <a:t>–</a:t>
            </a:r>
            <a:r>
              <a:rPr lang="en-GB" dirty="0" smtClean="0">
                <a:latin typeface="+mj-lt"/>
              </a:rPr>
              <a:t> cruise increasing</a:t>
            </a:r>
          </a:p>
          <a:p>
            <a:pPr lvl="1"/>
            <a:r>
              <a:rPr lang="en-GB" sz="2400" dirty="0" smtClean="0">
                <a:latin typeface="+mj-lt"/>
              </a:rPr>
              <a:t>Short-sea (20M), cruise (2.2M)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+mj-lt"/>
              </a:rPr>
              <a:t>Channel tunnel more popular than ferry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 smtClean="0">
                <a:latin typeface="+mj-lt"/>
              </a:rPr>
              <a:t>(just!)</a:t>
            </a:r>
            <a:endParaRPr lang="en-GB" sz="32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548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Decarbonising</a:t>
            </a:r>
            <a:r>
              <a:rPr lang="en-US" dirty="0" smtClean="0"/>
              <a:t> 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686800" cy="33944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+mj-lt"/>
              </a:rPr>
              <a:t>Wide range of potential options for cutting CO</a:t>
            </a:r>
            <a:r>
              <a:rPr lang="en-GB" sz="2400" baseline="-25000" dirty="0" smtClean="0">
                <a:latin typeface="+mj-lt"/>
              </a:rPr>
              <a:t>2</a:t>
            </a:r>
          </a:p>
          <a:p>
            <a:r>
              <a:rPr lang="en-GB" sz="2400" dirty="0" smtClean="0">
                <a:latin typeface="+mj-lt"/>
              </a:rPr>
              <a:t>Many ships to last 30-40 years </a:t>
            </a:r>
            <a:r>
              <a:rPr lang="mr-IN" sz="2400" dirty="0" smtClean="0">
                <a:latin typeface="+mj-lt"/>
              </a:rPr>
              <a:t>–</a:t>
            </a:r>
            <a:r>
              <a:rPr lang="en-GB" sz="2400" dirty="0" smtClean="0">
                <a:latin typeface="+mj-lt"/>
              </a:rPr>
              <a:t> easier to retrofit than planes</a:t>
            </a:r>
          </a:p>
          <a:p>
            <a:r>
              <a:rPr lang="en-GB" sz="2400" dirty="0" smtClean="0"/>
              <a:t>Relationship </a:t>
            </a:r>
            <a:r>
              <a:rPr lang="en-GB" sz="2400" dirty="0"/>
              <a:t>between ship speed &amp; fuel </a:t>
            </a:r>
            <a:r>
              <a:rPr lang="en-GB" sz="2400" dirty="0" smtClean="0"/>
              <a:t>required means</a:t>
            </a:r>
            <a:r>
              <a:rPr lang="en-GB" sz="2400" baseline="-25000" dirty="0"/>
              <a:t> </a:t>
            </a:r>
            <a:r>
              <a:rPr lang="en-GB" sz="2400" dirty="0" smtClean="0">
                <a:latin typeface="+mj-lt"/>
              </a:rPr>
              <a:t>slowing ships down can cut CO</a:t>
            </a:r>
            <a:r>
              <a:rPr lang="en-GB" sz="2400" baseline="-25000" dirty="0" smtClean="0">
                <a:latin typeface="+mj-lt"/>
              </a:rPr>
              <a:t>2</a:t>
            </a:r>
          </a:p>
          <a:p>
            <a:r>
              <a:rPr lang="en-GB" sz="2400" dirty="0" smtClean="0">
                <a:latin typeface="+mj-lt"/>
              </a:rPr>
              <a:t>Slowing down PLUS using other technologies = bigger CO</a:t>
            </a:r>
            <a:r>
              <a:rPr lang="en-GB" sz="2400" baseline="-25000" dirty="0" smtClean="0">
                <a:latin typeface="+mj-lt"/>
              </a:rPr>
              <a:t>2</a:t>
            </a:r>
            <a:r>
              <a:rPr lang="en-GB" sz="2400" dirty="0" smtClean="0">
                <a:latin typeface="+mj-lt"/>
              </a:rPr>
              <a:t> cuts</a:t>
            </a:r>
          </a:p>
          <a:p>
            <a:r>
              <a:rPr lang="en-GB" sz="2400" dirty="0" smtClean="0">
                <a:latin typeface="+mj-lt"/>
              </a:rPr>
              <a:t>Voyage length matters </a:t>
            </a:r>
            <a:r>
              <a:rPr lang="mr-IN" sz="2400" dirty="0" smtClean="0">
                <a:latin typeface="+mj-lt"/>
              </a:rPr>
              <a:t>–</a:t>
            </a:r>
            <a:r>
              <a:rPr lang="en-GB" sz="2400" dirty="0" smtClean="0">
                <a:latin typeface="+mj-lt"/>
              </a:rPr>
              <a:t> shorter voyages = battery power now!</a:t>
            </a:r>
          </a:p>
        </p:txBody>
      </p:sp>
    </p:spTree>
    <p:extLst>
      <p:ext uri="{BB962C8B-B14F-4D97-AF65-F5344CB8AC3E}">
        <p14:creationId xmlns:p14="http://schemas.microsoft.com/office/powerpoint/2010/main" val="41515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Autofit/>
          </a:bodyPr>
          <a:lstStyle/>
          <a:p>
            <a:r>
              <a:rPr lang="en-US" dirty="0" err="1" smtClean="0"/>
              <a:t>Decarbonising</a:t>
            </a:r>
            <a:r>
              <a:rPr lang="en-US" dirty="0" smtClean="0"/>
              <a:t> ships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94658"/>
              </p:ext>
            </p:extLst>
          </p:nvPr>
        </p:nvGraphicFramePr>
        <p:xfrm>
          <a:off x="323528" y="843558"/>
          <a:ext cx="8686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804775"/>
                <a:gridCol w="44954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Option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0000"/>
                          </a:solidFill>
                        </a:rPr>
                        <a:t>New</a:t>
                      </a:r>
                      <a:r>
                        <a:rPr lang="en-US" sz="2200" baseline="0" dirty="0" smtClean="0">
                          <a:solidFill>
                            <a:srgbClr val="000000"/>
                          </a:solidFill>
                        </a:rPr>
                        <a:t>/retrofit</a:t>
                      </a:r>
                      <a:endParaRPr lang="en-US" sz="2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Opportunity/barrier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Slow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steaming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Either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Immediate / timing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matters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Weather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routing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Either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Immediate / scheduling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309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Electric or hybrid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New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Immediate /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needs investment</a:t>
                      </a:r>
                      <a:endParaRPr lang="en-US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Natural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gas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New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Not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low 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/ new infrastructure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Ammonia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fuel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New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&gt;10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years for significant uptake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Hydrogen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New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2030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/ upstream 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?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Biofuel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Either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Immediate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/sustainability concerns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Wind-assist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Either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Soon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/n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eeds investment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as risky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3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Example: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Content Placeholder 3" descr="electric ferry.jpe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r="1570"/>
          <a:stretch/>
        </p:blipFill>
        <p:spPr>
          <a:xfrm>
            <a:off x="2339752" y="0"/>
            <a:ext cx="6804249" cy="5143500"/>
          </a:xfrm>
        </p:spPr>
      </p:pic>
      <p:sp>
        <p:nvSpPr>
          <p:cNvPr id="5" name="TextBox 4"/>
          <p:cNvSpPr txBox="1"/>
          <p:nvPr/>
        </p:nvSpPr>
        <p:spPr>
          <a:xfrm>
            <a:off x="2304256" y="0"/>
            <a:ext cx="6660232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ts val="1200"/>
              </a:spcBef>
            </a:pP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defTabSz="914400">
              <a:spcBef>
                <a:spcPts val="120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Largest electric ferry 			August 2019</a:t>
            </a:r>
          </a:p>
          <a:p>
            <a:pPr defTabSz="914400">
              <a:spcBef>
                <a:spcPts val="1200"/>
              </a:spcBef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(http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://e-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ferryproject.eu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defTabSz="914400">
              <a:spcBef>
                <a:spcPts val="1200"/>
              </a:spcBef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pPr defTabSz="914400">
              <a:spcBef>
                <a:spcPts val="1200"/>
              </a:spcBef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defTabSz="914400">
              <a:spcBef>
                <a:spcPts val="1200"/>
              </a:spcBef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  <a:p>
            <a:pPr defTabSz="914400">
              <a:spcBef>
                <a:spcPts val="1200"/>
              </a:spcBef>
            </a:pPr>
            <a:endParaRPr lang="en-US" sz="2400" dirty="0">
              <a:solidFill>
                <a:srgbClr val="FFFFFF"/>
              </a:solidFill>
              <a:latin typeface="Calibri"/>
            </a:endParaRPr>
          </a:p>
          <a:p>
            <a:pPr defTabSz="914400">
              <a:spcBef>
                <a:spcPts val="12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200 passengers, 31 cars, 5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trucks</a:t>
            </a:r>
          </a:p>
          <a:p>
            <a:pPr defTabSz="914400">
              <a:spcBef>
                <a:spcPts val="1200"/>
              </a:spcBef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4.3 Mega Watt hour battery</a:t>
            </a:r>
          </a:p>
          <a:p>
            <a:pPr defTabSz="914400">
              <a:spcBef>
                <a:spcPts val="1200"/>
              </a:spcBef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One charge: 25 miles  - highest in world</a:t>
            </a:r>
          </a:p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7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Autofit/>
          </a:bodyPr>
          <a:lstStyle/>
          <a:p>
            <a:r>
              <a:rPr lang="en-US" dirty="0" smtClean="0"/>
              <a:t>Port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686800" cy="2379711"/>
          </a:xfrm>
        </p:spPr>
        <p:txBody>
          <a:bodyPr>
            <a:normAutofit/>
          </a:bodyPr>
          <a:lstStyle/>
          <a:p>
            <a:pPr>
              <a:spcBef>
                <a:spcPts val="1920"/>
              </a:spcBef>
            </a:pPr>
            <a:r>
              <a:rPr lang="en-US" sz="2400" dirty="0" smtClean="0"/>
              <a:t>Energy needed in ports relies on ship fuel</a:t>
            </a:r>
          </a:p>
          <a:p>
            <a:pPr>
              <a:spcBef>
                <a:spcPts val="1920"/>
              </a:spcBef>
            </a:pPr>
            <a:r>
              <a:rPr lang="en-US" sz="2400" dirty="0" smtClean="0"/>
              <a:t>Electrifying ports so ships plug in better for CO</a:t>
            </a:r>
            <a:r>
              <a:rPr lang="en-US" sz="2400" baseline="-25000" dirty="0" smtClean="0"/>
              <a:t>2</a:t>
            </a:r>
          </a:p>
          <a:p>
            <a:pPr>
              <a:spcBef>
                <a:spcPts val="1920"/>
              </a:spcBef>
            </a:pP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intensity of electricity at ports depends on national grid</a:t>
            </a:r>
          </a:p>
        </p:txBody>
      </p:sp>
    </p:spTree>
    <p:extLst>
      <p:ext uri="{BB962C8B-B14F-4D97-AF65-F5344CB8AC3E}">
        <p14:creationId xmlns:p14="http://schemas.microsoft.com/office/powerpoint/2010/main" val="371604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Rail travel: UK passenger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50"/>
            <a:ext cx="8686800" cy="339447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Domestic: 1.8 </a:t>
            </a:r>
            <a:r>
              <a:rPr lang="en-GB" dirty="0">
                <a:latin typeface="+mj-lt"/>
              </a:rPr>
              <a:t>b</a:t>
            </a:r>
            <a:r>
              <a:rPr lang="en-GB" dirty="0" smtClean="0">
                <a:latin typeface="+mj-lt"/>
              </a:rPr>
              <a:t>illion domestic  - increasing trend</a:t>
            </a:r>
          </a:p>
          <a:p>
            <a:r>
              <a:rPr lang="en-GB" dirty="0" smtClean="0">
                <a:latin typeface="+mj-lt"/>
              </a:rPr>
              <a:t>International:  </a:t>
            </a:r>
            <a:r>
              <a:rPr lang="en-GB" dirty="0">
                <a:latin typeface="+mj-lt"/>
              </a:rPr>
              <a:t>22 million </a:t>
            </a:r>
            <a:r>
              <a:rPr lang="mr-IN" dirty="0">
                <a:latin typeface="+mj-lt"/>
              </a:rPr>
              <a:t>–</a:t>
            </a:r>
            <a:r>
              <a:rPr lang="en-GB" dirty="0">
                <a:latin typeface="+mj-lt"/>
              </a:rPr>
              <a:t> increasing trend</a:t>
            </a:r>
          </a:p>
        </p:txBody>
      </p:sp>
    </p:spTree>
    <p:extLst>
      <p:ext uri="{BB962C8B-B14F-4D97-AF65-F5344CB8AC3E}">
        <p14:creationId xmlns:p14="http://schemas.microsoft.com/office/powerpoint/2010/main" val="26965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Current UK 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6868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UK trains are electric or diesel </a:t>
            </a: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42% of current network is electrified</a:t>
            </a:r>
          </a:p>
          <a:p>
            <a:pPr marL="0" indent="0">
              <a:buNone/>
            </a:pPr>
            <a:r>
              <a:rPr lang="en-GB" dirty="0" smtClean="0"/>
              <a:t>Carbon intensity per passenger kilometre</a:t>
            </a:r>
            <a:r>
              <a:rPr lang="mr-IN" dirty="0" smtClean="0"/>
              <a:t>…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sz="2400" dirty="0"/>
              <a:t>	R</a:t>
            </a:r>
            <a:r>
              <a:rPr lang="en-GB" sz="2400" dirty="0" smtClean="0"/>
              <a:t>ail: 37  Eurostar: 6 [measured in </a:t>
            </a:r>
            <a:r>
              <a:rPr lang="en-GB" sz="2400" dirty="0" err="1" smtClean="0"/>
              <a:t>grammes</a:t>
            </a:r>
            <a:r>
              <a:rPr lang="en-GB" sz="2400" dirty="0" smtClean="0"/>
              <a:t> CO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/passenger km]</a:t>
            </a:r>
          </a:p>
          <a:p>
            <a:pPr marL="0" indent="0">
              <a:buNone/>
            </a:pPr>
            <a:r>
              <a:rPr lang="en-GB" sz="2400" dirty="0" smtClean="0">
                <a:latin typeface="+mj-lt"/>
              </a:rPr>
              <a:t>	</a:t>
            </a:r>
          </a:p>
          <a:p>
            <a:r>
              <a:rPr lang="en-GB" sz="2400" dirty="0" smtClean="0">
                <a:latin typeface="+mj-lt"/>
              </a:rPr>
              <a:t>electric train CO</a:t>
            </a:r>
            <a:r>
              <a:rPr lang="en-GB" sz="2400" baseline="-25000" dirty="0" smtClean="0">
                <a:latin typeface="+mj-lt"/>
              </a:rPr>
              <a:t>2</a:t>
            </a:r>
            <a:r>
              <a:rPr lang="en-GB" sz="2400" dirty="0" smtClean="0">
                <a:latin typeface="+mj-lt"/>
              </a:rPr>
              <a:t> depends on grid mix &amp; engine efficiency</a:t>
            </a:r>
          </a:p>
          <a:p>
            <a:r>
              <a:rPr lang="en-GB" sz="2400" dirty="0" smtClean="0">
                <a:latin typeface="+mj-lt"/>
              </a:rPr>
              <a:t>diesel train CO</a:t>
            </a:r>
            <a:r>
              <a:rPr lang="en-GB" sz="2400" baseline="-25000" dirty="0" smtClean="0">
                <a:latin typeface="+mj-lt"/>
              </a:rPr>
              <a:t>2</a:t>
            </a:r>
            <a:r>
              <a:rPr lang="en-GB" sz="2400" dirty="0" smtClean="0">
                <a:latin typeface="+mj-lt"/>
              </a:rPr>
              <a:t> depends on fuel &amp; engine efficiency</a:t>
            </a:r>
          </a:p>
        </p:txBody>
      </p:sp>
    </p:spTree>
    <p:extLst>
      <p:ext uri="{BB962C8B-B14F-4D97-AF65-F5344CB8AC3E}">
        <p14:creationId xmlns:p14="http://schemas.microsoft.com/office/powerpoint/2010/main" val="421811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2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900</Words>
  <Application>Microsoft Macintosh PowerPoint</Application>
  <PresentationFormat>On-screen Show (16:9)</PresentationFormat>
  <Paragraphs>160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Calibri</vt:lpstr>
      <vt:lpstr>Jacobs Chronos</vt:lpstr>
      <vt:lpstr>JacobsChronos</vt:lpstr>
      <vt:lpstr>Mangal</vt:lpstr>
      <vt:lpstr>Wingdings</vt:lpstr>
      <vt:lpstr>Arial</vt:lpstr>
      <vt:lpstr>Custom Design</vt:lpstr>
      <vt:lpstr>3_Map</vt:lpstr>
      <vt:lpstr>3_Office Theme</vt:lpstr>
      <vt:lpstr>Alternatives to air travel</vt:lpstr>
      <vt:lpstr>Alternatives to air travel  UK Residents</vt:lpstr>
      <vt:lpstr>Sea travel: UK passengers in 2018</vt:lpstr>
      <vt:lpstr>Decarbonising ships</vt:lpstr>
      <vt:lpstr>Decarbonising ships</vt:lpstr>
      <vt:lpstr>Example:</vt:lpstr>
      <vt:lpstr>Port infrastructure</vt:lpstr>
      <vt:lpstr>Rail travel: UK passenger in 2018</vt:lpstr>
      <vt:lpstr>Current UK trains</vt:lpstr>
      <vt:lpstr>Reducing emissions from trains</vt:lpstr>
      <vt:lpstr>Alternative technologies</vt:lpstr>
    </vt:vector>
  </TitlesOfParts>
  <Company>Involve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Lynn Bjerke</cp:lastModifiedBy>
  <cp:revision>136</cp:revision>
  <dcterms:created xsi:type="dcterms:W3CDTF">2020-01-18T09:46:56Z</dcterms:created>
  <dcterms:modified xsi:type="dcterms:W3CDTF">2020-02-10T21:55:06Z</dcterms:modified>
</cp:coreProperties>
</file>