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1" r:id="rId1"/>
    <p:sldMasterId id="2147483794" r:id="rId2"/>
    <p:sldMasterId id="2147483859" r:id="rId3"/>
  </p:sldMasterIdLst>
  <p:notesMasterIdLst>
    <p:notesMasterId r:id="rId12"/>
  </p:notesMasterIdLst>
  <p:sldIdLst>
    <p:sldId id="450" r:id="rId4"/>
    <p:sldId id="451" r:id="rId5"/>
    <p:sldId id="452" r:id="rId6"/>
    <p:sldId id="453" r:id="rId7"/>
    <p:sldId id="454" r:id="rId8"/>
    <p:sldId id="455" r:id="rId9"/>
    <p:sldId id="456" r:id="rId10"/>
    <p:sldId id="457" r:id="rId11"/>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p:restoredTop sz="71803" autoAdjust="0"/>
  </p:normalViewPr>
  <p:slideViewPr>
    <p:cSldViewPr snapToGrid="0" snapToObjects="1">
      <p:cViewPr varScale="1">
        <p:scale>
          <a:sx n="128" d="100"/>
          <a:sy n="128" d="100"/>
        </p:scale>
        <p:origin x="1904" y="16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2/10/20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Citizens Advice is required by law to represent energy consumers.</a:t>
            </a:r>
          </a:p>
          <a:p>
            <a:r>
              <a:rPr lang="en-GB" baseline="0" dirty="0" smtClean="0"/>
              <a:t>I am going to talk about people as users of the energy market.   </a:t>
            </a:r>
          </a:p>
          <a:p>
            <a:r>
              <a:rPr lang="en-GB" sz="1200" b="1" i="0" kern="1200" dirty="0" smtClean="0">
                <a:solidFill>
                  <a:schemeClr val="tx1"/>
                </a:solidFill>
                <a:effectLst/>
                <a:latin typeface="+mn-lt"/>
                <a:ea typeface="+mn-ea"/>
                <a:cs typeface="+mn-cs"/>
              </a:rPr>
              <a:t>Consumer protection</a:t>
            </a:r>
            <a:r>
              <a:rPr lang="en-GB" sz="1200" b="0" i="0" kern="1200" dirty="0" smtClean="0">
                <a:solidFill>
                  <a:schemeClr val="tx1"/>
                </a:solidFill>
                <a:effectLst/>
                <a:latin typeface="+mn-lt"/>
                <a:ea typeface="+mn-ea"/>
                <a:cs typeface="+mn-cs"/>
              </a:rPr>
              <a:t>s</a:t>
            </a:r>
            <a:r>
              <a:rPr lang="en-GB" sz="1200" b="0" i="0" kern="1200" baseline="0" dirty="0" smtClean="0">
                <a:solidFill>
                  <a:schemeClr val="tx1"/>
                </a:solidFill>
                <a:effectLst/>
                <a:latin typeface="+mn-lt"/>
                <a:ea typeface="+mn-ea"/>
                <a:cs typeface="+mn-cs"/>
              </a:rPr>
              <a:t> exist to protect the public (and people who buy or use services and goods) </a:t>
            </a:r>
            <a:r>
              <a:rPr lang="en-GB" sz="1200" b="0" i="0" kern="1200" dirty="0" smtClean="0">
                <a:solidFill>
                  <a:schemeClr val="tx1"/>
                </a:solidFill>
                <a:effectLst/>
                <a:latin typeface="+mn-lt"/>
                <a:ea typeface="+mn-ea"/>
                <a:cs typeface="+mn-cs"/>
              </a:rPr>
              <a:t> against unfair practices in the marketplace. </a:t>
            </a:r>
            <a:r>
              <a:rPr lang="en-GB" sz="1200" b="1" i="0" kern="1200" dirty="0" smtClean="0">
                <a:solidFill>
                  <a:schemeClr val="tx1"/>
                </a:solidFill>
                <a:effectLst/>
                <a:latin typeface="+mn-lt"/>
                <a:ea typeface="+mn-ea"/>
                <a:cs typeface="+mn-cs"/>
              </a:rPr>
              <a:t>Consumer protection</a:t>
            </a:r>
            <a:r>
              <a:rPr lang="en-GB" sz="1200" b="0" i="0" kern="1200" dirty="0" smtClean="0">
                <a:solidFill>
                  <a:schemeClr val="tx1"/>
                </a:solidFill>
                <a:effectLst/>
                <a:latin typeface="+mn-lt"/>
                <a:ea typeface="+mn-ea"/>
                <a:cs typeface="+mn-cs"/>
              </a:rPr>
              <a:t> measures are often established by law.</a:t>
            </a:r>
            <a:endParaRPr lang="en-GB" baseline="0" dirty="0" smtClean="0"/>
          </a:p>
          <a:p>
            <a:r>
              <a:rPr lang="en-GB" sz="1200" dirty="0" smtClean="0"/>
              <a:t>My presentation is about how and why</a:t>
            </a:r>
            <a:r>
              <a:rPr lang="en-GB" sz="1200" baseline="0" dirty="0" smtClean="0"/>
              <a:t> we should p</a:t>
            </a:r>
            <a:r>
              <a:rPr lang="en-GB" sz="1200" dirty="0" smtClean="0"/>
              <a:t>rotect people as the energy market changes </a:t>
            </a:r>
          </a:p>
        </p:txBody>
      </p:sp>
      <p:sp>
        <p:nvSpPr>
          <p:cNvPr id="4" name="Slide Number Placeholder 3"/>
          <p:cNvSpPr>
            <a:spLocks noGrp="1"/>
          </p:cNvSpPr>
          <p:nvPr>
            <p:ph type="sldNum" sz="quarter" idx="10"/>
          </p:nvPr>
        </p:nvSpPr>
        <p:spPr/>
        <p:txBody>
          <a:bodyPr/>
          <a:lstStyle/>
          <a:p>
            <a:fld id="{4EB884F9-BB5C-44D4-9B14-CBB58DB1C27B}" type="slidenum">
              <a:rPr lang="en-GB" smtClean="0">
                <a:solidFill>
                  <a:prstClr val="black"/>
                </a:solidFill>
                <a:latin typeface="Calibri"/>
              </a:rPr>
              <a:pPr/>
              <a:t>1</a:t>
            </a:fld>
            <a:endParaRPr lang="en-GB">
              <a:solidFill>
                <a:prstClr val="black"/>
              </a:solidFill>
              <a:latin typeface="Calibri"/>
            </a:endParaRPr>
          </a:p>
        </p:txBody>
      </p:sp>
    </p:spTree>
    <p:extLst>
      <p:ext uri="{BB962C8B-B14F-4D97-AF65-F5344CB8AC3E}">
        <p14:creationId xmlns:p14="http://schemas.microsoft.com/office/powerpoint/2010/main" val="2977704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Everybody needs access to energy for warmth and light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Regulator – explain </a:t>
            </a:r>
          </a:p>
          <a:p>
            <a:endParaRPr lang="en-GB" dirty="0"/>
          </a:p>
        </p:txBody>
      </p:sp>
      <p:sp>
        <p:nvSpPr>
          <p:cNvPr id="4" name="Slide Number Placeholder 3"/>
          <p:cNvSpPr>
            <a:spLocks noGrp="1"/>
          </p:cNvSpPr>
          <p:nvPr>
            <p:ph type="sldNum" sz="quarter" idx="10"/>
          </p:nvPr>
        </p:nvSpPr>
        <p:spPr/>
        <p:txBody>
          <a:bodyPr/>
          <a:lstStyle/>
          <a:p>
            <a:fld id="{4EB884F9-BB5C-44D4-9B14-CBB58DB1C27B}" type="slidenum">
              <a:rPr lang="en-GB" smtClean="0">
                <a:solidFill>
                  <a:prstClr val="black"/>
                </a:solidFill>
                <a:latin typeface="Calibri"/>
              </a:rPr>
              <a:pPr/>
              <a:t>2</a:t>
            </a:fld>
            <a:endParaRPr lang="en-GB">
              <a:solidFill>
                <a:prstClr val="black"/>
              </a:solidFill>
              <a:latin typeface="Calibri"/>
            </a:endParaRPr>
          </a:p>
        </p:txBody>
      </p:sp>
    </p:spTree>
    <p:extLst>
      <p:ext uri="{BB962C8B-B14F-4D97-AF65-F5344CB8AC3E}">
        <p14:creationId xmlns:p14="http://schemas.microsoft.com/office/powerpoint/2010/main" val="3906380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Everybody needs access to energy for warmth and light.</a:t>
            </a:r>
            <a:r>
              <a:rPr lang="en-GB" sz="1200" baseline="0" dirty="0" smtClean="0"/>
              <a:t>  </a:t>
            </a:r>
            <a:r>
              <a:rPr lang="en-GB" sz="1200" dirty="0" smtClean="0"/>
              <a:t> BUT our homes need to change (efficiency &amp; low carbon heat and electric vehicles) – I won’t talk too much about that as you’ll have heard a lot from previous speakers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New</a:t>
            </a:r>
            <a:r>
              <a:rPr lang="en-GB" sz="1200" baseline="0" dirty="0" smtClean="0"/>
              <a:t> technology, potentially big changes to the ‘stuff’ in your home and the different ways you might buy energy (for example you might have a tariff and appliances in your home that automatically switch on to use energy when its cheapest)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We need to think about whether everyone can make decisions and benefit from these changes – </a:t>
            </a:r>
            <a:r>
              <a:rPr lang="en-GB" sz="1200" b="0" i="0" u="none" strike="noStrike" kern="1200" dirty="0" smtClean="0">
                <a:solidFill>
                  <a:schemeClr val="tx1"/>
                </a:solidFill>
                <a:effectLst/>
                <a:latin typeface="+mn-lt"/>
                <a:ea typeface="+mn-ea"/>
                <a:cs typeface="+mn-cs"/>
              </a:rPr>
              <a:t>people need to understand why these changes are coming, they’ll need information and support to help make them and they’ll need somewhere to turn when things go wrong.</a:t>
            </a:r>
            <a:endParaRPr lang="en-GB" b="0" dirty="0" smtClean="0">
              <a:effectLst/>
            </a:endParaRPr>
          </a:p>
          <a:p>
            <a:pPr rtl="0"/>
            <a:r>
              <a:rPr lang="en-GB" b="0" dirty="0" smtClean="0">
                <a:effectLst/>
              </a:rPr>
              <a:t/>
            </a:r>
            <a:br>
              <a:rPr lang="en-GB" b="0" dirty="0" smtClean="0">
                <a:effectLst/>
              </a:rPr>
            </a:br>
            <a:r>
              <a:rPr lang="en-GB" sz="1200" b="0" i="0" u="none" strike="noStrike" kern="1200" dirty="0" smtClean="0">
                <a:solidFill>
                  <a:schemeClr val="tx1"/>
                </a:solidFill>
                <a:effectLst/>
                <a:latin typeface="+mn-lt"/>
                <a:ea typeface="+mn-ea"/>
                <a:cs typeface="+mn-cs"/>
              </a:rPr>
              <a:t>Without these things public support could be lost and without public buy-in it will be impossible to achieve net zero.</a:t>
            </a:r>
            <a:endParaRPr lang="en-GB" b="0" dirty="0" smtClean="0">
              <a:effectLst/>
            </a:endParaRPr>
          </a:p>
          <a:p>
            <a:endParaRPr lang="en-GB" sz="1200" dirty="0" smtClean="0"/>
          </a:p>
          <a:p>
            <a:r>
              <a:rPr lang="en-GB" sz="1200" dirty="0" smtClean="0"/>
              <a:t>What is vulnerability? </a:t>
            </a:r>
          </a:p>
          <a:p>
            <a:r>
              <a:rPr lang="en-GB" sz="1200" dirty="0" smtClean="0"/>
              <a:t>It</a:t>
            </a:r>
            <a:r>
              <a:rPr lang="en-GB" sz="1200" baseline="0" dirty="0" smtClean="0"/>
              <a:t>’s about your situation.  Vulnerability can be static </a:t>
            </a:r>
            <a:r>
              <a:rPr lang="en-GB" sz="1200" baseline="0" dirty="0" err="1" smtClean="0"/>
              <a:t>i.e</a:t>
            </a:r>
            <a:r>
              <a:rPr lang="en-GB" sz="1200" baseline="0" dirty="0" smtClean="0"/>
              <a:t> you might need extra support and you might always need it, but also it is something that changes, and anyone can be vulnerable at different points in their life (for example if you lose your job, or are bereaved, or have an accident). Also in energy things like being pregnant or having your children mean its even more important you don’t lose the power or heat in your home)</a:t>
            </a:r>
          </a:p>
          <a:p>
            <a:endParaRPr lang="en-GB" sz="1200" dirty="0" smtClean="0"/>
          </a:p>
          <a:p>
            <a:r>
              <a:rPr lang="en-GB" sz="1200" dirty="0" smtClean="0"/>
              <a:t>Its hard to make big decisions  - but its even harder for some people, depending on</a:t>
            </a:r>
            <a:r>
              <a:rPr lang="en-GB" sz="1200" baseline="0" dirty="0" smtClean="0"/>
              <a:t> what's going on in their lives</a:t>
            </a:r>
            <a:endParaRPr lang="en-GB" sz="1200" dirty="0" smtClean="0"/>
          </a:p>
          <a:p>
            <a:endParaRPr lang="en-GB" sz="1200" dirty="0" smtClean="0"/>
          </a:p>
          <a:p>
            <a:pPr rtl="0" fontAlgn="base"/>
            <a:r>
              <a:rPr lang="en-GB" sz="1200" dirty="0" smtClean="0"/>
              <a:t>We asked people what they thought the</a:t>
            </a:r>
            <a:r>
              <a:rPr lang="en-GB" sz="1200" baseline="0" dirty="0" smtClean="0"/>
              <a:t> governments carbon emissions target </a:t>
            </a:r>
            <a:r>
              <a:rPr lang="en-GB" sz="1200" dirty="0" smtClean="0"/>
              <a:t>– </a:t>
            </a:r>
            <a:r>
              <a:rPr lang="en-GB" sz="1200" b="0" i="0" u="none" strike="noStrike" kern="1200" dirty="0" smtClean="0">
                <a:solidFill>
                  <a:schemeClr val="tx1"/>
                </a:solidFill>
                <a:effectLst/>
                <a:latin typeface="+mn-lt"/>
                <a:ea typeface="+mn-ea"/>
                <a:cs typeface="+mn-cs"/>
              </a:rPr>
              <a:t>82% of people support the public’s goal to achieve net zero</a:t>
            </a:r>
          </a:p>
          <a:p>
            <a:pPr rtl="0" fontAlgn="base"/>
            <a:endParaRPr lang="en-GB" sz="1200" b="0" i="0" u="none" strike="noStrike" kern="1200" dirty="0" smtClean="0">
              <a:solidFill>
                <a:schemeClr val="tx1"/>
              </a:solidFill>
              <a:effectLst/>
              <a:latin typeface="+mn-lt"/>
              <a:ea typeface="+mn-ea"/>
              <a:cs typeface="+mn-cs"/>
            </a:endParaRPr>
          </a:p>
          <a:p>
            <a:pPr rtl="0" fontAlgn="base"/>
            <a:r>
              <a:rPr lang="en-GB" sz="1200" b="0" i="0" u="none" strike="noStrike" kern="1200" dirty="0" smtClean="0">
                <a:solidFill>
                  <a:schemeClr val="tx1"/>
                </a:solidFill>
                <a:effectLst/>
                <a:latin typeface="+mn-lt"/>
                <a:ea typeface="+mn-ea"/>
                <a:cs typeface="+mn-cs"/>
              </a:rPr>
              <a:t>Only just over a third (38%) are aware they need to change the way their home is heated. </a:t>
            </a:r>
          </a:p>
          <a:p>
            <a:pPr rtl="0" fontAlgn="base"/>
            <a:r>
              <a:rPr lang="en-GB" sz="1200" b="0" i="0" u="none" strike="noStrike" kern="1200" dirty="0" smtClean="0">
                <a:solidFill>
                  <a:schemeClr val="tx1"/>
                </a:solidFill>
                <a:effectLst/>
                <a:latin typeface="+mn-lt"/>
                <a:ea typeface="+mn-ea"/>
                <a:cs typeface="+mn-cs"/>
              </a:rPr>
              <a:t>The Committee on Climate Change believes 90% of homes need to install low-carbon heating systems for the UK to meet its net-zero goal by 2050.</a:t>
            </a:r>
          </a:p>
          <a:p>
            <a:pPr rtl="0" fontAlgn="base"/>
            <a:r>
              <a:rPr lang="en-GB" sz="1200" b="0" i="0" u="none" strike="noStrike" kern="1200" dirty="0" smtClean="0">
                <a:solidFill>
                  <a:schemeClr val="tx1"/>
                </a:solidFill>
                <a:effectLst/>
                <a:latin typeface="+mn-lt"/>
                <a:ea typeface="+mn-ea"/>
                <a:cs typeface="+mn-cs"/>
              </a:rPr>
              <a:t>Less than half of UK adults (44%) realised they will have to switch to an electric car.</a:t>
            </a:r>
          </a:p>
          <a:p>
            <a:pPr rtl="0" fontAlgn="base"/>
            <a:endParaRPr lang="en-GB" sz="1200" b="0" i="0" u="none" strike="noStrike" kern="1200" dirty="0" smtClean="0">
              <a:solidFill>
                <a:schemeClr val="tx1"/>
              </a:solidFill>
              <a:effectLst/>
              <a:latin typeface="+mn-lt"/>
              <a:ea typeface="+mn-ea"/>
              <a:cs typeface="+mn-cs"/>
            </a:endParaRPr>
          </a:p>
          <a:p>
            <a:pPr rtl="0" fontAlgn="base"/>
            <a:r>
              <a:rPr lang="en-GB" sz="1200" b="0" i="0" u="none" strike="noStrike" kern="1200" dirty="0" smtClean="0">
                <a:solidFill>
                  <a:schemeClr val="tx1"/>
                </a:solidFill>
                <a:effectLst/>
                <a:latin typeface="+mn-lt"/>
                <a:ea typeface="+mn-ea"/>
                <a:cs typeface="+mn-cs"/>
              </a:rPr>
              <a:t>And most people told us they are concerned about costs and the inconvenience of making these changes. (of people willing</a:t>
            </a:r>
            <a:r>
              <a:rPr lang="en-GB" sz="1200" b="0" i="0" u="none" strike="noStrike" kern="1200" baseline="0" dirty="0" smtClean="0">
                <a:solidFill>
                  <a:schemeClr val="tx1"/>
                </a:solidFill>
                <a:effectLst/>
                <a:latin typeface="+mn-lt"/>
                <a:ea typeface="+mn-ea"/>
                <a:cs typeface="+mn-cs"/>
              </a:rPr>
              <a:t> to make changes </a:t>
            </a:r>
            <a:r>
              <a:rPr lang="en-GB" sz="1200" b="0" i="0" u="none" strike="noStrike" kern="1200" dirty="0" smtClean="0">
                <a:solidFill>
                  <a:schemeClr val="tx1"/>
                </a:solidFill>
                <a:effectLst/>
                <a:latin typeface="+mn-lt"/>
                <a:ea typeface="+mn-ea"/>
                <a:cs typeface="+mn-cs"/>
              </a:rPr>
              <a:t>66%</a:t>
            </a:r>
            <a:r>
              <a:rPr lang="en-GB" sz="1200" b="0" i="0" u="none" strike="noStrike" kern="1200" baseline="0" dirty="0" smtClean="0">
                <a:solidFill>
                  <a:schemeClr val="tx1"/>
                </a:solidFill>
                <a:effectLst/>
                <a:latin typeface="+mn-lt"/>
                <a:ea typeface="+mn-ea"/>
                <a:cs typeface="+mn-cs"/>
              </a:rPr>
              <a:t> need help with EE changes, 76% need help with low carbon heat and 66% need help with EVs)</a:t>
            </a:r>
            <a:endParaRPr lang="en-GB" sz="1200" b="0" i="0" u="none" strike="noStrike" kern="1200" dirty="0" smtClean="0">
              <a:solidFill>
                <a:schemeClr val="tx1"/>
              </a:solidFill>
              <a:effectLst/>
              <a:latin typeface="+mn-lt"/>
              <a:ea typeface="+mn-ea"/>
              <a:cs typeface="+mn-cs"/>
            </a:endParaRPr>
          </a:p>
          <a:p>
            <a:endParaRPr lang="en-GB" sz="1200" baseline="0" dirty="0" smtClean="0"/>
          </a:p>
        </p:txBody>
      </p:sp>
      <p:sp>
        <p:nvSpPr>
          <p:cNvPr id="4" name="Slide Number Placeholder 3"/>
          <p:cNvSpPr>
            <a:spLocks noGrp="1"/>
          </p:cNvSpPr>
          <p:nvPr>
            <p:ph type="sldNum" sz="quarter" idx="10"/>
          </p:nvPr>
        </p:nvSpPr>
        <p:spPr/>
        <p:txBody>
          <a:bodyPr/>
          <a:lstStyle/>
          <a:p>
            <a:fld id="{4EB884F9-BB5C-44D4-9B14-CBB58DB1C27B}" type="slidenum">
              <a:rPr lang="en-GB" smtClean="0">
                <a:solidFill>
                  <a:prstClr val="black"/>
                </a:solidFill>
                <a:latin typeface="Calibri"/>
              </a:rPr>
              <a:pPr/>
              <a:t>3</a:t>
            </a:fld>
            <a:endParaRPr lang="en-GB">
              <a:solidFill>
                <a:prstClr val="black"/>
              </a:solidFill>
              <a:latin typeface="Calibri"/>
            </a:endParaRPr>
          </a:p>
        </p:txBody>
      </p:sp>
    </p:spTree>
    <p:extLst>
      <p:ext uri="{BB962C8B-B14F-4D97-AF65-F5344CB8AC3E}">
        <p14:creationId xmlns:p14="http://schemas.microsoft.com/office/powerpoint/2010/main" val="3954157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We need to think</a:t>
            </a:r>
            <a:r>
              <a:rPr lang="en-GB" baseline="0" dirty="0" smtClean="0"/>
              <a:t> about fairness when we think about two things -  how the changes are paid for and everybody chooses stuff for their homes.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How</a:t>
            </a:r>
            <a:r>
              <a:rPr lang="en-GB" baseline="0" dirty="0" smtClean="0"/>
              <a:t> we pay for the changes is a huge question.  There are two main aspects to this question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There</a:t>
            </a:r>
            <a:r>
              <a:rPr lang="en-GB" sz="1200" baseline="0" dirty="0" smtClean="0"/>
              <a:t> is one aspect which is about how we can fairly pay for the energy changes that lots of people benefit from – things like improving the pipes and wires or making the grid smart.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For example if house number 1 gets an electric car there is little pressure on the local electricity distribution network.  If houses 2 and 3 get one, and house 4 and 5 get a hot tub the network might still be fine. But by the time houses 8 and 9 get a smart charger for their electric car  or a hot tub then the local grid will need reinforcing.   That cost goes on everybody's bill.  Is it ok for everyone on the street to pay? Even if they didn’t cause it and they don’t feel the direct benefit from the extra electricity capacity?  How about the person who lives at number 12, who is bed bound, on a very low income and has high energy bills because they are at home a lot and need to keep warm but also live in a house that is very inefficient and leaks energy – and the landlord won’t invest in insulation?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The other aspect is about how people can get the best deal and the right products and services for them in their homes.  We know  that more choice and tailored options will be good for lots of people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For others it will be harder and more complicated to work out what the best option is for them. We expect homes in the future to have different appliances and ‘energy stuff’ in them.  Will people who can’t or choose not to use these things end up paying more?  Consumer protections all help to support people as they make these sorts of decisions.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Right now if you shop around to ‘switch energy supplier’ you can stand to save a lot of money, compared to someone who doesn’t. The government put in place an ‘energy price cap’ so that if you don’t change energy suppliers there is a maximum amount you can be charged, regardless of who your supplier is.  As we try to reach net zero emissions, there are also questions about how to help people to pay for the changes – this will be different depending on what your home is like, how much work you’ll need to do, how you live in it (i.e. if you rent or own it), what you can afford etc. </a:t>
            </a:r>
            <a:endParaRPr lang="en-GB" dirty="0" smtClean="0"/>
          </a:p>
          <a:p>
            <a:endParaRPr lang="en-GB" dirty="0"/>
          </a:p>
        </p:txBody>
      </p:sp>
      <p:sp>
        <p:nvSpPr>
          <p:cNvPr id="4" name="Slide Number Placeholder 3"/>
          <p:cNvSpPr>
            <a:spLocks noGrp="1"/>
          </p:cNvSpPr>
          <p:nvPr>
            <p:ph type="sldNum" sz="quarter" idx="10"/>
          </p:nvPr>
        </p:nvSpPr>
        <p:spPr/>
        <p:txBody>
          <a:bodyPr/>
          <a:lstStyle/>
          <a:p>
            <a:fld id="{4EB884F9-BB5C-44D4-9B14-CBB58DB1C27B}" type="slidenum">
              <a:rPr lang="en-GB" smtClean="0">
                <a:solidFill>
                  <a:prstClr val="black"/>
                </a:solidFill>
                <a:latin typeface="Calibri"/>
              </a:rPr>
              <a:pPr/>
              <a:t>6</a:t>
            </a:fld>
            <a:endParaRPr lang="en-GB">
              <a:solidFill>
                <a:prstClr val="black"/>
              </a:solidFill>
              <a:latin typeface="Calibri"/>
            </a:endParaRPr>
          </a:p>
        </p:txBody>
      </p:sp>
    </p:spTree>
    <p:extLst>
      <p:ext uri="{BB962C8B-B14F-4D97-AF65-F5344CB8AC3E}">
        <p14:creationId xmlns:p14="http://schemas.microsoft.com/office/powerpoint/2010/main" val="4007156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0" i="0" u="none" strike="noStrike" kern="1200" dirty="0" smtClean="0">
                <a:solidFill>
                  <a:schemeClr val="tx1"/>
                </a:solidFill>
                <a:effectLst/>
                <a:latin typeface="+mn-lt"/>
                <a:ea typeface="+mn-ea"/>
                <a:cs typeface="+mn-cs"/>
              </a:rPr>
              <a:t>At the moment, most of the costs of the UK’s existing efforts to decarbonise are paid for through people’s bills, not taxes. </a:t>
            </a:r>
            <a:endParaRPr lang="en-GB" b="0" dirty="0" smtClean="0">
              <a:effectLst/>
            </a:endParaRPr>
          </a:p>
          <a:p>
            <a:pPr rtl="0"/>
            <a:r>
              <a:rPr lang="en-GB" b="0" dirty="0" smtClean="0">
                <a:effectLst/>
              </a:rPr>
              <a:t/>
            </a:r>
            <a:br>
              <a:rPr lang="en-GB" b="0" dirty="0" smtClean="0">
                <a:effectLst/>
              </a:rPr>
            </a:br>
            <a:r>
              <a:rPr lang="en-GB" sz="1200" b="0" i="0" u="none" strike="noStrike" kern="1200" dirty="0" smtClean="0">
                <a:solidFill>
                  <a:schemeClr val="tx1"/>
                </a:solidFill>
                <a:effectLst/>
                <a:latin typeface="+mn-lt"/>
                <a:ea typeface="+mn-ea"/>
                <a:cs typeface="+mn-cs"/>
              </a:rPr>
              <a:t>For example, electricity bill payers currently contribute about £7 billion a year towards the roll-out of low-carbon power stations. This is expected to increase to around £12 billion a year by 2030.</a:t>
            </a:r>
            <a:endParaRPr lang="en-GB" b="0" dirty="0" smtClean="0">
              <a:effectLst/>
            </a:endParaRPr>
          </a:p>
          <a:p>
            <a:pPr rtl="0"/>
            <a:r>
              <a:rPr lang="en-GB" b="0" dirty="0" smtClean="0">
                <a:effectLst/>
              </a:rPr>
              <a:t/>
            </a:r>
            <a:br>
              <a:rPr lang="en-GB" b="0" dirty="0" smtClean="0">
                <a:effectLst/>
              </a:rPr>
            </a:br>
            <a:r>
              <a:rPr lang="en-GB" sz="1200" b="0" i="0" u="none" strike="noStrike" kern="1200" dirty="0" smtClean="0">
                <a:solidFill>
                  <a:schemeClr val="tx1"/>
                </a:solidFill>
                <a:effectLst/>
                <a:latin typeface="+mn-lt"/>
                <a:ea typeface="+mn-ea"/>
                <a:cs typeface="+mn-cs"/>
              </a:rPr>
              <a:t>Consumers also pay for a range of other social and environmental policies through their bills, such as energy efficiency, financial assistance to vulnerable consumers, and the roll-out of smart metering.</a:t>
            </a:r>
            <a:endParaRPr lang="en-GB" b="0" dirty="0" smtClean="0">
              <a:effectLst/>
            </a:endParaRPr>
          </a:p>
          <a:p>
            <a:pPr rtl="0"/>
            <a:r>
              <a:rPr lang="en-GB" b="0" dirty="0" smtClean="0">
                <a:effectLst/>
              </a:rPr>
              <a:t/>
            </a:r>
            <a:br>
              <a:rPr lang="en-GB" b="0" dirty="0" smtClean="0">
                <a:effectLst/>
              </a:rPr>
            </a:br>
            <a:r>
              <a:rPr lang="en-GB" sz="1200" b="0" i="0" u="none" strike="noStrike" kern="1200" dirty="0" smtClean="0">
                <a:solidFill>
                  <a:schemeClr val="tx1"/>
                </a:solidFill>
                <a:effectLst/>
                <a:latin typeface="+mn-lt"/>
                <a:ea typeface="+mn-ea"/>
                <a:cs typeface="+mn-cs"/>
              </a:rPr>
              <a:t>By choosing to pay for these policies in this way, the costs disproportionately fall on the poorest in society. </a:t>
            </a:r>
            <a:endParaRPr lang="en-GB" b="0" dirty="0" smtClean="0">
              <a:effectLst/>
            </a:endParaRPr>
          </a:p>
          <a:p>
            <a:r>
              <a:rPr lang="en-GB" dirty="0" smtClean="0"/>
              <a:t/>
            </a:r>
            <a:br>
              <a:rPr lang="en-GB" dirty="0" smtClean="0"/>
            </a:br>
            <a:r>
              <a:rPr lang="en-GB" dirty="0" smtClean="0"/>
              <a:t>(</a:t>
            </a:r>
            <a:r>
              <a:rPr lang="en-GB" baseline="0" dirty="0" smtClean="0"/>
              <a:t>People who can manage their energy bills by using less, making their homes more efficient and taking advantage of things like smart products </a:t>
            </a:r>
            <a:r>
              <a:rPr lang="en-GB" baseline="0" dirty="0" err="1" smtClean="0"/>
              <a:t>etc</a:t>
            </a:r>
            <a:r>
              <a:rPr lang="en-GB" baseline="0" dirty="0" smtClean="0"/>
              <a:t> pay less then people who have no choice but to use more energy in their homes and have the highest bills but are not necessarily the people who are best able to afford to fund these changes.)</a:t>
            </a:r>
          </a:p>
          <a:p>
            <a:endParaRPr lang="en-GB" baseline="0" dirty="0" smtClean="0"/>
          </a:p>
          <a:p>
            <a:r>
              <a:rPr lang="en-GB" dirty="0" smtClean="0"/>
              <a:t>It is accepted that there will be more costs</a:t>
            </a:r>
            <a:r>
              <a:rPr lang="en-GB" baseline="0" dirty="0" smtClean="0"/>
              <a:t> as we change things to meet net zero – in our view the current system is not fair.  </a:t>
            </a:r>
            <a:endParaRPr lang="en-GB" dirty="0" smtClean="0"/>
          </a:p>
          <a:p>
            <a:endParaRPr lang="en-GB" dirty="0" smtClean="0"/>
          </a:p>
          <a:p>
            <a:r>
              <a:rPr lang="en-GB" dirty="0" smtClean="0"/>
              <a:t>Todays protections have</a:t>
            </a:r>
            <a:r>
              <a:rPr lang="en-GB" baseline="0" dirty="0" smtClean="0"/>
              <a:t> been developed over time and we think they need an overhaul.</a:t>
            </a:r>
            <a:endParaRPr lang="en-GB" dirty="0" smtClean="0"/>
          </a:p>
          <a:p>
            <a:r>
              <a:rPr lang="en-GB" dirty="0" smtClean="0"/>
              <a:t>4 codes (</a:t>
            </a:r>
            <a:r>
              <a:rPr lang="en-GB" dirty="0" err="1" smtClean="0"/>
              <a:t>recc</a:t>
            </a:r>
            <a:r>
              <a:rPr lang="en-GB" dirty="0" smtClean="0"/>
              <a:t>, </a:t>
            </a:r>
            <a:r>
              <a:rPr lang="en-GB" dirty="0" err="1" smtClean="0"/>
              <a:t>heis</a:t>
            </a:r>
            <a:r>
              <a:rPr lang="en-GB" dirty="0" smtClean="0"/>
              <a:t>, </a:t>
            </a:r>
            <a:r>
              <a:rPr lang="en-GB" dirty="0" err="1" smtClean="0"/>
              <a:t>ggf</a:t>
            </a:r>
            <a:r>
              <a:rPr lang="en-GB" dirty="0" smtClean="0"/>
              <a:t> and </a:t>
            </a:r>
            <a:r>
              <a:rPr lang="en-GB" dirty="0" err="1" smtClean="0"/>
              <a:t>trustmark</a:t>
            </a:r>
            <a:r>
              <a:rPr lang="en-GB" dirty="0" smtClean="0"/>
              <a:t>) – that’s too many.  People should have a clear understanding of what to expect when energy products or services are installed in their home. There are too many codes. We need one, easy to understand system to protect and cover all low carbon technologies in the home</a:t>
            </a:r>
          </a:p>
          <a:p>
            <a:r>
              <a:rPr lang="en-GB" dirty="0" smtClean="0"/>
              <a:t>Lots of</a:t>
            </a:r>
            <a:r>
              <a:rPr lang="en-GB" baseline="0" dirty="0" smtClean="0"/>
              <a:t> other protections I won’t list them all but some examples include</a:t>
            </a:r>
          </a:p>
          <a:p>
            <a:endParaRPr lang="en-GB" baseline="0" dirty="0" smtClean="0"/>
          </a:p>
          <a:p>
            <a:r>
              <a:rPr lang="en-GB" baseline="0" dirty="0" smtClean="0"/>
              <a:t>Social obligations which exist to support people in vulnerable circumstances (for example if you’re in debt your energy supplier has to consider what you can afford </a:t>
            </a:r>
            <a:r>
              <a:rPr lang="en-GB" baseline="0" dirty="0" err="1" smtClean="0"/>
              <a:t>etc</a:t>
            </a:r>
            <a:r>
              <a:rPr lang="en-GB" baseline="0" dirty="0" smtClean="0"/>
              <a:t> when agreeing a repayment plan) but they only apply to licenced energy suppliers.  Right now these riles don’t apply to all companies that provide heat for example,  We think people </a:t>
            </a:r>
            <a:r>
              <a:rPr lang="en-GB" dirty="0" smtClean="0"/>
              <a:t>should have the same level of protection regardless of which energy products and services they use.</a:t>
            </a:r>
          </a:p>
          <a:p>
            <a:endParaRPr lang="en-GB" dirty="0" smtClean="0"/>
          </a:p>
          <a:p>
            <a:r>
              <a:rPr lang="en-GB" dirty="0" smtClean="0"/>
              <a:t>Guaranteed Standards of service from energy network and supply companies – these exist to ensure people get good customer service Guaranteed standards only currently apply to licensed companies. These standards need to move with the times and represent 21st century customer service. We think that when companies don’t meet guaranteed minimum standards they should all pay compensation automatically without the consumer having to claim it.</a:t>
            </a:r>
          </a:p>
          <a:p>
            <a:endParaRPr lang="en-GB" baseline="0" dirty="0" smtClean="0"/>
          </a:p>
          <a:p>
            <a:r>
              <a:rPr lang="en-GB" dirty="0" smtClean="0"/>
              <a:t>Independent consumer advice, alternative dispute resolution – for example an</a:t>
            </a:r>
            <a:r>
              <a:rPr lang="en-GB" baseline="0" dirty="0" smtClean="0"/>
              <a:t> ombudsman -</a:t>
            </a:r>
            <a:r>
              <a:rPr lang="en-GB" dirty="0" smtClean="0"/>
              <a:t> and additional support for consumers in vulnerable circumstances. To ensure consumers have advice and support when engaging with the energy market Consumers need to be able to access the same support, regardless of what energy products and services they use. </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4EB884F9-BB5C-44D4-9B14-CBB58DB1C27B}" type="slidenum">
              <a:rPr lang="en-GB" smtClean="0">
                <a:solidFill>
                  <a:prstClr val="black"/>
                </a:solidFill>
                <a:latin typeface="Calibri"/>
              </a:rPr>
              <a:pPr/>
              <a:t>7</a:t>
            </a:fld>
            <a:endParaRPr lang="en-GB">
              <a:solidFill>
                <a:prstClr val="black"/>
              </a:solidFill>
              <a:latin typeface="Calibri"/>
            </a:endParaRPr>
          </a:p>
        </p:txBody>
      </p:sp>
    </p:spTree>
    <p:extLst>
      <p:ext uri="{BB962C8B-B14F-4D97-AF65-F5344CB8AC3E}">
        <p14:creationId xmlns:p14="http://schemas.microsoft.com/office/powerpoint/2010/main" val="1885645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t"/>
            <a:r>
              <a:rPr lang="en-GB" sz="1200" b="1" i="0" u="none" strike="noStrike" kern="1200" dirty="0" smtClean="0">
                <a:solidFill>
                  <a:schemeClr val="tx1"/>
                </a:solidFill>
                <a:effectLst/>
                <a:latin typeface="+mn-lt"/>
                <a:ea typeface="+mn-ea"/>
                <a:cs typeface="+mn-cs"/>
              </a:rPr>
              <a:t>Costs – its difficult and you have heard from lots of speakers about this conundrum.</a:t>
            </a:r>
            <a:r>
              <a:rPr lang="en-GB" sz="1200" b="1" i="0" u="none" strike="noStrike" kern="1200" baseline="0" dirty="0" smtClean="0">
                <a:solidFill>
                  <a:schemeClr val="tx1"/>
                </a:solidFill>
                <a:effectLst/>
                <a:latin typeface="+mn-lt"/>
                <a:ea typeface="+mn-ea"/>
                <a:cs typeface="+mn-cs"/>
              </a:rPr>
              <a:t>  One way could be to think about whether some people should not pay toward decarbonisation – or pay less.  That’s something I will leave for you to discuss. </a:t>
            </a:r>
          </a:p>
          <a:p>
            <a:pPr rtl="0" fontAlgn="t"/>
            <a:endParaRPr lang="en-GB" sz="1200" b="1" i="0" u="none" strike="noStrike" kern="1200" dirty="0" smtClean="0">
              <a:solidFill>
                <a:schemeClr val="tx1"/>
              </a:solidFill>
              <a:effectLst/>
              <a:latin typeface="+mn-lt"/>
              <a:ea typeface="+mn-ea"/>
              <a:cs typeface="+mn-cs"/>
            </a:endParaRPr>
          </a:p>
          <a:p>
            <a:pPr rtl="0" fontAlgn="t"/>
            <a:r>
              <a:rPr lang="en-GB" sz="1200" b="1" i="0" u="none" strike="noStrike" kern="1200" dirty="0" smtClean="0">
                <a:solidFill>
                  <a:schemeClr val="tx1"/>
                </a:solidFill>
                <a:effectLst/>
                <a:latin typeface="+mn-lt"/>
                <a:ea typeface="+mn-ea"/>
                <a:cs typeface="+mn-cs"/>
              </a:rPr>
              <a:t>We want g</a:t>
            </a:r>
            <a:r>
              <a:rPr lang="en-GB" sz="1200" b="1" i="0" u="none" strike="noStrike" kern="1200" baseline="0" dirty="0" smtClean="0">
                <a:solidFill>
                  <a:schemeClr val="tx1"/>
                </a:solidFill>
                <a:effectLst/>
                <a:latin typeface="+mn-lt"/>
                <a:ea typeface="+mn-ea"/>
                <a:cs typeface="+mn-cs"/>
              </a:rPr>
              <a:t>overnment to p</a:t>
            </a:r>
            <a:r>
              <a:rPr lang="en-GB" sz="1200" b="1" i="0" u="none" strike="noStrike" kern="1200" dirty="0" smtClean="0">
                <a:solidFill>
                  <a:schemeClr val="tx1"/>
                </a:solidFill>
                <a:effectLst/>
                <a:latin typeface="+mn-lt"/>
                <a:ea typeface="+mn-ea"/>
                <a:cs typeface="+mn-cs"/>
              </a:rPr>
              <a:t>ut consumers at the heart of net-zero policies</a:t>
            </a:r>
            <a:endParaRPr lang="en-GB" b="0" dirty="0" smtClean="0">
              <a:effectLst/>
            </a:endParaRPr>
          </a:p>
          <a:p>
            <a:pPr rtl="0" fontAlgn="t"/>
            <a:r>
              <a:rPr lang="en-GB" sz="1200" b="0" i="0" u="none" strike="noStrike" kern="1200" dirty="0" smtClean="0">
                <a:solidFill>
                  <a:schemeClr val="tx1"/>
                </a:solidFill>
                <a:effectLst/>
                <a:latin typeface="+mn-lt"/>
                <a:ea typeface="+mn-ea"/>
                <a:cs typeface="+mn-cs"/>
              </a:rPr>
              <a:t>There are major changes coming - changes to the way we heat our homes/switching to EVs - people need to understand why these changes are coming, they’ll need information and support to help make them and they’ll need somewhere to turn when things go wrong.</a:t>
            </a:r>
            <a:endParaRPr lang="en-GB" b="0" dirty="0" smtClean="0">
              <a:effectLst/>
            </a:endParaRPr>
          </a:p>
          <a:p>
            <a:pPr rtl="0" fontAlgn="t"/>
            <a:r>
              <a:rPr lang="en-GB" b="0" dirty="0" smtClean="0">
                <a:effectLst/>
              </a:rPr>
              <a:t/>
            </a:r>
            <a:br>
              <a:rPr lang="en-GB" b="0" dirty="0" smtClean="0">
                <a:effectLst/>
              </a:rPr>
            </a:br>
            <a:r>
              <a:rPr lang="en-GB" sz="1200" b="0" i="0" u="none" strike="noStrike" kern="1200" dirty="0" smtClean="0">
                <a:solidFill>
                  <a:schemeClr val="tx1"/>
                </a:solidFill>
                <a:effectLst/>
                <a:latin typeface="+mn-lt"/>
                <a:ea typeface="+mn-ea"/>
                <a:cs typeface="+mn-cs"/>
              </a:rPr>
              <a:t>Without these things public support could be lost and without public buy-in it will be impossible to achieve net zero.</a:t>
            </a:r>
            <a:endParaRPr lang="en-GB" b="0" dirty="0" smtClean="0">
              <a:effectLst/>
            </a:endParaRPr>
          </a:p>
          <a:p>
            <a:pPr rtl="0" fontAlgn="t"/>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People support net zero / but there is a gap in public understanding</a:t>
            </a:r>
            <a:endParaRPr lang="en-GB" b="0" dirty="0" smtClean="0">
              <a:effectLst/>
            </a:endParaRPr>
          </a:p>
          <a:p>
            <a:pPr rtl="0" fontAlgn="base"/>
            <a:r>
              <a:rPr lang="en-GB" sz="1200" b="0" i="0" u="none" strike="noStrike" kern="1200" dirty="0" smtClean="0">
                <a:solidFill>
                  <a:schemeClr val="tx1"/>
                </a:solidFill>
                <a:effectLst/>
                <a:latin typeface="+mn-lt"/>
                <a:ea typeface="+mn-ea"/>
                <a:cs typeface="+mn-cs"/>
              </a:rPr>
              <a:t>82% of people support the public’s goal to achieve net zero</a:t>
            </a:r>
          </a:p>
          <a:p>
            <a:pPr rtl="0" fontAlgn="base"/>
            <a:r>
              <a:rPr lang="en-GB" sz="1200" b="0" i="0" u="none" strike="noStrike" kern="1200" dirty="0" smtClean="0">
                <a:solidFill>
                  <a:schemeClr val="tx1"/>
                </a:solidFill>
                <a:effectLst/>
                <a:latin typeface="+mn-lt"/>
                <a:ea typeface="+mn-ea"/>
                <a:cs typeface="+mn-cs"/>
              </a:rPr>
              <a:t>Only just over a third (38%) are aware they need to change the way their home is heated. The Committee on Climate Change believes 90% of homes need to install low-carbon heating systems for the UK to meet its net-zero goal by 2050.</a:t>
            </a:r>
          </a:p>
          <a:p>
            <a:pPr rtl="0" fontAlgn="base"/>
            <a:r>
              <a:rPr lang="en-GB" sz="1200" b="0" i="0" u="none" strike="noStrike" kern="1200" dirty="0" smtClean="0">
                <a:solidFill>
                  <a:schemeClr val="tx1"/>
                </a:solidFill>
                <a:effectLst/>
                <a:latin typeface="+mn-lt"/>
                <a:ea typeface="+mn-ea"/>
                <a:cs typeface="+mn-cs"/>
              </a:rPr>
              <a:t>Less than half of UK adults (44%) realised they will have to switch to an electric car.</a:t>
            </a:r>
          </a:p>
          <a:p>
            <a:pPr rtl="0" fontAlgn="base"/>
            <a:r>
              <a:rPr lang="en-GB" sz="1200" b="0" i="0" u="none" strike="noStrike" kern="1200" dirty="0" smtClean="0">
                <a:solidFill>
                  <a:schemeClr val="tx1"/>
                </a:solidFill>
                <a:effectLst/>
                <a:latin typeface="+mn-lt"/>
                <a:ea typeface="+mn-ea"/>
                <a:cs typeface="+mn-cs"/>
              </a:rPr>
              <a:t>But most people are concerned about costs and the inconvenience of making these changes.</a:t>
            </a:r>
          </a:p>
          <a:p>
            <a:pPr rtl="0" fontAlgn="t"/>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There are major changes coming</a:t>
            </a:r>
            <a:endParaRPr lang="en-GB" b="0" dirty="0" smtClean="0">
              <a:effectLst/>
            </a:endParaRPr>
          </a:p>
          <a:p>
            <a:pPr rtl="0" fontAlgn="base"/>
            <a:r>
              <a:rPr lang="en-GB" sz="1200" b="0" i="0" u="none" strike="noStrike" kern="1200" dirty="0" smtClean="0">
                <a:solidFill>
                  <a:schemeClr val="tx1"/>
                </a:solidFill>
                <a:effectLst/>
                <a:latin typeface="+mn-lt"/>
                <a:ea typeface="+mn-ea"/>
                <a:cs typeface="+mn-cs"/>
              </a:rPr>
              <a:t>29 million homes will need their heating system replaced with low-carbon alternatives - a monumental once-in-a-lifetime challenge</a:t>
            </a:r>
          </a:p>
          <a:p>
            <a:pPr rtl="0" fontAlgn="base"/>
            <a:r>
              <a:rPr lang="en-GB" sz="1200" b="0" i="0" u="none" strike="noStrike" kern="1200" dirty="0" smtClean="0">
                <a:solidFill>
                  <a:schemeClr val="tx1"/>
                </a:solidFill>
                <a:effectLst/>
                <a:latin typeface="+mn-lt"/>
                <a:ea typeface="+mn-ea"/>
                <a:cs typeface="+mn-cs"/>
              </a:rPr>
              <a:t>By 2040 all new vehicles will be effectively zero-emissions - requiring major upgrades to national energy infrastructure which will be paid for by consumers through their bills</a:t>
            </a:r>
          </a:p>
          <a:p>
            <a:pPr rtl="0" fontAlgn="base"/>
            <a:r>
              <a:rPr lang="en-GB" sz="1200" b="0" i="0" u="none" strike="noStrike" kern="1200" dirty="0" smtClean="0">
                <a:solidFill>
                  <a:schemeClr val="tx1"/>
                </a:solidFill>
                <a:effectLst/>
                <a:latin typeface="+mn-lt"/>
                <a:ea typeface="+mn-ea"/>
                <a:cs typeface="+mn-cs"/>
              </a:rPr>
              <a:t>New technologies and services in people’s homes like smart thermostats, electric car chargers and home battery storage will become widespread - changing the way we all use energy.</a:t>
            </a:r>
          </a:p>
          <a:p>
            <a:pPr rtl="0" fontAlgn="t"/>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Concrete steps to put consumers at the heart of net zero?</a:t>
            </a:r>
            <a:endParaRPr lang="en-GB" b="0" dirty="0" smtClean="0">
              <a:effectLst/>
            </a:endParaRPr>
          </a:p>
          <a:p>
            <a:pPr rtl="0" fontAlgn="base"/>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Heat policy roadmap</a:t>
            </a:r>
            <a:r>
              <a:rPr lang="en-GB" sz="1200" b="0" i="0" u="none" strike="noStrike" kern="1200" dirty="0" smtClean="0">
                <a:solidFill>
                  <a:schemeClr val="tx1"/>
                </a:solidFill>
                <a:effectLst/>
                <a:latin typeface="+mn-lt"/>
                <a:ea typeface="+mn-ea"/>
                <a:cs typeface="+mn-cs"/>
              </a:rPr>
              <a:t> - the government’s forthcoming heat policy roadmap must include specific consumer protections and a programme of support for people to adopt low-carbon heating systems</a:t>
            </a:r>
          </a:p>
          <a:p>
            <a:pPr rtl="0" fontAlgn="base"/>
            <a:r>
              <a:rPr lang="en-GB" sz="1200" b="1" i="0" u="none" strike="noStrike" kern="1200" dirty="0" smtClean="0">
                <a:solidFill>
                  <a:schemeClr val="tx1"/>
                </a:solidFill>
                <a:effectLst/>
                <a:latin typeface="+mn-lt"/>
                <a:ea typeface="+mn-ea"/>
                <a:cs typeface="+mn-cs"/>
              </a:rPr>
              <a:t>Clear information</a:t>
            </a:r>
            <a:r>
              <a:rPr lang="en-GB" sz="1200" b="0" i="0" u="none" strike="noStrike" kern="1200" dirty="0" smtClean="0">
                <a:solidFill>
                  <a:schemeClr val="tx1"/>
                </a:solidFill>
                <a:effectLst/>
                <a:latin typeface="+mn-lt"/>
                <a:ea typeface="+mn-ea"/>
                <a:cs typeface="+mn-cs"/>
              </a:rPr>
              <a:t> - to give consumers the confidence to engage with (and change) the way they use energy, companies providing energy products, services or supply must make information about products and services transparent and accessible</a:t>
            </a:r>
          </a:p>
          <a:p>
            <a:pPr rtl="0" fontAlgn="base"/>
            <a:r>
              <a:rPr lang="en-GB" sz="1200" b="1" i="0" u="none" strike="noStrike" kern="1200" dirty="0" smtClean="0">
                <a:solidFill>
                  <a:schemeClr val="tx1"/>
                </a:solidFill>
                <a:effectLst/>
                <a:latin typeface="+mn-lt"/>
                <a:ea typeface="+mn-ea"/>
                <a:cs typeface="+mn-cs"/>
              </a:rPr>
              <a:t>Net zero regulation challenge </a:t>
            </a:r>
            <a:r>
              <a:rPr lang="en-GB" sz="1200" b="0" i="0" u="none" strike="noStrike" kern="1200" dirty="0" smtClean="0">
                <a:solidFill>
                  <a:schemeClr val="tx1"/>
                </a:solidFill>
                <a:effectLst/>
                <a:latin typeface="+mn-lt"/>
                <a:ea typeface="+mn-ea"/>
                <a:cs typeface="+mn-cs"/>
              </a:rPr>
              <a:t>- government and regulators working to make sure that consumer protections can adapt to a changing market.</a:t>
            </a:r>
          </a:p>
          <a:p>
            <a:pPr rtl="0" fontAlgn="t"/>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How is it that the government is potentially fatally undermining its ability to achieve net zero?</a:t>
            </a:r>
            <a:endParaRPr lang="en-GB" b="0" dirty="0" smtClean="0">
              <a:effectLst/>
            </a:endParaRPr>
          </a:p>
          <a:p>
            <a:pPr rtl="0" fontAlgn="t"/>
            <a:r>
              <a:rPr lang="en-GB" sz="1200" b="0" i="0" u="none" strike="noStrike" kern="1200" dirty="0" smtClean="0">
                <a:solidFill>
                  <a:schemeClr val="tx1"/>
                </a:solidFill>
                <a:effectLst/>
                <a:latin typeface="+mn-lt"/>
                <a:ea typeface="+mn-ea"/>
                <a:cs typeface="+mn-cs"/>
              </a:rPr>
              <a:t>We need to be clear there isn’t a failure of government policy. What we’re saying is that if you don’t put people at the heart of the process - give them clear info, help and support to make change and somewhere to turn when things go wrong - the public goodwill that’s there could be lost. And if the public don’t support the process then we won’t be able to make these huge scale changes and meet our net zero targets.</a:t>
            </a:r>
            <a:endParaRPr lang="en-GB" b="0" dirty="0" smtClean="0">
              <a:effectLst/>
            </a:endParaRPr>
          </a:p>
          <a:p>
            <a:pPr rtl="0" fontAlgn="t"/>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Why don’t people know about the changes that are coming?</a:t>
            </a:r>
            <a:endParaRPr lang="en-GB" b="0" dirty="0" smtClean="0">
              <a:effectLst/>
            </a:endParaRPr>
          </a:p>
          <a:p>
            <a:pPr rtl="0" fontAlgn="t"/>
            <a:r>
              <a:rPr lang="en-GB" sz="1200" b="0" i="0" u="none" strike="noStrike" kern="1200" dirty="0" smtClean="0">
                <a:solidFill>
                  <a:schemeClr val="tx1"/>
                </a:solidFill>
                <a:effectLst/>
                <a:latin typeface="+mn-lt"/>
                <a:ea typeface="+mn-ea"/>
                <a:cs typeface="+mn-cs"/>
              </a:rPr>
              <a:t>There has yet to be a programme of public engagement on this. But we’re very much at the start of this process - there are 30 years to achieve this.</a:t>
            </a:r>
            <a:endParaRPr lang="en-GB" b="0" dirty="0" smtClean="0">
              <a:effectLst/>
            </a:endParaRPr>
          </a:p>
          <a:p>
            <a:pPr rtl="0" fontAlgn="t"/>
            <a:r>
              <a:rPr lang="en-GB" b="0" dirty="0" smtClean="0">
                <a:effectLst/>
              </a:rPr>
              <a:t/>
            </a:r>
            <a:br>
              <a:rPr lang="en-GB" b="0" dirty="0" smtClean="0">
                <a:effectLst/>
              </a:rPr>
            </a:br>
            <a:r>
              <a:rPr lang="en-GB" sz="1200" b="0" i="0" u="none" strike="noStrike" kern="1200" dirty="0" smtClean="0">
                <a:solidFill>
                  <a:schemeClr val="tx1"/>
                </a:solidFill>
                <a:effectLst/>
                <a:latin typeface="+mn-lt"/>
                <a:ea typeface="+mn-ea"/>
                <a:cs typeface="+mn-cs"/>
              </a:rPr>
              <a:t>But as we outline in the report it will be critical to put consumers at the heart of the process. Because if people don’t understand why these changes are coming, don’t have information and support to help make them and or somewhere to turn when things go wrong - we could lose public buy-in for the changes that are need and without it we won’t be able to achieve net zero.</a:t>
            </a:r>
            <a:endParaRPr lang="en-GB" b="0" dirty="0" smtClean="0">
              <a:effectLst/>
            </a:endParaRPr>
          </a:p>
          <a:p>
            <a:pPr rtl="0" fontAlgn="t"/>
            <a:r>
              <a:rPr lang="en-GB" b="0" dirty="0" smtClean="0">
                <a:effectLst/>
              </a:rPr>
              <a:t/>
            </a:r>
            <a:br>
              <a:rPr lang="en-GB" b="0" dirty="0" smtClean="0">
                <a:effectLst/>
              </a:rPr>
            </a:br>
            <a:r>
              <a:rPr lang="en-GB" sz="1200" b="1" i="0" u="none" strike="noStrike" kern="1200" dirty="0" smtClean="0">
                <a:solidFill>
                  <a:schemeClr val="tx1"/>
                </a:solidFill>
                <a:effectLst/>
                <a:latin typeface="+mn-lt"/>
                <a:ea typeface="+mn-ea"/>
                <a:cs typeface="+mn-cs"/>
              </a:rPr>
              <a:t>What are people confused about?</a:t>
            </a:r>
            <a:endParaRPr lang="en-GB" b="0" dirty="0" smtClean="0">
              <a:effectLst/>
            </a:endParaRPr>
          </a:p>
          <a:p>
            <a:pPr rtl="0" fontAlgn="t"/>
            <a:r>
              <a:rPr lang="en-GB" sz="1200" b="0" i="0" u="none" strike="noStrike" kern="1200" dirty="0" smtClean="0">
                <a:solidFill>
                  <a:schemeClr val="tx1"/>
                </a:solidFill>
                <a:effectLst/>
                <a:latin typeface="+mn-lt"/>
                <a:ea typeface="+mn-ea"/>
                <a:cs typeface="+mn-cs"/>
              </a:rPr>
              <a:t>It’s not a case of being confused, but it’s about the potential changes not having been communicated. And that’s not necessarily a problem right now because we’re at the start of the process. But as the government develops its plans to get us to net zero consumers must be at the heart of the process.</a:t>
            </a:r>
            <a:endParaRPr lang="en-GB" b="0" dirty="0" smtClean="0">
              <a:effectLst/>
            </a:endParaRPr>
          </a:p>
          <a:p>
            <a:pPr rtl="0" fontAlgn="t"/>
            <a:r>
              <a:rPr lang="en-GB" b="0" dirty="0" smtClean="0">
                <a:effectLst/>
              </a:rPr>
              <a:t/>
            </a:r>
            <a:br>
              <a:rPr lang="en-GB" b="0" dirty="0" smtClean="0">
                <a:effectLst/>
              </a:rPr>
            </a:br>
            <a:r>
              <a:rPr lang="en-GB" b="0" dirty="0" smtClean="0">
                <a:effectLst/>
              </a:rPr>
              <a:t/>
            </a:r>
            <a:br>
              <a:rPr lang="en-GB" b="0" dirty="0" smtClean="0">
                <a:effectLst/>
              </a:rPr>
            </a:br>
            <a:endParaRPr lang="en-GB" b="0" dirty="0">
              <a:effectLst/>
            </a:endParaRPr>
          </a:p>
        </p:txBody>
      </p:sp>
      <p:sp>
        <p:nvSpPr>
          <p:cNvPr id="4" name="Slide Number Placeholder 3"/>
          <p:cNvSpPr>
            <a:spLocks noGrp="1"/>
          </p:cNvSpPr>
          <p:nvPr>
            <p:ph type="sldNum" sz="quarter" idx="10"/>
          </p:nvPr>
        </p:nvSpPr>
        <p:spPr/>
        <p:txBody>
          <a:bodyPr/>
          <a:lstStyle/>
          <a:p>
            <a:fld id="{4EB884F9-BB5C-44D4-9B14-CBB58DB1C27B}" type="slidenum">
              <a:rPr lang="en-GB" smtClean="0">
                <a:solidFill>
                  <a:prstClr val="black"/>
                </a:solidFill>
                <a:latin typeface="Calibri"/>
              </a:rPr>
              <a:pPr/>
              <a:t>8</a:t>
            </a:fld>
            <a:endParaRPr lang="en-GB">
              <a:solidFill>
                <a:prstClr val="black"/>
              </a:solidFill>
              <a:latin typeface="Calibri"/>
            </a:endParaRPr>
          </a:p>
        </p:txBody>
      </p:sp>
    </p:spTree>
    <p:extLst>
      <p:ext uri="{BB962C8B-B14F-4D97-AF65-F5344CB8AC3E}">
        <p14:creationId xmlns:p14="http://schemas.microsoft.com/office/powerpoint/2010/main" val="17034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3" Type="http://schemas.openxmlformats.org/officeDocument/2006/relationships/image" Target="../media/image12.png"/><Relationship Id="rId1" Type="http://schemas.openxmlformats.org/officeDocument/2006/relationships/slideMaster" Target="../slideMasters/slideMaster2.xml"/><Relationship Id="rId2" Type="http://schemas.openxmlformats.org/officeDocument/2006/relationships/image" Target="../media/image6.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1.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2.xml.rels><?xml version="1.0" encoding="UTF-8" standalone="yes"?>
<Relationships xmlns="http://schemas.openxmlformats.org/package/2006/relationships"><Relationship Id="rId11" Type="http://schemas.openxmlformats.org/officeDocument/2006/relationships/hyperlink" Target="https://www.linkedin.com/company/jacobs/" TargetMode="External"/><Relationship Id="rId12" Type="http://schemas.openxmlformats.org/officeDocument/2006/relationships/image" Target="../media/image11.png"/><Relationship Id="rId1" Type="http://schemas.openxmlformats.org/officeDocument/2006/relationships/slideMaster" Target="../slideMasters/slideMaster2.xml"/><Relationship Id="rId2" Type="http://schemas.openxmlformats.org/officeDocument/2006/relationships/image" Target="../media/image12.png"/><Relationship Id="rId3" Type="http://schemas.openxmlformats.org/officeDocument/2006/relationships/hyperlink" Target="https://twitter.com/JacobsConnects" TargetMode="External"/><Relationship Id="rId4" Type="http://schemas.openxmlformats.org/officeDocument/2006/relationships/image" Target="../media/image7.png"/><Relationship Id="rId5" Type="http://schemas.openxmlformats.org/officeDocument/2006/relationships/hyperlink" Target="https://www.facebook.com/JacobsConnects/" TargetMode="External"/><Relationship Id="rId6" Type="http://schemas.openxmlformats.org/officeDocument/2006/relationships/image" Target="../media/image8.png"/><Relationship Id="rId7" Type="http://schemas.openxmlformats.org/officeDocument/2006/relationships/hyperlink" Target="https://www.instagram.com/jacobsconnects/" TargetMode="External"/><Relationship Id="rId8" Type="http://schemas.openxmlformats.org/officeDocument/2006/relationships/image" Target="../media/image9.png"/><Relationship Id="rId9" Type="http://schemas.openxmlformats.org/officeDocument/2006/relationships/hyperlink" Target="https://www.youtube.com/user/jacobsworldwide" TargetMode="External"/><Relationship Id="rId10" Type="http://schemas.openxmlformats.org/officeDocument/2006/relationships/image" Target="../media/image10.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xmlns=""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xmlns=""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xmlns=""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xmlns=""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xmlns=""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xmlns=""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xmlns=""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xmlns=""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xmlns=""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xmlns=""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xmlns=""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xmlns=""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xmlns=""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xmlns=""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xmlns=""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xmlns=""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xmlns=""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xmlns=""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xmlns=""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xmlns=""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xmlns=""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xmlns=""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xmlns=""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xmlns=""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xmlns=""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xmlns=""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xmlns=""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xmlns=""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xmlns=""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xmlns=""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xmlns=""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xmlns=""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xmlns=""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xmlns=""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xmlns=""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xmlns=""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xmlns=""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xmlns=""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xmlns=""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xmlns=""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xmlns=""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xmlns=""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xmlns=""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xmlns=""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xmlns=""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xmlns=""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xmlns=""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xmlns=""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xmlns=""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xmlns=""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xmlns=""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xmlns=""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xmlns=""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xmlns=""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xmlns=""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xmlns=""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xmlns=""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xmlns=""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xmlns=""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xmlns=""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a:xfrm>
            <a:off x="6300192" y="4767263"/>
            <a:ext cx="2133600" cy="273844"/>
          </a:xfrm>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87759417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30259889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4805339"/>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489886911"/>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GB">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992159257"/>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GB">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157521989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GB">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449615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xmlns=""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xmlns=""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3574102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GB">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27123312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31209374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77647A1-46B3-4E57-B95B-49A623882F9E}" type="datetimeFigureOut">
              <a:rPr lang="en-GB" smtClean="0">
                <a:solidFill>
                  <a:prstClr val="black">
                    <a:tint val="75000"/>
                  </a:prstClr>
                </a:solidFill>
                <a:latin typeface="Calibri"/>
              </a:rPr>
              <a:pPr/>
              <a:t>10/02/2020</a:t>
            </a:fld>
            <a:endParaRPr lang="en-GB">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GB">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BCF64411-6CB5-43CE-9E22-66B9BD54A0C5}" type="slidenum">
              <a:rPr lang="en-GB" smtClean="0">
                <a:solidFill>
                  <a:prstClr val="black">
                    <a:tint val="75000"/>
                  </a:prstClr>
                </a:solidFill>
                <a:latin typeface="Calibri"/>
              </a:rPr>
              <a:pPr/>
              <a:t>‹#›</a:t>
            </a:fld>
            <a:endParaRPr lang="en-GB">
              <a:solidFill>
                <a:prstClr val="black">
                  <a:tint val="75000"/>
                </a:prstClr>
              </a:solidFill>
              <a:latin typeface="Calibri"/>
            </a:endParaRPr>
          </a:p>
        </p:txBody>
      </p:sp>
    </p:spTree>
    <p:extLst>
      <p:ext uri="{BB962C8B-B14F-4D97-AF65-F5344CB8AC3E}">
        <p14:creationId xmlns:p14="http://schemas.microsoft.com/office/powerpoint/2010/main" val="2270511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xmlns=""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xmlns=""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xmlns=""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xmlns=""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xmlns=""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xmlns=""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xmlns=""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xmlns=""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xmlns=""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xmlns=""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xmlns=""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xmlns=""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xmlns=""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xmlns=""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xmlns=""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xmlns=""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xmlns=""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xmlns=""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xmlns=""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xmlns=""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xmlns=""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xmlns=""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xmlns=""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xmlns=""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xmlns=""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 Id="rId11"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3" Type="http://schemas.openxmlformats.org/officeDocument/2006/relationships/image" Target="../media/image13.pn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xmlns=""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xmlns=""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xmlns=""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xmlns=""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77647A1-46B3-4E57-B95B-49A623882F9E}" type="datetimeFigureOut">
              <a:rPr lang="en-GB" smtClean="0">
                <a:solidFill>
                  <a:prstClr val="black">
                    <a:tint val="75000"/>
                  </a:prstClr>
                </a:solidFill>
                <a:latin typeface="Calibri"/>
              </a:rPr>
              <a:pPr defTabSz="914400"/>
              <a:t>10/02/2020</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BCF64411-6CB5-43CE-9E22-66B9BD54A0C5}" type="slidenum">
              <a:rPr lang="en-GB" smtClean="0">
                <a:solidFill>
                  <a:prstClr val="black">
                    <a:tint val="75000"/>
                  </a:prstClr>
                </a:solidFill>
                <a:latin typeface="Calibri"/>
              </a:rPr>
              <a:pPr defTabSz="914400"/>
              <a:t>‹#›</a:t>
            </a:fld>
            <a:endParaRPr lang="en-GB">
              <a:solidFill>
                <a:prstClr val="black">
                  <a:tint val="75000"/>
                </a:prstClr>
              </a:solidFill>
              <a:latin typeface="Calibri"/>
            </a:endParaRPr>
          </a:p>
        </p:txBody>
      </p:sp>
      <p:pic>
        <p:nvPicPr>
          <p:cNvPr id="4098" name="Picture 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524328" y="4813268"/>
            <a:ext cx="1368659" cy="2067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3767580"/>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622" y="1923678"/>
            <a:ext cx="8229600" cy="281186"/>
          </a:xfrm>
        </p:spPr>
        <p:txBody>
          <a:bodyPr>
            <a:normAutofit fontScale="90000"/>
          </a:bodyPr>
          <a:lstStyle/>
          <a:p>
            <a:r>
              <a:rPr lang="en-GB" sz="4900" dirty="0" smtClean="0"/>
              <a:t>Energy and heat in the home</a:t>
            </a:r>
            <a:br>
              <a:rPr lang="en-GB" sz="4900" dirty="0" smtClean="0"/>
            </a:br>
            <a:r>
              <a:rPr lang="en-GB" sz="4900" dirty="0" smtClean="0"/>
              <a:t>Consumer protections </a:t>
            </a:r>
            <a:r>
              <a:rPr lang="en-GB" sz="4900" dirty="0"/>
              <a:t>and </a:t>
            </a:r>
            <a:r>
              <a:rPr lang="en-GB" sz="4900" dirty="0" smtClean="0"/>
              <a:t>fairness</a:t>
            </a:r>
            <a:br>
              <a:rPr lang="en-GB" sz="4900" dirty="0" smtClean="0"/>
            </a:br>
            <a:endParaRPr lang="en-GB"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3579862"/>
            <a:ext cx="1438537" cy="1438537"/>
          </a:xfrm>
          <a:prstGeom prst="rect">
            <a:avLst/>
          </a:prstGeom>
        </p:spPr>
      </p:pic>
    </p:spTree>
    <p:extLst>
      <p:ext uri="{BB962C8B-B14F-4D97-AF65-F5344CB8AC3E}">
        <p14:creationId xmlns:p14="http://schemas.microsoft.com/office/powerpoint/2010/main" val="4271924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12968" cy="925611"/>
          </a:xfrm>
        </p:spPr>
        <p:txBody>
          <a:bodyPr>
            <a:noAutofit/>
          </a:bodyPr>
          <a:lstStyle/>
          <a:p>
            <a:r>
              <a:rPr lang="en-GB" sz="4200" b="1" dirty="0" smtClean="0">
                <a:ea typeface="MS Mincho"/>
                <a:cs typeface="Times New Roman" panose="02020603050405020304" pitchFamily="18" charset="0"/>
              </a:rPr>
              <a:t>This is what I will cover</a:t>
            </a:r>
            <a:endParaRPr lang="en-GB" sz="4200" b="1" dirty="0"/>
          </a:p>
        </p:txBody>
      </p:sp>
      <p:sp>
        <p:nvSpPr>
          <p:cNvPr id="3" name="Content Placeholder 2"/>
          <p:cNvSpPr>
            <a:spLocks noGrp="1"/>
          </p:cNvSpPr>
          <p:nvPr>
            <p:ph idx="1"/>
          </p:nvPr>
        </p:nvSpPr>
        <p:spPr>
          <a:xfrm>
            <a:off x="323528" y="987574"/>
            <a:ext cx="8229600" cy="3528392"/>
          </a:xfrm>
        </p:spPr>
        <p:txBody>
          <a:bodyPr>
            <a:noAutofit/>
          </a:bodyPr>
          <a:lstStyle/>
          <a:p>
            <a:pPr marL="514350" indent="-514350">
              <a:buFont typeface="+mj-lt"/>
              <a:buAutoNum type="arabicPeriod"/>
            </a:pPr>
            <a:r>
              <a:rPr lang="en-GB" sz="3600" dirty="0" smtClean="0"/>
              <a:t>Why is it important to protect people</a:t>
            </a:r>
          </a:p>
          <a:p>
            <a:pPr marL="514350" indent="-514350">
              <a:buFont typeface="+mj-lt"/>
              <a:buAutoNum type="arabicPeriod"/>
            </a:pPr>
            <a:r>
              <a:rPr lang="en-GB" sz="3600" dirty="0" smtClean="0"/>
              <a:t>Why is it important to be fair? </a:t>
            </a:r>
          </a:p>
          <a:p>
            <a:pPr marL="514350" indent="-514350">
              <a:buFont typeface="+mj-lt"/>
              <a:buAutoNum type="arabicPeriod"/>
            </a:pPr>
            <a:r>
              <a:rPr lang="en-GB" sz="3600" dirty="0" smtClean="0"/>
              <a:t>What happens at the moment? </a:t>
            </a:r>
          </a:p>
          <a:p>
            <a:pPr marL="514350" indent="-514350">
              <a:buFont typeface="+mj-lt"/>
              <a:buAutoNum type="arabicPeriod"/>
            </a:pPr>
            <a:r>
              <a:rPr lang="en-GB" sz="3600" dirty="0" smtClean="0"/>
              <a:t>What needs to happen next?</a:t>
            </a:r>
          </a:p>
          <a:p>
            <a:endParaRPr lang="en-GB" sz="3000" dirty="0" smtClean="0"/>
          </a:p>
        </p:txBody>
      </p:sp>
    </p:spTree>
    <p:extLst>
      <p:ext uri="{BB962C8B-B14F-4D97-AF65-F5344CB8AC3E}">
        <p14:creationId xmlns:p14="http://schemas.microsoft.com/office/powerpoint/2010/main" val="1418505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0"/>
            <a:ext cx="8712968" cy="925611"/>
          </a:xfrm>
        </p:spPr>
        <p:txBody>
          <a:bodyPr>
            <a:noAutofit/>
          </a:bodyPr>
          <a:lstStyle/>
          <a:p>
            <a:r>
              <a:rPr lang="en-GB" sz="4200" b="1" dirty="0" smtClean="0">
                <a:ea typeface="MS Mincho"/>
                <a:cs typeface="Times New Roman" panose="02020603050405020304" pitchFamily="18" charset="0"/>
              </a:rPr>
              <a:t>Why is it important </a:t>
            </a:r>
            <a:r>
              <a:rPr lang="en-GB" sz="4200" b="1" dirty="0">
                <a:ea typeface="MS Mincho"/>
                <a:cs typeface="Times New Roman" panose="02020603050405020304" pitchFamily="18" charset="0"/>
              </a:rPr>
              <a:t>to </a:t>
            </a:r>
            <a:r>
              <a:rPr lang="en-GB" sz="4200" b="1" dirty="0" smtClean="0">
                <a:ea typeface="MS Mincho"/>
                <a:cs typeface="Times New Roman" panose="02020603050405020304" pitchFamily="18" charset="0"/>
              </a:rPr>
              <a:t>protect people?</a:t>
            </a:r>
            <a:endParaRPr lang="en-GB" sz="4200" b="1" dirty="0"/>
          </a:p>
        </p:txBody>
      </p:sp>
      <p:sp>
        <p:nvSpPr>
          <p:cNvPr id="3" name="Content Placeholder 2"/>
          <p:cNvSpPr>
            <a:spLocks noGrp="1"/>
          </p:cNvSpPr>
          <p:nvPr>
            <p:ph idx="1"/>
          </p:nvPr>
        </p:nvSpPr>
        <p:spPr>
          <a:xfrm>
            <a:off x="323528" y="987574"/>
            <a:ext cx="8229600" cy="3528392"/>
          </a:xfrm>
        </p:spPr>
        <p:txBody>
          <a:bodyPr>
            <a:noAutofit/>
          </a:bodyPr>
          <a:lstStyle/>
          <a:p>
            <a:r>
              <a:rPr lang="en-GB" sz="3000" dirty="0" smtClean="0"/>
              <a:t>Everyone needs energy BUT our homes need to change </a:t>
            </a:r>
            <a:r>
              <a:rPr lang="en-GB" sz="3000" dirty="0"/>
              <a:t>(</a:t>
            </a:r>
            <a:r>
              <a:rPr lang="en-GB" sz="3000" dirty="0" smtClean="0"/>
              <a:t>efficiency &amp; low carbon heat)</a:t>
            </a:r>
          </a:p>
          <a:p>
            <a:r>
              <a:rPr lang="en-GB" sz="3000" dirty="0" smtClean="0"/>
              <a:t>What is vulnerability? </a:t>
            </a:r>
          </a:p>
          <a:p>
            <a:r>
              <a:rPr lang="en-GB" sz="3000" dirty="0" smtClean="0"/>
              <a:t>Its hard to make big decisions </a:t>
            </a:r>
          </a:p>
          <a:p>
            <a:r>
              <a:rPr lang="en-GB" sz="3000" dirty="0" smtClean="0"/>
              <a:t>Different information and support needs. </a:t>
            </a:r>
          </a:p>
          <a:p>
            <a:r>
              <a:rPr lang="en-GB" sz="3000" dirty="0" smtClean="0"/>
              <a:t>What about if and when things go wrong? </a:t>
            </a:r>
            <a:endParaRPr lang="en-GB" sz="3000" dirty="0"/>
          </a:p>
        </p:txBody>
      </p:sp>
    </p:spTree>
    <p:extLst>
      <p:ext uri="{BB962C8B-B14F-4D97-AF65-F5344CB8AC3E}">
        <p14:creationId xmlns:p14="http://schemas.microsoft.com/office/powerpoint/2010/main" val="836316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to the home</a:t>
            </a:r>
            <a:endParaRPr lang="en-GB" dirty="0"/>
          </a:p>
        </p:txBody>
      </p:sp>
      <p:pic>
        <p:nvPicPr>
          <p:cNvPr id="6" name="Picture 5"/>
          <p:cNvPicPr>
            <a:picLocks noChangeAspect="1"/>
          </p:cNvPicPr>
          <p:nvPr/>
        </p:nvPicPr>
        <p:blipFill rotWithShape="1">
          <a:blip r:embed="rId2"/>
          <a:srcRect t="25467"/>
          <a:stretch/>
        </p:blipFill>
        <p:spPr>
          <a:xfrm>
            <a:off x="1103645" y="1059582"/>
            <a:ext cx="6936707" cy="3654547"/>
          </a:xfrm>
          <a:prstGeom prst="rect">
            <a:avLst/>
          </a:prstGeom>
        </p:spPr>
      </p:pic>
    </p:spTree>
    <p:extLst>
      <p:ext uri="{BB962C8B-B14F-4D97-AF65-F5344CB8AC3E}">
        <p14:creationId xmlns:p14="http://schemas.microsoft.com/office/powerpoint/2010/main" val="2079319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advice needs</a:t>
            </a:r>
            <a:endParaRPr lang="en-GB" dirty="0"/>
          </a:p>
        </p:txBody>
      </p:sp>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25560"/>
          <a:stretch/>
        </p:blipFill>
        <p:spPr>
          <a:xfrm>
            <a:off x="1103646" y="1063229"/>
            <a:ext cx="6936707" cy="3650900"/>
          </a:xfrm>
        </p:spPr>
      </p:pic>
    </p:spTree>
    <p:extLst>
      <p:ext uri="{BB962C8B-B14F-4D97-AF65-F5344CB8AC3E}">
        <p14:creationId xmlns:p14="http://schemas.microsoft.com/office/powerpoint/2010/main" val="2606020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05978"/>
            <a:ext cx="8712968" cy="925611"/>
          </a:xfrm>
        </p:spPr>
        <p:txBody>
          <a:bodyPr>
            <a:noAutofit/>
          </a:bodyPr>
          <a:lstStyle/>
          <a:p>
            <a:r>
              <a:rPr lang="en-GB" b="1" dirty="0">
                <a:ea typeface="MS Mincho"/>
                <a:cs typeface="Times New Roman" panose="02020603050405020304" pitchFamily="18" charset="0"/>
              </a:rPr>
              <a:t>Why is it important to be fair?</a:t>
            </a:r>
            <a:br>
              <a:rPr lang="en-GB" b="1" dirty="0">
                <a:ea typeface="MS Mincho"/>
                <a:cs typeface="Times New Roman" panose="02020603050405020304" pitchFamily="18" charset="0"/>
              </a:rPr>
            </a:br>
            <a:endParaRPr lang="en-GB" b="1" dirty="0"/>
          </a:p>
        </p:txBody>
      </p:sp>
      <p:sp>
        <p:nvSpPr>
          <p:cNvPr id="3" name="Content Placeholder 2"/>
          <p:cNvSpPr>
            <a:spLocks noGrp="1"/>
          </p:cNvSpPr>
          <p:nvPr>
            <p:ph idx="1"/>
          </p:nvPr>
        </p:nvSpPr>
        <p:spPr>
          <a:xfrm>
            <a:off x="251520" y="684205"/>
            <a:ext cx="8399276" cy="3751065"/>
          </a:xfrm>
        </p:spPr>
        <p:txBody>
          <a:bodyPr>
            <a:noAutofit/>
          </a:bodyPr>
          <a:lstStyle/>
          <a:p>
            <a:r>
              <a:rPr lang="en-GB" dirty="0" smtClean="0"/>
              <a:t>How do we pay for the changes?</a:t>
            </a:r>
          </a:p>
          <a:p>
            <a:r>
              <a:rPr lang="en-GB" dirty="0" smtClean="0"/>
              <a:t>Can everyone choose ‘stuff’ in the same way?</a:t>
            </a:r>
          </a:p>
          <a:p>
            <a:r>
              <a:rPr lang="en-GB" sz="2400" dirty="0" smtClean="0"/>
              <a:t>More choice and tailored offers will be good for lots of people</a:t>
            </a:r>
          </a:p>
          <a:p>
            <a:r>
              <a:rPr lang="en-GB" sz="2400" dirty="0" smtClean="0"/>
              <a:t>For others it will be harder/ complicated to work out what the best option is</a:t>
            </a:r>
          </a:p>
          <a:p>
            <a:r>
              <a:rPr lang="en-GB" sz="2400" dirty="0" smtClean="0"/>
              <a:t>A fair energy market should </a:t>
            </a:r>
          </a:p>
          <a:p>
            <a:pPr lvl="1"/>
            <a:r>
              <a:rPr lang="en-GB" sz="2400" dirty="0" smtClean="0"/>
              <a:t>Make sure everybody can access products and services </a:t>
            </a:r>
          </a:p>
          <a:p>
            <a:pPr lvl="1"/>
            <a:r>
              <a:rPr lang="en-GB" sz="2400" dirty="0" smtClean="0"/>
              <a:t>There is a range of choices for all people/homes </a:t>
            </a:r>
          </a:p>
          <a:p>
            <a:pPr lvl="1"/>
            <a:r>
              <a:rPr lang="en-GB" sz="2400" dirty="0" smtClean="0"/>
              <a:t>People aren’t penalised for choosing not to get involved</a:t>
            </a:r>
          </a:p>
        </p:txBody>
      </p:sp>
    </p:spTree>
    <p:extLst>
      <p:ext uri="{BB962C8B-B14F-4D97-AF65-F5344CB8AC3E}">
        <p14:creationId xmlns:p14="http://schemas.microsoft.com/office/powerpoint/2010/main" val="954052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05978"/>
            <a:ext cx="8712968" cy="925611"/>
          </a:xfrm>
        </p:spPr>
        <p:txBody>
          <a:bodyPr>
            <a:noAutofit/>
          </a:bodyPr>
          <a:lstStyle/>
          <a:p>
            <a:r>
              <a:rPr lang="en-GB" dirty="0" smtClean="0">
                <a:ea typeface="MS Mincho"/>
                <a:cs typeface="Times New Roman" panose="02020603050405020304" pitchFamily="18" charset="0"/>
              </a:rPr>
              <a:t>What happens at the moment </a:t>
            </a:r>
            <a:r>
              <a:rPr lang="en-GB" dirty="0">
                <a:ea typeface="MS Mincho"/>
                <a:cs typeface="Times New Roman" panose="02020603050405020304" pitchFamily="18" charset="0"/>
              </a:rPr>
              <a:t/>
            </a:r>
            <a:br>
              <a:rPr lang="en-GB" dirty="0">
                <a:ea typeface="MS Mincho"/>
                <a:cs typeface="Times New Roman" panose="02020603050405020304" pitchFamily="18" charset="0"/>
              </a:rPr>
            </a:br>
            <a:endParaRPr lang="en-GB" dirty="0"/>
          </a:p>
        </p:txBody>
      </p:sp>
      <p:sp>
        <p:nvSpPr>
          <p:cNvPr id="3" name="Content Placeholder 2"/>
          <p:cNvSpPr>
            <a:spLocks noGrp="1"/>
          </p:cNvSpPr>
          <p:nvPr>
            <p:ph idx="1"/>
          </p:nvPr>
        </p:nvSpPr>
        <p:spPr>
          <a:xfrm>
            <a:off x="457200" y="843558"/>
            <a:ext cx="8229600" cy="3751065"/>
          </a:xfrm>
        </p:spPr>
        <p:txBody>
          <a:bodyPr>
            <a:normAutofit fontScale="62500" lnSpcReduction="20000"/>
          </a:bodyPr>
          <a:lstStyle/>
          <a:p>
            <a:r>
              <a:rPr lang="en-GB" sz="5100" dirty="0" smtClean="0"/>
              <a:t>Pay for change through bills or taxes?</a:t>
            </a:r>
          </a:p>
          <a:p>
            <a:r>
              <a:rPr lang="en-GB" sz="5100" dirty="0" smtClean="0"/>
              <a:t>Consumer protections are not straightforward </a:t>
            </a:r>
          </a:p>
          <a:p>
            <a:pPr lvl="1"/>
            <a:r>
              <a:rPr lang="en-GB" sz="3800" dirty="0" smtClean="0"/>
              <a:t>There are at least 4 codes to protect people and promote household renewables </a:t>
            </a:r>
          </a:p>
          <a:p>
            <a:pPr lvl="1"/>
            <a:r>
              <a:rPr lang="en-GB" sz="3800" dirty="0" smtClean="0"/>
              <a:t>There are numerous other rules structure to support people and make companies behave in certain ways toward their customers </a:t>
            </a:r>
          </a:p>
          <a:p>
            <a:pPr lvl="1"/>
            <a:r>
              <a:rPr lang="en-GB" sz="3800" dirty="0" smtClean="0"/>
              <a:t>These do not give all people the same protections and support (for example if you are on a heat network)</a:t>
            </a:r>
            <a:endParaRPr lang="en-GB" sz="3800" dirty="0"/>
          </a:p>
          <a:p>
            <a:pPr lvl="1"/>
            <a:r>
              <a:rPr lang="en-GB" sz="3800" dirty="0" smtClean="0"/>
              <a:t>Hard for people to work out where to turn for help</a:t>
            </a:r>
            <a:endParaRPr lang="en-GB" sz="3800" dirty="0"/>
          </a:p>
        </p:txBody>
      </p:sp>
    </p:spTree>
    <p:extLst>
      <p:ext uri="{BB962C8B-B14F-4D97-AF65-F5344CB8AC3E}">
        <p14:creationId xmlns:p14="http://schemas.microsoft.com/office/powerpoint/2010/main" val="3147347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05978"/>
            <a:ext cx="8712968" cy="925611"/>
          </a:xfrm>
        </p:spPr>
        <p:txBody>
          <a:bodyPr>
            <a:noAutofit/>
          </a:bodyPr>
          <a:lstStyle/>
          <a:p>
            <a:r>
              <a:rPr lang="en-GB" dirty="0">
                <a:ea typeface="MS Mincho"/>
                <a:cs typeface="Times New Roman" panose="02020603050405020304" pitchFamily="18" charset="0"/>
              </a:rPr>
              <a:t>What needs to happen next?</a:t>
            </a:r>
            <a:br>
              <a:rPr lang="en-GB" dirty="0">
                <a:ea typeface="MS Mincho"/>
                <a:cs typeface="Times New Roman" panose="02020603050405020304" pitchFamily="18" charset="0"/>
              </a:rPr>
            </a:br>
            <a:endParaRPr lang="en-GB" dirty="0"/>
          </a:p>
        </p:txBody>
      </p:sp>
      <p:sp>
        <p:nvSpPr>
          <p:cNvPr id="3" name="Content Placeholder 2"/>
          <p:cNvSpPr>
            <a:spLocks noGrp="1"/>
          </p:cNvSpPr>
          <p:nvPr>
            <p:ph idx="1"/>
          </p:nvPr>
        </p:nvSpPr>
        <p:spPr>
          <a:xfrm>
            <a:off x="457200" y="843558"/>
            <a:ext cx="8229600" cy="4032448"/>
          </a:xfrm>
        </p:spPr>
        <p:txBody>
          <a:bodyPr>
            <a:normAutofit fontScale="25000" lnSpcReduction="20000"/>
          </a:bodyPr>
          <a:lstStyle/>
          <a:p>
            <a:r>
              <a:rPr lang="en-GB" sz="12800" dirty="0" smtClean="0"/>
              <a:t>Costs –should some people not pay toward decarbonisation or pay less?</a:t>
            </a:r>
          </a:p>
          <a:p>
            <a:r>
              <a:rPr lang="en-GB" sz="12800" dirty="0" smtClean="0"/>
              <a:t>Put people at the heart of net zero policies </a:t>
            </a:r>
          </a:p>
          <a:p>
            <a:pPr lvl="1" fontAlgn="base"/>
            <a:r>
              <a:rPr lang="en-GB" sz="9600" b="1" dirty="0" smtClean="0"/>
              <a:t>Heat </a:t>
            </a:r>
            <a:r>
              <a:rPr lang="en-GB" sz="9600" b="1" dirty="0"/>
              <a:t>policy roadmap</a:t>
            </a:r>
            <a:r>
              <a:rPr lang="en-GB" sz="9600" dirty="0"/>
              <a:t> </a:t>
            </a:r>
            <a:r>
              <a:rPr lang="en-GB" sz="9600" dirty="0" smtClean="0"/>
              <a:t>- governments plans should include a programme of information and support. To help people make decisions and also how to pay for the changes.</a:t>
            </a:r>
          </a:p>
          <a:p>
            <a:pPr lvl="1" fontAlgn="base"/>
            <a:r>
              <a:rPr lang="en-GB" sz="9600" b="1" dirty="0" smtClean="0"/>
              <a:t>Clear </a:t>
            </a:r>
            <a:r>
              <a:rPr lang="en-GB" sz="9600" b="1" dirty="0"/>
              <a:t>information</a:t>
            </a:r>
            <a:r>
              <a:rPr lang="en-GB" sz="9600" dirty="0"/>
              <a:t> </a:t>
            </a:r>
            <a:r>
              <a:rPr lang="en-GB" sz="9600" dirty="0" smtClean="0"/>
              <a:t>– New rules to make sure businesses make information accessible and easy to understand </a:t>
            </a:r>
            <a:endParaRPr lang="en-GB" sz="9600" dirty="0"/>
          </a:p>
          <a:p>
            <a:pPr lvl="1" fontAlgn="base"/>
            <a:r>
              <a:rPr lang="en-GB" sz="9600" b="1" dirty="0" smtClean="0"/>
              <a:t>Net </a:t>
            </a:r>
            <a:r>
              <a:rPr lang="en-GB" sz="9600" b="1" dirty="0"/>
              <a:t>zero regulation </a:t>
            </a:r>
            <a:r>
              <a:rPr lang="en-GB" sz="9600" b="1" dirty="0" smtClean="0"/>
              <a:t>challenge </a:t>
            </a:r>
            <a:r>
              <a:rPr lang="en-GB" sz="9600" dirty="0" smtClean="0"/>
              <a:t>– these new things will be confusing. Government bodies have to work together to make it easier for people to understand and get any issues resolved</a:t>
            </a:r>
            <a:endParaRPr lang="en-GB" sz="9600" dirty="0"/>
          </a:p>
        </p:txBody>
      </p:sp>
    </p:spTree>
    <p:extLst>
      <p:ext uri="{BB962C8B-B14F-4D97-AF65-F5344CB8AC3E}">
        <p14:creationId xmlns:p14="http://schemas.microsoft.com/office/powerpoint/2010/main" val="2917344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2.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3.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622</TotalTime>
  <Words>1189</Words>
  <Application>Microsoft Macintosh PowerPoint</Application>
  <PresentationFormat>On-screen Show (16:9)</PresentationFormat>
  <Paragraphs>121</Paragraphs>
  <Slides>8</Slides>
  <Notes>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Jacobs Chronos</vt:lpstr>
      <vt:lpstr>JacobsChronos</vt:lpstr>
      <vt:lpstr>MS Mincho</vt:lpstr>
      <vt:lpstr>Times New Roman</vt:lpstr>
      <vt:lpstr>Wingdings</vt:lpstr>
      <vt:lpstr>Custom Design</vt:lpstr>
      <vt:lpstr>3_Map</vt:lpstr>
      <vt:lpstr>6_Office Theme</vt:lpstr>
      <vt:lpstr>Energy and heat in the home Consumer protections and fairness </vt:lpstr>
      <vt:lpstr>This is what I will cover</vt:lpstr>
      <vt:lpstr>Why is it important to protect people?</vt:lpstr>
      <vt:lpstr>Changes to the home</vt:lpstr>
      <vt:lpstr>Future advice needs</vt:lpstr>
      <vt:lpstr>Why is it important to be fair? </vt:lpstr>
      <vt:lpstr>What happens at the moment  </vt:lpstr>
      <vt:lpstr>What needs to happen next? </vt:lpstr>
    </vt:vector>
  </TitlesOfParts>
  <Company>Involve</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Allan</dc:creator>
  <cp:lastModifiedBy>Lynn Bjerke</cp:lastModifiedBy>
  <cp:revision>142</cp:revision>
  <dcterms:created xsi:type="dcterms:W3CDTF">2020-01-18T09:46:56Z</dcterms:created>
  <dcterms:modified xsi:type="dcterms:W3CDTF">2020-02-10T22:04:12Z</dcterms:modified>
</cp:coreProperties>
</file>