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05" r:id="rId3"/>
  </p:sldMasterIdLst>
  <p:notesMasterIdLst>
    <p:notesMasterId r:id="rId9"/>
  </p:notesMasterIdLst>
  <p:sldIdLst>
    <p:sldId id="385" r:id="rId4"/>
    <p:sldId id="386" r:id="rId5"/>
    <p:sldId id="387" r:id="rId6"/>
    <p:sldId id="388" r:id="rId7"/>
    <p:sldId id="389" r:id="rId8"/>
  </p:sldIdLst>
  <p:sldSz cx="9144000" cy="5143500" type="screen16x9"/>
  <p:notesSz cx="6858000" cy="9144000"/>
  <p:defaultTextStyle>
    <a:defPPr>
      <a:defRPr lang="en-US"/>
    </a:defPPr>
    <a:lvl1pPr marL="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5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6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49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3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12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86" algn="l" defTabSz="4570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71803" autoAdjust="0"/>
  </p:normalViewPr>
  <p:slideViewPr>
    <p:cSldViewPr snapToGrid="0" snapToObjects="1">
      <p:cViewPr varScale="1">
        <p:scale>
          <a:sx n="128" d="100"/>
          <a:sy n="128" d="100"/>
        </p:scale>
        <p:origin x="1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75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6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49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3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12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00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86" algn="l" defTabSz="4570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pPr algn="ctr" defTabSz="685715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3942DA99-6BA4-4DA7-8651-80752B5462FE}"/>
              </a:ext>
            </a:extLst>
          </p:cNvPr>
          <p:cNvGrpSpPr/>
          <p:nvPr userDrawn="1"/>
        </p:nvGrpSpPr>
        <p:grpSpPr>
          <a:xfrm>
            <a:off x="2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35AFC50-E6B6-4E43-B4E7-F9E2A95E63EC}"/>
              </a:ext>
            </a:extLst>
          </p:cNvPr>
          <p:cNvGrpSpPr/>
          <p:nvPr userDrawn="1"/>
        </p:nvGrpSpPr>
        <p:grpSpPr>
          <a:xfrm>
            <a:off x="2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>
                <a:solidFill>
                  <a:srgbClr val="000000"/>
                </a:solidFill>
                <a:latin typeface="Jacobs Chronos"/>
              </a:rPr>
              <a:t>©Jacobs 2019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F90E0E93-EEE6-4D51-9F5C-4F52ACDE3916}"/>
              </a:ext>
            </a:extLst>
          </p:cNvPr>
          <p:cNvGrpSpPr/>
          <p:nvPr userDrawn="1"/>
        </p:nvGrpSpPr>
        <p:grpSpPr>
          <a:xfrm>
            <a:off x="2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="" xmlns:a16="http://schemas.microsoft.com/office/drawing/2014/main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="" xmlns:a16="http://schemas.microsoft.com/office/drawing/2014/main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="" xmlns:a16="http://schemas.microsoft.com/office/drawing/2014/main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="" xmlns:a16="http://schemas.microsoft.com/office/drawing/2014/main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1" tIns="34289" rIns="68571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="" xmlns:a16="http://schemas.microsoft.com/office/drawing/2014/main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1" tIns="34289" rIns="68571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48" indent="0" algn="ctr">
              <a:buNone/>
              <a:defRPr sz="1500"/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5" y="830279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1" tIns="34289" rIns="68571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1" tIns="34289" rIns="68571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48" indent="0" algn="ctr">
              <a:buNone/>
              <a:defRPr sz="1500"/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CBD7953F-2CEC-49FD-9143-A18FFEBAE699}"/>
              </a:ext>
            </a:extLst>
          </p:cNvPr>
          <p:cNvGrpSpPr/>
          <p:nvPr userDrawn="1"/>
        </p:nvGrpSpPr>
        <p:grpSpPr>
          <a:xfrm>
            <a:off x="1177651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1" tIns="34289" rIns="68571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1" tIns="34289" rIns="68571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48" indent="0" algn="ctr">
              <a:buNone/>
              <a:defRPr sz="1500"/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407A0F4-C136-4AFC-ACF9-D497162F1EA0}"/>
              </a:ext>
            </a:extLst>
          </p:cNvPr>
          <p:cNvGrpSpPr/>
          <p:nvPr userDrawn="1"/>
        </p:nvGrpSpPr>
        <p:grpSpPr>
          <a:xfrm>
            <a:off x="1177651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1" tIns="34289" rIns="68571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48" indent="0" algn="ctr">
              <a:buNone/>
              <a:defRPr sz="1500"/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1" tIns="34289" rIns="68571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834D91D-A186-4D05-BFD3-C949F892CB38}"/>
              </a:ext>
            </a:extLst>
          </p:cNvPr>
          <p:cNvGrpSpPr/>
          <p:nvPr userDrawn="1"/>
        </p:nvGrpSpPr>
        <p:grpSpPr>
          <a:xfrm>
            <a:off x="1177651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1" tIns="34289" rIns="68571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48" indent="0" algn="ctr">
              <a:buNone/>
              <a:defRPr sz="1500"/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1" tIns="34289" rIns="68571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CA640D0-5A86-41DF-87EE-1C11B56E8945}"/>
              </a:ext>
            </a:extLst>
          </p:cNvPr>
          <p:cNvGrpSpPr/>
          <p:nvPr userDrawn="1"/>
        </p:nvGrpSpPr>
        <p:grpSpPr>
          <a:xfrm>
            <a:off x="672090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="" xmlns:a16="http://schemas.microsoft.com/office/drawing/2014/main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1" tIns="34289" rIns="68571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="" xmlns:a16="http://schemas.microsoft.com/office/drawing/2014/main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EC1BDF4D-D449-4B3A-A181-D7EBF1520D39}"/>
              </a:ext>
            </a:extLst>
          </p:cNvPr>
          <p:cNvGrpSpPr/>
          <p:nvPr userDrawn="1"/>
        </p:nvGrpSpPr>
        <p:grpSpPr>
          <a:xfrm>
            <a:off x="1203933" y="4603026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="" xmlns:a16="http://schemas.microsoft.com/office/drawing/2014/main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="" xmlns:a16="http://schemas.microsoft.com/office/drawing/2014/main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="" xmlns:a16="http://schemas.microsoft.com/office/drawing/2014/main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="" xmlns:a16="http://schemas.microsoft.com/office/drawing/2014/main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="" xmlns:a16="http://schemas.microsoft.com/office/drawing/2014/main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62"/>
            <a:ext cx="5828109" cy="1128713"/>
          </a:xfrm>
          <a:prstGeom prst="rect">
            <a:avLst/>
          </a:prstGeom>
        </p:spPr>
        <p:txBody>
          <a:bodyPr lIns="68571" tIns="34289" rIns="68571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97DFB3E-CCDD-42C2-8947-D4DB09500896}"/>
              </a:ext>
            </a:extLst>
          </p:cNvPr>
          <p:cNvGrpSpPr/>
          <p:nvPr userDrawn="1"/>
        </p:nvGrpSpPr>
        <p:grpSpPr>
          <a:xfrm>
            <a:off x="685807" y="7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1" tIns="34289" rIns="68571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="" xmlns:a16="http://schemas.microsoft.com/office/drawing/2014/main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62"/>
            <a:ext cx="5828109" cy="1128713"/>
          </a:xfrm>
          <a:prstGeom prst="rect">
            <a:avLst/>
          </a:prstGeom>
        </p:spPr>
        <p:txBody>
          <a:bodyPr lIns="68571" tIns="34289" rIns="68571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9C96F09B-1F32-4067-B80B-4684EDE36A9E}"/>
              </a:ext>
            </a:extLst>
          </p:cNvPr>
          <p:cNvGrpSpPr/>
          <p:nvPr userDrawn="1"/>
        </p:nvGrpSpPr>
        <p:grpSpPr>
          <a:xfrm>
            <a:off x="1203933" y="4603026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="" xmlns:a16="http://schemas.microsoft.com/office/drawing/2014/main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>
            <a:lvl1pPr marL="0" indent="-269969">
              <a:buFont typeface="+mj-lt"/>
              <a:buAutoNum type="arabicPeriod"/>
              <a:defRPr/>
            </a:lvl1pPr>
            <a:lvl2pPr marL="539933" indent="-269969">
              <a:buFont typeface="+mj-lt"/>
              <a:buAutoNum type="arabicPeriod"/>
              <a:defRPr/>
            </a:lvl2pPr>
            <a:lvl3pPr marL="809900" indent="-269969">
              <a:buFont typeface="+mj-lt"/>
              <a:buAutoNum type="arabicPeriod"/>
              <a:defRPr/>
            </a:lvl3pPr>
            <a:lvl4pPr marL="1079865" indent="-269969">
              <a:buFont typeface="+mj-lt"/>
              <a:buAutoNum type="arabicPeriod"/>
              <a:defRPr/>
            </a:lvl4pPr>
            <a:lvl5pPr marL="1349834" indent="-269969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pPr algn="ctr" defTabSz="685715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673513D-D459-4A26-A468-AB830834F0DA}"/>
              </a:ext>
            </a:extLst>
          </p:cNvPr>
          <p:cNvGrpSpPr/>
          <p:nvPr userDrawn="1"/>
        </p:nvGrpSpPr>
        <p:grpSpPr>
          <a:xfrm>
            <a:off x="685807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1" tIns="34289" rIns="68571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="" xmlns:a16="http://schemas.microsoft.com/office/drawing/2014/main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62"/>
            <a:ext cx="5828109" cy="1128713"/>
          </a:xfrm>
          <a:prstGeom prst="rect">
            <a:avLst/>
          </a:prstGeom>
        </p:spPr>
        <p:txBody>
          <a:bodyPr lIns="68571" tIns="34289" rIns="68571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B26140CF-DC17-4C8C-9613-F6EA622E2EE1}"/>
              </a:ext>
            </a:extLst>
          </p:cNvPr>
          <p:cNvGrpSpPr/>
          <p:nvPr userDrawn="1"/>
        </p:nvGrpSpPr>
        <p:grpSpPr>
          <a:xfrm>
            <a:off x="1203933" y="4603026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="" xmlns:a16="http://schemas.microsoft.com/office/drawing/2014/main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9C5D12E-DB67-4958-8D99-A3B81751DFE3}"/>
              </a:ext>
            </a:extLst>
          </p:cNvPr>
          <p:cNvGrpSpPr/>
          <p:nvPr userDrawn="1"/>
        </p:nvGrpSpPr>
        <p:grpSpPr>
          <a:xfrm>
            <a:off x="685807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1" tIns="34289" rIns="68571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="" xmlns:a16="http://schemas.microsoft.com/office/drawing/2014/main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62"/>
            <a:ext cx="5828109" cy="1128713"/>
          </a:xfrm>
          <a:prstGeom prst="rect">
            <a:avLst/>
          </a:prstGeom>
        </p:spPr>
        <p:txBody>
          <a:bodyPr lIns="68571" tIns="34289" rIns="68571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12C11AF5-FE73-497F-836F-C894AEFF5F39}"/>
              </a:ext>
            </a:extLst>
          </p:cNvPr>
          <p:cNvGrpSpPr/>
          <p:nvPr userDrawn="1"/>
        </p:nvGrpSpPr>
        <p:grpSpPr>
          <a:xfrm>
            <a:off x="1203933" y="4603026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="" xmlns:a16="http://schemas.microsoft.com/office/drawing/2014/main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4FA705DD-56ED-4F54-AA91-35E616D4BC13}"/>
              </a:ext>
            </a:extLst>
          </p:cNvPr>
          <p:cNvGrpSpPr/>
          <p:nvPr userDrawn="1"/>
        </p:nvGrpSpPr>
        <p:grpSpPr>
          <a:xfrm>
            <a:off x="685807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698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="" xmlns:a16="http://schemas.microsoft.com/office/drawing/2014/main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9" rIns="68571" bIns="34289" rtlCol="0" anchor="ctr"/>
          <a:lstStyle/>
          <a:p>
            <a:pPr algn="ctr" defTabSz="685698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1" tIns="34289" rIns="68571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698" indent="0" algn="ctr">
              <a:buNone/>
              <a:defRPr sz="1400"/>
            </a:lvl3pPr>
            <a:lvl4pPr marL="1028547" indent="0" algn="ctr">
              <a:buNone/>
              <a:defRPr sz="1200"/>
            </a:lvl4pPr>
            <a:lvl5pPr marL="1371396" indent="0" algn="ctr">
              <a:buNone/>
              <a:defRPr sz="1200"/>
            </a:lvl5pPr>
            <a:lvl6pPr marL="1714247" indent="0" algn="ctr">
              <a:buNone/>
              <a:defRPr sz="1200"/>
            </a:lvl6pPr>
            <a:lvl7pPr marL="2057093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8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="" xmlns:a16="http://schemas.microsoft.com/office/drawing/2014/main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62"/>
            <a:ext cx="5828109" cy="1128713"/>
          </a:xfrm>
          <a:prstGeom prst="rect">
            <a:avLst/>
          </a:prstGeom>
        </p:spPr>
        <p:txBody>
          <a:bodyPr lIns="68571" tIns="34289" rIns="68571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01EDC421-108E-4B62-8C43-E5D1190D267C}"/>
              </a:ext>
            </a:extLst>
          </p:cNvPr>
          <p:cNvGrpSpPr/>
          <p:nvPr userDrawn="1"/>
        </p:nvGrpSpPr>
        <p:grpSpPr>
          <a:xfrm>
            <a:off x="1203933" y="4603026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="" xmlns:a16="http://schemas.microsoft.com/office/drawing/2014/main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="" xmlns:a16="http://schemas.microsoft.com/office/drawing/2014/main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="" xmlns:a16="http://schemas.microsoft.com/office/drawing/2014/main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="" xmlns:a16="http://schemas.microsoft.com/office/drawing/2014/main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="" xmlns:a16="http://schemas.microsoft.com/office/drawing/2014/main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4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302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84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683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3420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9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32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273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77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453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10" indent="0">
              <a:buNone/>
              <a:defRPr sz="2400"/>
            </a:lvl3pPr>
            <a:lvl4pPr marL="1371464" indent="0">
              <a:buNone/>
              <a:defRPr sz="2000"/>
            </a:lvl4pPr>
            <a:lvl5pPr marL="1828619" indent="0">
              <a:buNone/>
              <a:defRPr sz="2000"/>
            </a:lvl5pPr>
            <a:lvl6pPr marL="2285772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10" indent="0">
              <a:buNone/>
              <a:defRPr sz="1000"/>
            </a:lvl3pPr>
            <a:lvl4pPr marL="1371464" indent="0">
              <a:buNone/>
              <a:defRPr sz="900"/>
            </a:lvl4pPr>
            <a:lvl5pPr marL="1828619" indent="0">
              <a:buNone/>
              <a:defRPr sz="900"/>
            </a:lvl5pPr>
            <a:lvl6pPr marL="2285772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5283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052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49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62D149B-FB3E-4F3C-91FC-502E6E33681F}"/>
              </a:ext>
            </a:extLst>
          </p:cNvPr>
          <p:cNvGrpSpPr/>
          <p:nvPr userDrawn="1"/>
        </p:nvGrpSpPr>
        <p:grpSpPr>
          <a:xfrm>
            <a:off x="2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>
                <a:solidFill>
                  <a:srgbClr val="000000"/>
                </a:solidFill>
                <a:latin typeface="Jacobs Chronos"/>
              </a:rPr>
              <a:t>©Jacobs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5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48F4A85-93A7-4E9A-B2AF-E4854A2ED6B1}"/>
              </a:ext>
            </a:extLst>
          </p:cNvPr>
          <p:cNvGrpSpPr/>
          <p:nvPr userDrawn="1"/>
        </p:nvGrpSpPr>
        <p:grpSpPr>
          <a:xfrm>
            <a:off x="2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15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="" xmlns:a16="http://schemas.microsoft.com/office/drawing/2014/main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15"/>
            <a:r>
              <a:rPr lang="en-AU" smtClean="0">
                <a:solidFill>
                  <a:srgbClr val="000000"/>
                </a:solidFill>
                <a:latin typeface="Jacobs Chronos"/>
              </a:rPr>
              <a:t>©Jacobs 2020</a:t>
            </a:r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15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15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l" defTabSz="685715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75" indent="-202475" algn="l" defTabSz="685715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50" indent="-202475" algn="l" defTabSz="685715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25" indent="-202475" algn="l" defTabSz="685715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00" indent="-202475" algn="l" defTabSz="685715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375" indent="-202475" algn="l" defTabSz="685715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715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3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9" indent="-171430" algn="l" defTabSz="68571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68571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dt="0"/>
  <p:txStyles>
    <p:titleStyle>
      <a:lvl1pPr algn="l" defTabSz="685698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26" indent="-202470" algn="l" defTabSz="685698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37" indent="-202470" algn="l" defTabSz="685698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04" indent="-202470" algn="l" defTabSz="685698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873" indent="-202470" algn="l" defTabSz="685698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838" indent="-202470" algn="l" defTabSz="685698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668" indent="-171426" algn="l" defTabSz="6856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7" indent="-171426" algn="l" defTabSz="6856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6" indent="-171426" algn="l" defTabSz="6856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7" indent="-171426" algn="l" defTabSz="6856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8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8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7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6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7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3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8" algn="l" defTabSz="68569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0"/>
            <a:fld id="{E77647A1-46B3-4E57-B95B-49A623882F9E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10"/>
              <a:t>09/02/2020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0"/>
            <a:fld id="{BCF64411-6CB5-43CE-9E22-66B9BD54A0C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31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32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63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ctr" defTabSz="9143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7" indent="-285722" algn="l" defTabSz="9143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7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6" algn="l" defTabSz="9143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9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In The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In this group we will work on getting to zero carbon in the home. </a:t>
            </a:r>
          </a:p>
          <a:p>
            <a:pPr marL="0" indent="0">
              <a:buNone/>
            </a:pPr>
            <a:r>
              <a:rPr lang="en-GB" dirty="0" smtClean="0"/>
              <a:t>What’s included: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Ways of making homes more ‘energy efficient’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Changing the way we live at home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Phasing out fossil fuels (oil, coal, gas) for heating and cooking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Zero carbon heating</a:t>
            </a:r>
            <a:r>
              <a:rPr lang="en-GB" dirty="0"/>
              <a:t> </a:t>
            </a:r>
            <a:r>
              <a:rPr lang="en-GB" dirty="0" smtClean="0"/>
              <a:t>options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In The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What’s not included, as it’s in other groups: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Generating electricity </a:t>
            </a:r>
          </a:p>
          <a:p>
            <a:pPr marL="1314318" lvl="2" indent="-514301">
              <a:buFont typeface="Arial"/>
              <a:buChar char="•"/>
            </a:pPr>
            <a:r>
              <a:rPr lang="en-GB" dirty="0" smtClean="0"/>
              <a:t>(but this can be done at household level)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Transport</a:t>
            </a:r>
          </a:p>
          <a:p>
            <a:pPr marL="1314318" lvl="2" indent="-514301">
              <a:buFont typeface="Arial"/>
              <a:buChar char="•"/>
            </a:pPr>
            <a:r>
              <a:rPr lang="en-GB" dirty="0" smtClean="0"/>
              <a:t>(but there are links – like electric vehicle charging)</a:t>
            </a:r>
          </a:p>
          <a:p>
            <a:pPr marL="914310" lvl="1" indent="-514301">
              <a:buFont typeface="Arial"/>
              <a:buChar char="•"/>
            </a:pPr>
            <a:r>
              <a:rPr lang="en-GB" dirty="0" smtClean="0"/>
              <a:t>Food and other things we buy</a:t>
            </a:r>
          </a:p>
          <a:p>
            <a:pPr marL="1314318" lvl="2" indent="-514301">
              <a:buFont typeface="Arial"/>
              <a:buChar char="•"/>
            </a:pPr>
            <a:r>
              <a:rPr lang="en-GB" dirty="0" smtClean="0"/>
              <a:t>(except electric appliances and heating / cooking equipment)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How our discussions are structured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There will be two sessions:</a:t>
            </a:r>
          </a:p>
          <a:p>
            <a:pPr marL="400010" lvl="1" indent="0">
              <a:buNone/>
            </a:pPr>
            <a:r>
              <a:rPr lang="en-GB" b="1" dirty="0" smtClean="0"/>
              <a:t>1. What needs to happen?</a:t>
            </a:r>
          </a:p>
          <a:p>
            <a:pPr marL="400010" lvl="1" indent="0">
              <a:buNone/>
            </a:pPr>
            <a:r>
              <a:rPr lang="en-GB" dirty="0"/>
              <a:t>	</a:t>
            </a:r>
            <a:r>
              <a:rPr lang="en-GB" dirty="0" smtClean="0"/>
              <a:t>An overview of the changes needed to homes, to 	phase out carbon emissions</a:t>
            </a:r>
          </a:p>
          <a:p>
            <a:pPr marL="400010" lvl="1" indent="0">
              <a:buNone/>
            </a:pPr>
            <a:r>
              <a:rPr lang="en-GB" b="1" dirty="0" smtClean="0"/>
              <a:t>2. How will this happen?</a:t>
            </a:r>
          </a:p>
          <a:p>
            <a:pPr marL="400010" lvl="1" indent="0">
              <a:buNone/>
            </a:pPr>
            <a:r>
              <a:rPr lang="en-GB" dirty="0"/>
              <a:t>	</a:t>
            </a:r>
            <a:r>
              <a:rPr lang="en-GB" dirty="0" smtClean="0"/>
              <a:t>Who (individuals, businesses, communities, 	government) will be involved, and how?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Panel 1: What needs to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7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You will hear from speakers about:</a:t>
            </a:r>
          </a:p>
          <a:p>
            <a:r>
              <a:rPr lang="en-GB" dirty="0" smtClean="0"/>
              <a:t>Making our homes more ‘energy efficient’</a:t>
            </a:r>
          </a:p>
          <a:p>
            <a:r>
              <a:rPr lang="en-GB" dirty="0" smtClean="0"/>
              <a:t>Reducing demand – through changing the way we live, and use of different or improved technologies</a:t>
            </a:r>
          </a:p>
          <a:p>
            <a:r>
              <a:rPr lang="en-GB" dirty="0" smtClean="0"/>
              <a:t>Different technologies that can be used for heating and hot water: </a:t>
            </a:r>
          </a:p>
          <a:p>
            <a:pPr lvl="1"/>
            <a:r>
              <a:rPr lang="en-GB" dirty="0" smtClean="0"/>
              <a:t>heat pumps </a:t>
            </a:r>
          </a:p>
          <a:p>
            <a:pPr lvl="1"/>
            <a:r>
              <a:rPr lang="en-GB" dirty="0" smtClean="0"/>
              <a:t>hydrogen boilers</a:t>
            </a:r>
          </a:p>
          <a:p>
            <a:pPr marL="457154" lvl="1" indent="0">
              <a:buNone/>
            </a:pPr>
            <a:r>
              <a:rPr lang="en-GB" dirty="0" smtClean="0"/>
              <a:t>(both these technologies will be explained)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Panel 2: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7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Speakers from different perspectives will give their views on how this could happen:</a:t>
            </a:r>
          </a:p>
          <a:p>
            <a:r>
              <a:rPr lang="en-GB" dirty="0" smtClean="0"/>
              <a:t>Strategies led by local authorities (</a:t>
            </a:r>
            <a:r>
              <a:rPr lang="en-GB" dirty="0" err="1" smtClean="0"/>
              <a:t>eg</a:t>
            </a:r>
            <a:r>
              <a:rPr lang="en-GB" dirty="0" smtClean="0"/>
              <a:t> cities)</a:t>
            </a:r>
          </a:p>
          <a:p>
            <a:r>
              <a:rPr lang="en-GB" dirty="0" smtClean="0"/>
              <a:t>Community and non-profit approaches</a:t>
            </a:r>
          </a:p>
          <a:p>
            <a:r>
              <a:rPr lang="en-GB" dirty="0" smtClean="0"/>
              <a:t>The role of businesses</a:t>
            </a:r>
          </a:p>
          <a:p>
            <a:r>
              <a:rPr lang="en-GB" dirty="0" smtClean="0"/>
              <a:t>‘heat as a service’ (we will explain this)</a:t>
            </a:r>
          </a:p>
          <a:p>
            <a:pPr marL="0" indent="0">
              <a:buNone/>
            </a:pPr>
            <a:r>
              <a:rPr lang="en-GB" dirty="0" smtClean="0"/>
              <a:t>All the speakers will comment on what they would need from government, and how to ensure fairness</a:t>
            </a:r>
          </a:p>
          <a:p>
            <a:r>
              <a:rPr lang="en-GB" dirty="0" smtClean="0"/>
              <a:t>Further speaker on fairness and consumer protection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6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3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6EBEA7BE-A311-4E9D-8854-0352DB49545F}"/>
    </a:ext>
  </a:extLst>
</a:theme>
</file>

<file path=ppt/theme/theme2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PowerPoint 16x9_Master Template.potx" id="{109E9AB7-6D08-4F36-9881-F78080469B2A}" vid="{21EB0679-41EA-40E9-903F-A23B95DDC27D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264</Words>
  <Application>Microsoft Macintosh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Jacobs Chronos</vt:lpstr>
      <vt:lpstr>JacobsChronos</vt:lpstr>
      <vt:lpstr>Wingdings</vt:lpstr>
      <vt:lpstr>Custom Design</vt:lpstr>
      <vt:lpstr>3_Map</vt:lpstr>
      <vt:lpstr>1_Office Theme</vt:lpstr>
      <vt:lpstr>In The Home</vt:lpstr>
      <vt:lpstr>In The Home</vt:lpstr>
      <vt:lpstr>How our discussions are structured</vt:lpstr>
      <vt:lpstr>Panel 1: What needs to happen?</vt:lpstr>
      <vt:lpstr>Panel 2: How?</vt:lpstr>
    </vt:vector>
  </TitlesOfParts>
  <Company>Involve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Lynn Bjerke</cp:lastModifiedBy>
  <cp:revision>125</cp:revision>
  <dcterms:created xsi:type="dcterms:W3CDTF">2020-01-18T09:46:56Z</dcterms:created>
  <dcterms:modified xsi:type="dcterms:W3CDTF">2020-02-09T08:48:23Z</dcterms:modified>
</cp:coreProperties>
</file>