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  <p:sldMasterId id="2147483781" r:id="rId2"/>
    <p:sldMasterId id="2147483794" r:id="rId3"/>
  </p:sldMasterIdLst>
  <p:notesMasterIdLst>
    <p:notesMasterId r:id="rId15"/>
  </p:notesMasterIdLst>
  <p:sldIdLst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Picture credits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/>
              <a:t>Car Icon: transport by </a:t>
            </a:r>
            <a:r>
              <a:rPr lang="en-GB" sz="800" dirty="0" err="1"/>
              <a:t>Fauzan</a:t>
            </a:r>
            <a:r>
              <a:rPr lang="en-GB" sz="800" dirty="0"/>
              <a:t> </a:t>
            </a:r>
            <a:r>
              <a:rPr lang="en-GB" sz="800" dirty="0" err="1"/>
              <a:t>Adiima</a:t>
            </a:r>
            <a:r>
              <a:rPr lang="en-GB" sz="800" dirty="0"/>
              <a:t> from the Noun Project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/>
              <a:t>Bike icon: transport by Visual Glow from the Noun Project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/>
              <a:t>Train by Lee Mette from the Noun Project</a:t>
            </a:r>
          </a:p>
          <a:p>
            <a:r>
              <a:rPr lang="en-GB" sz="800" dirty="0"/>
              <a:t>Bus by Wilson Joseph from the Noun Project</a:t>
            </a:r>
          </a:p>
          <a:p>
            <a:r>
              <a:rPr lang="en-GB" sz="800" dirty="0"/>
              <a:t>Scooter by </a:t>
            </a:r>
            <a:r>
              <a:rPr lang="en-GB" sz="800" dirty="0" err="1"/>
              <a:t>Hea</a:t>
            </a:r>
            <a:r>
              <a:rPr lang="en-GB" sz="800" dirty="0"/>
              <a:t> </a:t>
            </a:r>
            <a:r>
              <a:rPr lang="en-GB" sz="800" dirty="0" err="1"/>
              <a:t>Poh</a:t>
            </a:r>
            <a:r>
              <a:rPr lang="en-GB" sz="800" dirty="0"/>
              <a:t> Lin from the Noun Project</a:t>
            </a:r>
          </a:p>
          <a:p>
            <a:r>
              <a:rPr lang="en-GB" sz="800" dirty="0"/>
              <a:t>Motorcycle by </a:t>
            </a:r>
            <a:r>
              <a:rPr lang="en-GB" sz="800" dirty="0" err="1"/>
              <a:t>fms_design</a:t>
            </a:r>
            <a:r>
              <a:rPr lang="en-GB" sz="800" dirty="0"/>
              <a:t> from the Noun Project</a:t>
            </a:r>
          </a:p>
          <a:p>
            <a:r>
              <a:rPr lang="en-GB" sz="800" dirty="0"/>
              <a:t>Lorry by Georgiana Ionescu from the Noun Project</a:t>
            </a:r>
          </a:p>
          <a:p>
            <a:r>
              <a:rPr lang="en-GB" sz="800" dirty="0"/>
              <a:t>Van by Darren Camilleri from the Noun Project</a:t>
            </a:r>
          </a:p>
          <a:p>
            <a:r>
              <a:rPr lang="en-GB" sz="800" dirty="0"/>
              <a:t>Taxi Car by Maxim Kulikov from the Noun Project</a:t>
            </a:r>
          </a:p>
          <a:p>
            <a:r>
              <a:rPr lang="en-GB" sz="800" dirty="0"/>
              <a:t>PC by </a:t>
            </a:r>
            <a:r>
              <a:rPr lang="en-GB" sz="800" dirty="0" err="1"/>
              <a:t>Yeoul</a:t>
            </a:r>
            <a:r>
              <a:rPr lang="en-GB" sz="800" dirty="0"/>
              <a:t> Kwon from the Noun Project</a:t>
            </a:r>
          </a:p>
          <a:p>
            <a:r>
              <a:rPr lang="en-GB" sz="800" dirty="0"/>
              <a:t>smart-phone by </a:t>
            </a:r>
            <a:r>
              <a:rPr lang="en-GB" sz="800" dirty="0" err="1"/>
              <a:t>BomSymbols</a:t>
            </a:r>
            <a:r>
              <a:rPr lang="en-GB" sz="800" dirty="0"/>
              <a:t> from the Noun Project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5544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908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BEIS (2019) Final UK greenhouse gas emissions national statistics 1990-2017.</a:t>
            </a:r>
          </a:p>
          <a:p>
            <a:r>
              <a:rPr lang="en-GB" dirty="0"/>
              <a:t>Surface passenger = All cars, buses, rail and other. But it does not include vans.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7494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25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Source: National Travel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22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6713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Sources: </a:t>
            </a:r>
            <a:r>
              <a:rPr lang="en-GB" dirty="0"/>
              <a:t>NTS (England) 2018 </a:t>
            </a:r>
            <a:r>
              <a:rPr lang="en-GB" sz="1100" dirty="0"/>
              <a:t>*surface modes only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4742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3773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dirty="0"/>
              <a:t>Not allowing certain vehicles in certain places at certain times</a:t>
            </a:r>
          </a:p>
          <a:p>
            <a:pPr lvl="0"/>
            <a:r>
              <a:rPr lang="en-GB" dirty="0"/>
              <a:t>Not allowing certain vehicles to be sold</a:t>
            </a:r>
          </a:p>
          <a:p>
            <a:pPr lvl="0"/>
            <a:r>
              <a:rPr lang="en-GB" dirty="0"/>
              <a:t>Fixing public transport fares</a:t>
            </a:r>
          </a:p>
          <a:p>
            <a:pPr lvl="0"/>
            <a:r>
              <a:rPr lang="en-GB" dirty="0"/>
              <a:t>Mandating the use of certain technologies (</a:t>
            </a:r>
            <a:r>
              <a:rPr lang="en-GB" dirty="0" err="1"/>
              <a:t>eg</a:t>
            </a:r>
            <a:r>
              <a:rPr lang="en-GB" dirty="0"/>
              <a:t> electric buses)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3227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F8509-259E-4988-A939-5E353E175B44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658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4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582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1882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575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2531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129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34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554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169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8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95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54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26" y="1275606"/>
            <a:ext cx="7998061" cy="1466823"/>
          </a:xfrm>
        </p:spPr>
        <p:txBody>
          <a:bodyPr>
            <a:noAutofit/>
          </a:bodyPr>
          <a:lstStyle/>
          <a:p>
            <a:pPr algn="l"/>
            <a:r>
              <a:rPr lang="en-GB" sz="3500" b="1" dirty="0"/>
              <a:t>Introduction to surface travel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2878859"/>
            <a:ext cx="5266929" cy="2160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b="1" dirty="0"/>
              <a:t>Professor Jillian Anable</a:t>
            </a:r>
          </a:p>
          <a:p>
            <a:pPr marL="0" indent="0">
              <a:buNone/>
            </a:pPr>
            <a:r>
              <a:rPr lang="en-GB" sz="2600" dirty="0"/>
              <a:t>University of Leeds</a:t>
            </a:r>
          </a:p>
          <a:p>
            <a:pPr marL="0" indent="0">
              <a:buNone/>
            </a:pPr>
            <a:r>
              <a:rPr lang="en-GB" sz="1600" dirty="0"/>
              <a:t>  </a:t>
            </a:r>
          </a:p>
          <a:p>
            <a:pPr marL="0" indent="0">
              <a:buNone/>
            </a:pPr>
            <a:r>
              <a:rPr lang="en-GB" sz="2200" dirty="0"/>
              <a:t>Climate Assembly UK – Weekend 2</a:t>
            </a:r>
          </a:p>
          <a:p>
            <a:pPr marL="0" indent="0">
              <a:buNone/>
            </a:pPr>
            <a:r>
              <a:rPr lang="en-GB" sz="2200" dirty="0"/>
              <a:t>Birmingham, 9</a:t>
            </a:r>
            <a:r>
              <a:rPr lang="en-GB" sz="2200" baseline="30000" dirty="0"/>
              <a:t>th</a:t>
            </a:r>
            <a:r>
              <a:rPr lang="en-GB" sz="2200" dirty="0"/>
              <a:t> February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3041753-48B0-45C4-B036-7DC06E86C0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6"/>
            <a:ext cx="1872208" cy="895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11C2ED-2165-4A83-BEE2-D4989DFAC37D}"/>
              </a:ext>
            </a:extLst>
          </p:cNvPr>
          <p:cNvSpPr txBox="1"/>
          <p:nvPr/>
        </p:nvSpPr>
        <p:spPr>
          <a:xfrm>
            <a:off x="107504" y="4638989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dirty="0">
                <a:solidFill>
                  <a:srgbClr val="0A3A3E"/>
                </a:solidFill>
                <a:latin typeface="Corbel" panose="020B0503020204020204" pitchFamily="34" charset="0"/>
              </a:rPr>
              <a:t>Contact: J.L.Anable@leeds.ac.uk</a:t>
            </a:r>
          </a:p>
          <a:p>
            <a:pPr defTabSz="914400"/>
            <a:r>
              <a:rPr lang="en-US" sz="1000" i="1" dirty="0">
                <a:solidFill>
                  <a:srgbClr val="0A3A3E"/>
                </a:solidFill>
                <a:latin typeface="Corbel" panose="020B0503020204020204" pitchFamily="34" charset="0"/>
              </a:rPr>
              <a:t>www.creds.ac.uk</a:t>
            </a:r>
            <a:endParaRPr lang="en-GB" sz="1000" i="1" dirty="0">
              <a:solidFill>
                <a:srgbClr val="0A3A3E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30108"/>
            <a:ext cx="3816424" cy="637579"/>
          </a:xfrm>
        </p:spPr>
        <p:txBody>
          <a:bodyPr>
            <a:normAutofit fontScale="90000"/>
          </a:bodyPr>
          <a:lstStyle/>
          <a:p>
            <a:r>
              <a:rPr lang="en-GB" sz="3000" b="1" dirty="0"/>
              <a:t>Why else might we want to do these things?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2AB3B7-BA65-49BC-898E-DB3BFB626284}"/>
              </a:ext>
            </a:extLst>
          </p:cNvPr>
          <p:cNvSpPr txBox="1"/>
          <p:nvPr/>
        </p:nvSpPr>
        <p:spPr>
          <a:xfrm>
            <a:off x="467544" y="134761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2400" b="1" i="1"/>
            </a:lvl1pPr>
          </a:lstStyle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Cleaner air </a:t>
            </a:r>
            <a:r>
              <a:rPr lang="en-GB" i="0" dirty="0">
                <a:solidFill>
                  <a:srgbClr val="C00000"/>
                </a:solidFill>
                <a:latin typeface="Calibri"/>
              </a:rPr>
              <a:t>*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Less noise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Less congestion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Greater access to jobs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Reduced social isolation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Better road safety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More physical activity/ less obesity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Improved mental health</a:t>
            </a:r>
          </a:p>
          <a:p>
            <a:pPr marL="342900" indent="-342900" defTabSz="914400"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GB" i="0" dirty="0">
                <a:solidFill>
                  <a:prstClr val="black"/>
                </a:solidFill>
                <a:latin typeface="Calibri"/>
              </a:rPr>
              <a:t>Nicer places to live, work, rest and play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2FA5C02-175B-46CF-83C5-48666A40560B}"/>
              </a:ext>
            </a:extLst>
          </p:cNvPr>
          <p:cNvSpPr txBox="1"/>
          <p:nvPr/>
        </p:nvSpPr>
        <p:spPr>
          <a:xfrm>
            <a:off x="6012160" y="1275606"/>
            <a:ext cx="2808312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sz="1600" dirty="0">
                <a:solidFill>
                  <a:srgbClr val="C00000"/>
                </a:solidFill>
                <a:latin typeface="Calibri"/>
              </a:rPr>
              <a:t>*The emissions responsible for climate change and those responsible for air pollution are different. CO</a:t>
            </a:r>
            <a:r>
              <a:rPr lang="en-GB" sz="1600" baseline="-25000" dirty="0">
                <a:solidFill>
                  <a:srgbClr val="C00000"/>
                </a:solidFill>
                <a:latin typeface="Calibri"/>
              </a:rPr>
              <a:t>2</a:t>
            </a:r>
            <a:r>
              <a:rPr lang="en-GB" sz="1600" dirty="0">
                <a:solidFill>
                  <a:srgbClr val="C00000"/>
                </a:solidFill>
                <a:latin typeface="Calibri"/>
              </a:rPr>
              <a:t> is not a local air pollutant. Nitrogen oxides and particulates are the big ‘local’ pollutants from transport. But – good news -  the solutions generally overlap</a:t>
            </a:r>
            <a:endParaRPr lang="en-GB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37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DCCDD2-474C-47BA-92E3-6AD01EEF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Panel 1: Surface travel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AB54FC-34FF-47DF-9C3E-1615DDB0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What could be done to reduce emissions?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dirty="0"/>
              <a:t>Reducing emissions from cars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dirty="0"/>
              <a:t>Alternatives to cars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dirty="0"/>
              <a:t>Fairness</a:t>
            </a:r>
          </a:p>
          <a:p>
            <a:pPr marL="0" indent="0">
              <a:buNone/>
            </a:pPr>
            <a:r>
              <a:rPr lang="en-GB" b="1" dirty="0"/>
              <a:t>How can we get there?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dirty="0"/>
              <a:t>How to make change happen: view 1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dirty="0"/>
              <a:t>How to make change happen: view 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5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1014" y="210817"/>
            <a:ext cx="5400600" cy="857250"/>
          </a:xfrm>
        </p:spPr>
        <p:txBody>
          <a:bodyPr>
            <a:noAutofit/>
          </a:bodyPr>
          <a:lstStyle/>
          <a:p>
            <a:r>
              <a:rPr lang="en-US" sz="3000" b="1" dirty="0"/>
              <a:t>What is ‘surface’ travel?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2B3F821-A423-49CE-85C7-3D7296AAB7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76"/>
          <a:stretch/>
        </p:blipFill>
        <p:spPr>
          <a:xfrm>
            <a:off x="4836782" y="3983858"/>
            <a:ext cx="1260000" cy="1080120"/>
          </a:xfrm>
          <a:prstGeom prst="rect">
            <a:avLst/>
          </a:prstGeom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xmlns="" id="{44C5659E-F49F-4F43-BBA4-E6DF4F304CC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76"/>
          <a:stretch/>
        </p:blipFill>
        <p:spPr>
          <a:xfrm>
            <a:off x="3113031" y="3978662"/>
            <a:ext cx="1260000" cy="108012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A3D0A82-27A8-45C4-A3C0-F9A6F5C7EB64}"/>
              </a:ext>
            </a:extLst>
          </p:cNvPr>
          <p:cNvGrpSpPr/>
          <p:nvPr/>
        </p:nvGrpSpPr>
        <p:grpSpPr>
          <a:xfrm>
            <a:off x="80899" y="1557306"/>
            <a:ext cx="9003369" cy="1778860"/>
            <a:chOff x="35496" y="1203598"/>
            <a:chExt cx="9003369" cy="1778860"/>
          </a:xfrm>
        </p:grpSpPr>
        <p:pic>
          <p:nvPicPr>
            <p:cNvPr id="4" name="Picture 3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D9189ED5-B861-4C90-8E01-17DB6B7470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276"/>
            <a:stretch/>
          </p:blipFill>
          <p:spPr>
            <a:xfrm>
              <a:off x="35496" y="1203598"/>
              <a:ext cx="1133875" cy="972000"/>
            </a:xfrm>
            <a:prstGeom prst="rect">
              <a:avLst/>
            </a:prstGeom>
          </p:spPr>
        </p:pic>
        <p:pic>
          <p:nvPicPr>
            <p:cNvPr id="7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A31070A1-DB14-4F7D-B8F1-A916F6C59D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276"/>
            <a:stretch/>
          </p:blipFill>
          <p:spPr>
            <a:xfrm>
              <a:off x="2611764" y="1299346"/>
              <a:ext cx="1133875" cy="97200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89DC2277-0ACD-49EA-AEDE-54A28F3454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276"/>
            <a:stretch/>
          </p:blipFill>
          <p:spPr>
            <a:xfrm>
              <a:off x="1273661" y="1311458"/>
              <a:ext cx="923900" cy="792000"/>
            </a:xfrm>
            <a:prstGeom prst="rect">
              <a:avLst/>
            </a:prstGeom>
          </p:spPr>
        </p:pic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E30376B2-855C-4043-BF67-B594E0143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6268" y="1221458"/>
              <a:ext cx="972000" cy="972000"/>
            </a:xfrm>
            <a:prstGeom prst="rect">
              <a:avLst/>
            </a:prstGeom>
          </p:spPr>
        </p:pic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2F565B17-A86B-45AB-92A0-45B11D6FEF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276"/>
            <a:stretch/>
          </p:blipFill>
          <p:spPr>
            <a:xfrm>
              <a:off x="6876256" y="1386936"/>
              <a:ext cx="755917" cy="648000"/>
            </a:xfrm>
            <a:prstGeom prst="rect">
              <a:avLst/>
            </a:prstGeom>
          </p:spPr>
        </p:pic>
        <p:pic>
          <p:nvPicPr>
            <p:cNvPr id="17" name="Picture 16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2ECAFF10-71CD-4CFE-B5FE-2FDA5A470B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276"/>
            <a:stretch/>
          </p:blipFill>
          <p:spPr>
            <a:xfrm>
              <a:off x="4064053" y="1322061"/>
              <a:ext cx="923898" cy="792000"/>
            </a:xfrm>
            <a:prstGeom prst="rect">
              <a:avLst/>
            </a:prstGeom>
          </p:spPr>
        </p:pic>
        <p:pic>
          <p:nvPicPr>
            <p:cNvPr id="19" name="Picture 18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D20FF209-F508-40C7-B844-827039AA9B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48"/>
            <a:stretch/>
          </p:blipFill>
          <p:spPr>
            <a:xfrm>
              <a:off x="6013327" y="1440221"/>
              <a:ext cx="817672" cy="684000"/>
            </a:xfrm>
            <a:prstGeom prst="rect">
              <a:avLst/>
            </a:prstGeom>
          </p:spPr>
        </p:pic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xmlns="" id="{2A9F2026-2F41-430D-B0D4-A5D2E9A8482E}"/>
                </a:ext>
              </a:extLst>
            </p:cNvPr>
            <p:cNvSpPr/>
            <p:nvPr/>
          </p:nvSpPr>
          <p:spPr>
            <a:xfrm rot="16200000">
              <a:off x="865454" y="1482857"/>
              <a:ext cx="518244" cy="1780211"/>
            </a:xfrm>
            <a:prstGeom prst="leftBrace">
              <a:avLst>
                <a:gd name="adj1" fmla="val 8333"/>
                <a:gd name="adj2" fmla="val 4957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Left Brace 22">
              <a:extLst>
                <a:ext uri="{FF2B5EF4-FFF2-40B4-BE49-F238E27FC236}">
                  <a16:creationId xmlns:a16="http://schemas.microsoft.com/office/drawing/2014/main" xmlns="" id="{CFAE73B6-DC3A-4E54-97B2-93349EE7E7C0}"/>
                </a:ext>
              </a:extLst>
            </p:cNvPr>
            <p:cNvSpPr/>
            <p:nvPr/>
          </p:nvSpPr>
          <p:spPr>
            <a:xfrm rot="16200000">
              <a:off x="3409198" y="1482857"/>
              <a:ext cx="518244" cy="1780211"/>
            </a:xfrm>
            <a:prstGeom prst="leftBrace">
              <a:avLst>
                <a:gd name="adj1" fmla="val 8333"/>
                <a:gd name="adj2" fmla="val 4957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Left Brace 23">
              <a:extLst>
                <a:ext uri="{FF2B5EF4-FFF2-40B4-BE49-F238E27FC236}">
                  <a16:creationId xmlns:a16="http://schemas.microsoft.com/office/drawing/2014/main" xmlns="" id="{1367C20E-0C0F-46FA-92BC-7732E5374A5A}"/>
                </a:ext>
              </a:extLst>
            </p:cNvPr>
            <p:cNvSpPr/>
            <p:nvPr/>
          </p:nvSpPr>
          <p:spPr>
            <a:xfrm rot="16200000">
              <a:off x="6163041" y="1482857"/>
              <a:ext cx="518244" cy="1780211"/>
            </a:xfrm>
            <a:prstGeom prst="leftBrace">
              <a:avLst>
                <a:gd name="adj1" fmla="val 8333"/>
                <a:gd name="adj2" fmla="val 4957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C0626B7D-45D4-46EF-AB35-B0938094473F}"/>
                </a:ext>
              </a:extLst>
            </p:cNvPr>
            <p:cNvSpPr txBox="1"/>
            <p:nvPr/>
          </p:nvSpPr>
          <p:spPr>
            <a:xfrm>
              <a:off x="259281" y="2613126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dirty="0">
                  <a:solidFill>
                    <a:prstClr val="black"/>
                  </a:solidFill>
                  <a:latin typeface="Calibri"/>
                </a:rPr>
                <a:t>Private transport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5F67C029-6709-437F-8A59-3CBBBD168283}"/>
                </a:ext>
              </a:extLst>
            </p:cNvPr>
            <p:cNvSpPr txBox="1"/>
            <p:nvPr/>
          </p:nvSpPr>
          <p:spPr>
            <a:xfrm>
              <a:off x="2791788" y="2613126"/>
              <a:ext cx="17802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dirty="0">
                  <a:solidFill>
                    <a:prstClr val="black"/>
                  </a:solidFill>
                  <a:latin typeface="Calibri"/>
                </a:rPr>
                <a:t>Public transport</a:t>
              </a:r>
            </a:p>
          </p:txBody>
        </p:sp>
        <p:pic>
          <p:nvPicPr>
            <p:cNvPr id="28" name="Picture 27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0247102D-C49A-4ECB-98FE-C30A6B3A71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815"/>
            <a:stretch/>
          </p:blipFill>
          <p:spPr>
            <a:xfrm>
              <a:off x="7935931" y="1337469"/>
              <a:ext cx="1098783" cy="936000"/>
            </a:xfrm>
            <a:prstGeom prst="rect">
              <a:avLst/>
            </a:prstGeom>
          </p:spPr>
        </p:pic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xmlns="" id="{FC3805E2-685F-4643-9DC7-358EF23DB1D8}"/>
                </a:ext>
              </a:extLst>
            </p:cNvPr>
            <p:cNvSpPr/>
            <p:nvPr/>
          </p:nvSpPr>
          <p:spPr>
            <a:xfrm rot="16200000">
              <a:off x="8272804" y="1995359"/>
              <a:ext cx="518245" cy="755207"/>
            </a:xfrm>
            <a:prstGeom prst="leftBrace">
              <a:avLst>
                <a:gd name="adj1" fmla="val 8333"/>
                <a:gd name="adj2" fmla="val 4957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2AE2277-6EA2-4163-8427-1838A0F26D7F}"/>
                </a:ext>
              </a:extLst>
            </p:cNvPr>
            <p:cNvSpPr txBox="1"/>
            <p:nvPr/>
          </p:nvSpPr>
          <p:spPr>
            <a:xfrm>
              <a:off x="5532057" y="2613126"/>
              <a:ext cx="17802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dirty="0">
                  <a:solidFill>
                    <a:prstClr val="black"/>
                  </a:solidFill>
                  <a:latin typeface="Calibri"/>
                </a:rPr>
                <a:t>‘Active’ transport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4DD48A3A-4F70-4014-B743-BD5942BAC991}"/>
                </a:ext>
              </a:extLst>
            </p:cNvPr>
            <p:cNvSpPr txBox="1"/>
            <p:nvPr/>
          </p:nvSpPr>
          <p:spPr>
            <a:xfrm>
              <a:off x="8154323" y="2613126"/>
              <a:ext cx="884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dirty="0">
                  <a:solidFill>
                    <a:prstClr val="black"/>
                  </a:solidFill>
                  <a:latin typeface="Calibri"/>
                </a:rPr>
                <a:t>Other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1B59A93-C80C-4C53-BED9-F1313ED3856E}"/>
              </a:ext>
            </a:extLst>
          </p:cNvPr>
          <p:cNvSpPr txBox="1"/>
          <p:nvPr/>
        </p:nvSpPr>
        <p:spPr>
          <a:xfrm>
            <a:off x="3500210" y="1178001"/>
            <a:ext cx="214358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white"/>
                </a:solidFill>
                <a:latin typeface="Calibri"/>
              </a:rPr>
              <a:t>Passenger transport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8A19CC5B-FAED-4E13-B279-35720297B4E5}"/>
              </a:ext>
            </a:extLst>
          </p:cNvPr>
          <p:cNvSpPr/>
          <p:nvPr/>
        </p:nvSpPr>
        <p:spPr>
          <a:xfrm>
            <a:off x="90986" y="1534308"/>
            <a:ext cx="8962028" cy="187594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xmlns="" id="{F492AFA6-4E63-4A23-9AFE-0A6962635BA7}"/>
              </a:ext>
            </a:extLst>
          </p:cNvPr>
          <p:cNvSpPr/>
          <p:nvPr/>
        </p:nvSpPr>
        <p:spPr>
          <a:xfrm>
            <a:off x="2987824" y="4054777"/>
            <a:ext cx="3168352" cy="8892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304E3B0-44E0-4337-88C6-91DD9970492B}"/>
              </a:ext>
            </a:extLst>
          </p:cNvPr>
          <p:cNvSpPr txBox="1"/>
          <p:nvPr/>
        </p:nvSpPr>
        <p:spPr>
          <a:xfrm>
            <a:off x="3683471" y="3695810"/>
            <a:ext cx="177586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white"/>
                </a:solidFill>
                <a:latin typeface="Calibri"/>
              </a:rPr>
              <a:t>Freight transport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440C806-063B-4809-AD56-16FE932B558E}"/>
              </a:ext>
            </a:extLst>
          </p:cNvPr>
          <p:cNvSpPr txBox="1"/>
          <p:nvPr/>
        </p:nvSpPr>
        <p:spPr>
          <a:xfrm>
            <a:off x="246469" y="3664880"/>
            <a:ext cx="185614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white"/>
                </a:solidFill>
                <a:latin typeface="Calibri"/>
              </a:rPr>
              <a:t>‘Virtual’ transport</a:t>
            </a:r>
          </a:p>
        </p:txBody>
      </p:sp>
      <p:pic>
        <p:nvPicPr>
          <p:cNvPr id="50" name="Picture 4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D57F8EB-F0E8-440B-AF4D-9D010D03E3B9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5" t="12929" r="15129" b="30120"/>
          <a:stretch/>
        </p:blipFill>
        <p:spPr>
          <a:xfrm>
            <a:off x="224085" y="4054777"/>
            <a:ext cx="1080120" cy="861099"/>
          </a:xfrm>
          <a:prstGeom prst="rect">
            <a:avLst/>
          </a:prstGeom>
        </p:spPr>
      </p:pic>
      <p:pic>
        <p:nvPicPr>
          <p:cNvPr id="52" name="Picture 5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4DDE7276-C90C-4CFF-9C37-F98105CBC7C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6" r="20552" b="13067"/>
          <a:stretch/>
        </p:blipFill>
        <p:spPr>
          <a:xfrm>
            <a:off x="1446081" y="4225758"/>
            <a:ext cx="350996" cy="528627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66FA317B-19E0-43F7-8C08-57E1B5CCE7F8}"/>
              </a:ext>
            </a:extLst>
          </p:cNvPr>
          <p:cNvSpPr/>
          <p:nvPr/>
        </p:nvSpPr>
        <p:spPr>
          <a:xfrm>
            <a:off x="101208" y="4037821"/>
            <a:ext cx="2091896" cy="8892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F55C42BD-1DA5-4401-B192-E6B7841D7BE0}"/>
              </a:ext>
            </a:extLst>
          </p:cNvPr>
          <p:cNvCxnSpPr>
            <a:cxnSpLocks/>
          </p:cNvCxnSpPr>
          <p:nvPr/>
        </p:nvCxnSpPr>
        <p:spPr>
          <a:xfrm>
            <a:off x="1115616" y="3507854"/>
            <a:ext cx="0" cy="16236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21CCF704-4790-4CDF-AF23-A0157D80D6BB}"/>
              </a:ext>
            </a:extLst>
          </p:cNvPr>
          <p:cNvCxnSpPr>
            <a:cxnSpLocks/>
          </p:cNvCxnSpPr>
          <p:nvPr/>
        </p:nvCxnSpPr>
        <p:spPr>
          <a:xfrm>
            <a:off x="1104012" y="3507854"/>
            <a:ext cx="3474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F5BD8FB7-D53D-4BB6-857E-75D7FCCE4195}"/>
              </a:ext>
            </a:extLst>
          </p:cNvPr>
          <p:cNvCxnSpPr>
            <a:cxnSpLocks/>
          </p:cNvCxnSpPr>
          <p:nvPr/>
        </p:nvCxnSpPr>
        <p:spPr>
          <a:xfrm flipV="1">
            <a:off x="4571404" y="3410249"/>
            <a:ext cx="0" cy="9760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B9EBC24A-7B67-45FF-A266-7166B59FB171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1835696" y="2355726"/>
            <a:ext cx="1847775" cy="15247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7F7D6A27-D1DB-4DC7-9D21-B19D4323DC33}"/>
              </a:ext>
            </a:extLst>
          </p:cNvPr>
          <p:cNvCxnSpPr>
            <a:cxnSpLocks/>
          </p:cNvCxnSpPr>
          <p:nvPr/>
        </p:nvCxnSpPr>
        <p:spPr>
          <a:xfrm>
            <a:off x="4914552" y="2393716"/>
            <a:ext cx="21265" cy="13020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AF6FD767-249D-4D5C-9078-CBD44F2CEDE0}"/>
              </a:ext>
            </a:extLst>
          </p:cNvPr>
          <p:cNvCxnSpPr>
            <a:cxnSpLocks/>
          </p:cNvCxnSpPr>
          <p:nvPr/>
        </p:nvCxnSpPr>
        <p:spPr>
          <a:xfrm flipH="1" flipV="1">
            <a:off x="2003550" y="3184735"/>
            <a:ext cx="1260505" cy="111520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9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52" y="411510"/>
            <a:ext cx="6264696" cy="857250"/>
          </a:xfrm>
        </p:spPr>
        <p:txBody>
          <a:bodyPr>
            <a:noAutofit/>
          </a:bodyPr>
          <a:lstStyle/>
          <a:p>
            <a:r>
              <a:rPr lang="en-US" sz="3000" b="1" dirty="0"/>
              <a:t>What proportion of Greenhouse Gases (GHGs) does surface passenger travel account for?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A4DCD11-D9D2-4DCD-BADD-BC69BE7B1103}"/>
              </a:ext>
            </a:extLst>
          </p:cNvPr>
          <p:cNvSpPr txBox="1"/>
          <p:nvPr/>
        </p:nvSpPr>
        <p:spPr>
          <a:xfrm>
            <a:off x="1547664" y="1635646"/>
            <a:ext cx="6804248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GB" sz="2400" b="1" i="1" dirty="0">
                <a:solidFill>
                  <a:prstClr val="black"/>
                </a:solidFill>
                <a:latin typeface="Calibri"/>
              </a:rPr>
              <a:t>All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transport: 33% of UK GHGs</a:t>
            </a:r>
          </a:p>
          <a:p>
            <a:pPr defTabSz="914400">
              <a:lnSpc>
                <a:spcPct val="150000"/>
              </a:lnSpc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All </a:t>
            </a:r>
            <a:r>
              <a:rPr lang="en-GB" sz="2400" b="1" i="1" dirty="0">
                <a:solidFill>
                  <a:prstClr val="black"/>
                </a:solidFill>
                <a:latin typeface="Calibri"/>
              </a:rPr>
              <a:t>surface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transport: 23% of GHGs</a:t>
            </a:r>
          </a:p>
          <a:p>
            <a:pPr defTabSz="914400">
              <a:lnSpc>
                <a:spcPct val="150000"/>
              </a:lnSpc>
            </a:pPr>
            <a:r>
              <a:rPr lang="en-GB" sz="2400" b="1" i="1" dirty="0">
                <a:solidFill>
                  <a:srgbClr val="C00000"/>
                </a:solidFill>
                <a:latin typeface="Calibri"/>
              </a:rPr>
              <a:t>Surface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2400" b="1" i="1" dirty="0">
                <a:solidFill>
                  <a:srgbClr val="C00000"/>
                </a:solidFill>
                <a:latin typeface="Calibri"/>
              </a:rPr>
              <a:t>passenger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transport: </a:t>
            </a:r>
            <a:r>
              <a:rPr lang="en-GB" sz="2400" b="1" dirty="0">
                <a:solidFill>
                  <a:srgbClr val="C00000"/>
                </a:solidFill>
                <a:latin typeface="Calibri"/>
              </a:rPr>
              <a:t>15%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of GHGs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847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>
            <a:normAutofit fontScale="90000"/>
          </a:bodyPr>
          <a:lstStyle/>
          <a:p>
            <a:r>
              <a:rPr lang="en-US" sz="3000" b="1" dirty="0"/>
              <a:t>Cars are responsible for the greatest share of </a:t>
            </a:r>
            <a:r>
              <a:rPr lang="en-US" sz="3000" b="1" dirty="0">
                <a:solidFill>
                  <a:srgbClr val="C00000"/>
                </a:solidFill>
              </a:rPr>
              <a:t>surface</a:t>
            </a:r>
            <a:r>
              <a:rPr lang="en-US" sz="3000" b="1" dirty="0"/>
              <a:t> Greenhouse Gases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9715EB1-A9BE-4C25-9E8B-EF4D0BCF3E3B}"/>
              </a:ext>
            </a:extLst>
          </p:cNvPr>
          <p:cNvSpPr txBox="1"/>
          <p:nvPr/>
        </p:nvSpPr>
        <p:spPr>
          <a:xfrm>
            <a:off x="5796136" y="1635646"/>
            <a:ext cx="3168352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GB" sz="2400" b="1" i="1" dirty="0">
                <a:solidFill>
                  <a:prstClr val="black"/>
                </a:solidFill>
                <a:latin typeface="Calibri"/>
              </a:rPr>
              <a:t>Cars = 59%</a:t>
            </a:r>
          </a:p>
          <a:p>
            <a:pPr defTabSz="914400">
              <a:lnSpc>
                <a:spcPct val="150000"/>
              </a:lnSpc>
            </a:pPr>
            <a:r>
              <a:rPr lang="en-GB" sz="2400" b="1" i="1" dirty="0">
                <a:solidFill>
                  <a:prstClr val="black"/>
                </a:solidFill>
                <a:latin typeface="Calibri"/>
              </a:rPr>
              <a:t>Public transport = 5%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1A2F765-227F-412F-877F-7B0AC9CA69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25" r="6479"/>
          <a:stretch/>
        </p:blipFill>
        <p:spPr>
          <a:xfrm>
            <a:off x="539551" y="1131590"/>
            <a:ext cx="4968553" cy="367240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780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27" y="483518"/>
            <a:ext cx="4549272" cy="488602"/>
          </a:xfrm>
        </p:spPr>
        <p:txBody>
          <a:bodyPr>
            <a:noAutofit/>
          </a:bodyPr>
          <a:lstStyle/>
          <a:p>
            <a:r>
              <a:rPr lang="en-GB" sz="3000" b="1" dirty="0"/>
              <a:t>Frequency </a:t>
            </a:r>
            <a:r>
              <a:rPr lang="en-GB" sz="3000" b="1" i="1" dirty="0"/>
              <a:t>and</a:t>
            </a:r>
            <a:r>
              <a:rPr lang="en-GB" sz="3000" b="1" dirty="0"/>
              <a:t> distance of trips are important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ACDB6B9-6814-4BF0-A1F1-D611774AAF58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9"/>
          <a:stretch/>
        </p:blipFill>
        <p:spPr bwMode="auto">
          <a:xfrm>
            <a:off x="5220072" y="483518"/>
            <a:ext cx="3510001" cy="4248472"/>
          </a:xfrm>
          <a:prstGeom prst="rect">
            <a:avLst/>
          </a:prstGeom>
          <a:solidFill>
            <a:srgbClr val="CCFFFF"/>
          </a:solidFill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B3516C-3AEC-442D-80F4-65826AA1FE51}"/>
              </a:ext>
            </a:extLst>
          </p:cNvPr>
          <p:cNvSpPr txBox="1"/>
          <p:nvPr/>
        </p:nvSpPr>
        <p:spPr>
          <a:xfrm>
            <a:off x="267100" y="1491630"/>
            <a:ext cx="482453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Only 3% of car trips are over 50 miles, but they account for 30% of distance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Just over a quarter of trips are on foot, but almost all are less than 1 mile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C068C0A-2608-40A9-8C94-B2CF5CCF9AF4}"/>
              </a:ext>
            </a:extLst>
          </p:cNvPr>
          <p:cNvSpPr txBox="1"/>
          <p:nvPr/>
        </p:nvSpPr>
        <p:spPr>
          <a:xfrm>
            <a:off x="6516216" y="13708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% trips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BA9DDB-F66F-448E-A270-0CBA9652CBCF}"/>
              </a:ext>
            </a:extLst>
          </p:cNvPr>
          <p:cNvSpPr txBox="1"/>
          <p:nvPr/>
        </p:nvSpPr>
        <p:spPr>
          <a:xfrm>
            <a:off x="7478895" y="123478"/>
            <a:ext cx="125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% distance</a:t>
            </a:r>
          </a:p>
        </p:txBody>
      </p:sp>
    </p:spTree>
    <p:extLst>
      <p:ext uri="{BB962C8B-B14F-4D97-AF65-F5344CB8AC3E}">
        <p14:creationId xmlns:p14="http://schemas.microsoft.com/office/powerpoint/2010/main" val="349285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17" y="411510"/>
            <a:ext cx="8229600" cy="565571"/>
          </a:xfrm>
        </p:spPr>
        <p:txBody>
          <a:bodyPr>
            <a:noAutofit/>
          </a:bodyPr>
          <a:lstStyle/>
          <a:p>
            <a:r>
              <a:rPr lang="en-GB" sz="3000" b="1" dirty="0"/>
              <a:t>Cars are used very inefficiently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31590"/>
            <a:ext cx="8003232" cy="3175001"/>
          </a:xfrm>
        </p:spPr>
        <p:txBody>
          <a:bodyPr>
            <a:noAutofit/>
          </a:bodyPr>
          <a:lstStyle/>
          <a:p>
            <a:r>
              <a:rPr lang="en-GB" sz="2400" dirty="0"/>
              <a:t>Most cars are stationary for 98% of the time</a:t>
            </a:r>
          </a:p>
          <a:p>
            <a:r>
              <a:rPr lang="en-GB" sz="2400" dirty="0"/>
              <a:t>Every day, one third of cars do not move at all</a:t>
            </a:r>
          </a:p>
          <a:p>
            <a:r>
              <a:rPr lang="en-GB" sz="2400" dirty="0"/>
              <a:t>62% of car trips are done with only the driver</a:t>
            </a:r>
          </a:p>
          <a:p>
            <a:r>
              <a:rPr lang="en-GB" sz="2400" dirty="0"/>
              <a:t>Approx. 36 million empty car seats commute to and from work!</a:t>
            </a:r>
            <a:r>
              <a:rPr lang="en-GB" sz="2400" dirty="0">
                <a:solidFill>
                  <a:srgbClr val="C00000"/>
                </a:solidFill>
              </a:rPr>
              <a:t> = Lots of scope for car sharing &amp; ride sharing</a:t>
            </a:r>
          </a:p>
          <a:p>
            <a:r>
              <a:rPr lang="en-GB" sz="2400" dirty="0"/>
              <a:t>Transport is the highest part of household outgoings: 14% of weekly household expenditure on average </a:t>
            </a:r>
          </a:p>
          <a:p>
            <a:r>
              <a:rPr lang="en-GB" sz="2400" dirty="0"/>
              <a:t>But remember: </a:t>
            </a:r>
            <a:r>
              <a:rPr lang="en-US" sz="2400" dirty="0"/>
              <a:t>24% of households do NOT have a car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9754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507288" cy="857250"/>
          </a:xfrm>
        </p:spPr>
        <p:txBody>
          <a:bodyPr>
            <a:noAutofit/>
          </a:bodyPr>
          <a:lstStyle/>
          <a:p>
            <a:r>
              <a:rPr lang="en-GB" sz="3000" b="1" dirty="0"/>
              <a:t>Leisure activities are responsible for the majority of distance travelled, not commuting or school trips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F55BED-DF85-4127-B772-FCB016258D30}"/>
              </a:ext>
            </a:extLst>
          </p:cNvPr>
          <p:cNvSpPr txBox="1"/>
          <p:nvPr/>
        </p:nvSpPr>
        <p:spPr>
          <a:xfrm>
            <a:off x="1475657" y="1144156"/>
            <a:ext cx="6192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600" b="1" dirty="0">
                <a:solidFill>
                  <a:prstClr val="black"/>
                </a:solidFill>
                <a:latin typeface="Calibri"/>
              </a:rPr>
              <a:t>Proportion of surface passenger distance undertaken by activity (2018)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9DD7B71-209B-4C78-B0E3-496FBBCC2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454" y="1491630"/>
            <a:ext cx="5119092" cy="33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093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BC87467D-69D7-4965-AE59-A6B96142FA60}"/>
              </a:ext>
            </a:extLst>
          </p:cNvPr>
          <p:cNvSpPr/>
          <p:nvPr/>
        </p:nvSpPr>
        <p:spPr>
          <a:xfrm>
            <a:off x="6300272" y="1332733"/>
            <a:ext cx="2736304" cy="36863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60A59279-CB81-4090-84A1-F115E71B34D5}"/>
              </a:ext>
            </a:extLst>
          </p:cNvPr>
          <p:cNvSpPr/>
          <p:nvPr/>
        </p:nvSpPr>
        <p:spPr>
          <a:xfrm>
            <a:off x="3275856" y="1347614"/>
            <a:ext cx="2736304" cy="36863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D0C00589-EF11-4DEF-8941-628600E15C43}"/>
              </a:ext>
            </a:extLst>
          </p:cNvPr>
          <p:cNvSpPr/>
          <p:nvPr/>
        </p:nvSpPr>
        <p:spPr>
          <a:xfrm>
            <a:off x="179512" y="1347614"/>
            <a:ext cx="2736304" cy="36863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3" y="109538"/>
            <a:ext cx="8229600" cy="857250"/>
          </a:xfrm>
        </p:spPr>
        <p:txBody>
          <a:bodyPr>
            <a:normAutofit/>
          </a:bodyPr>
          <a:lstStyle/>
          <a:p>
            <a:r>
              <a:rPr lang="en-GB" sz="3000" b="1" dirty="0"/>
              <a:t>How could emissions be reduced from travel?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57AC5494-54F2-441C-9AEA-6B6E2F2F58A1}"/>
              </a:ext>
            </a:extLst>
          </p:cNvPr>
          <p:cNvSpPr/>
          <p:nvPr/>
        </p:nvSpPr>
        <p:spPr>
          <a:xfrm>
            <a:off x="2159732" y="776375"/>
            <a:ext cx="4824536" cy="305565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white"/>
                </a:solidFill>
                <a:latin typeface="Calibri"/>
              </a:rPr>
              <a:t>Reducing Greenhouse Gases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8832FC13-D702-40D4-A118-FF661335EFBD}"/>
              </a:ext>
            </a:extLst>
          </p:cNvPr>
          <p:cNvSpPr/>
          <p:nvPr/>
        </p:nvSpPr>
        <p:spPr>
          <a:xfrm>
            <a:off x="755576" y="1462769"/>
            <a:ext cx="1440000" cy="45283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black"/>
                </a:solidFill>
                <a:latin typeface="Calibri"/>
              </a:rPr>
              <a:t>AVOID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ED6F65CC-BC77-4192-91DA-88CFACF60136}"/>
              </a:ext>
            </a:extLst>
          </p:cNvPr>
          <p:cNvSpPr/>
          <p:nvPr/>
        </p:nvSpPr>
        <p:spPr>
          <a:xfrm>
            <a:off x="6948424" y="1462769"/>
            <a:ext cx="1440000" cy="45283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black"/>
                </a:solidFill>
                <a:latin typeface="Calibri"/>
              </a:rPr>
              <a:t>IMPROVE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9028DE38-8142-4E6A-9807-762087361437}"/>
              </a:ext>
            </a:extLst>
          </p:cNvPr>
          <p:cNvSpPr/>
          <p:nvPr/>
        </p:nvSpPr>
        <p:spPr>
          <a:xfrm>
            <a:off x="3852000" y="1462769"/>
            <a:ext cx="1440000" cy="45283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black"/>
                </a:solidFill>
                <a:latin typeface="Calibri"/>
              </a:rPr>
              <a:t>SHIFT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79EFC50C-A388-41ED-BE1E-E19347E636D9}"/>
              </a:ext>
            </a:extLst>
          </p:cNvPr>
          <p:cNvSpPr/>
          <p:nvPr/>
        </p:nvSpPr>
        <p:spPr>
          <a:xfrm>
            <a:off x="323528" y="2070012"/>
            <a:ext cx="2448272" cy="78977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1400" b="1" dirty="0">
                <a:solidFill>
                  <a:prstClr val="black"/>
                </a:solidFill>
                <a:latin typeface="Calibri"/>
              </a:rPr>
              <a:t>Organise services so that distances that people need to travel can be reduced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AE723E1A-376A-4CCF-A56A-AE00BC971245}"/>
              </a:ext>
            </a:extLst>
          </p:cNvPr>
          <p:cNvSpPr/>
          <p:nvPr/>
        </p:nvSpPr>
        <p:spPr>
          <a:xfrm>
            <a:off x="3419872" y="2052306"/>
            <a:ext cx="2448272" cy="78977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1400" b="1" dirty="0">
                <a:solidFill>
                  <a:prstClr val="black"/>
                </a:solidFill>
                <a:latin typeface="Calibri"/>
              </a:rPr>
              <a:t>Moving journeys onto the most efficient/lowest carbon forms of travel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58F6BF3F-4EEE-4426-AA6B-1DA5939A2D68}"/>
              </a:ext>
            </a:extLst>
          </p:cNvPr>
          <p:cNvSpPr/>
          <p:nvPr/>
        </p:nvSpPr>
        <p:spPr>
          <a:xfrm>
            <a:off x="6516216" y="2078168"/>
            <a:ext cx="2448272" cy="78977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1400" b="1" dirty="0">
                <a:solidFill>
                  <a:prstClr val="black"/>
                </a:solidFill>
                <a:latin typeface="Calibri"/>
              </a:rPr>
              <a:t>Making the emissions performance of vehicles low or zero carbon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88E2286-866B-4858-93FE-C10BD504D08A}"/>
              </a:ext>
            </a:extLst>
          </p:cNvPr>
          <p:cNvSpPr txBox="1"/>
          <p:nvPr/>
        </p:nvSpPr>
        <p:spPr>
          <a:xfrm>
            <a:off x="323528" y="2931790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Calibri"/>
              </a:rPr>
              <a:t>EXAMPLES:</a:t>
            </a: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Land use planning (e.g. building houses with public transport)</a:t>
            </a: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Putting services back into local (especially rural) areas</a:t>
            </a: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Encouraging use of the most local services</a:t>
            </a: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Videoconferencing</a:t>
            </a: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Teleconferencing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3626A7-1CC7-42E8-9A6A-2A2763AC392C}"/>
              </a:ext>
            </a:extLst>
          </p:cNvPr>
          <p:cNvSpPr txBox="1"/>
          <p:nvPr/>
        </p:nvSpPr>
        <p:spPr>
          <a:xfrm>
            <a:off x="3419872" y="2931790"/>
            <a:ext cx="2509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71450" lvl="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marL="0" indent="0" defTabSz="914400">
              <a:buFont typeface="Arial" panose="020B0604020202020204" pitchFamily="34" charset="0"/>
              <a:buNone/>
            </a:pPr>
            <a:r>
              <a:rPr lang="en-GB" dirty="0">
                <a:solidFill>
                  <a:prstClr val="black"/>
                </a:solidFill>
                <a:latin typeface="Calibri"/>
              </a:rPr>
              <a:t>EXAMPLES: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Bus priority lanes, rail lines, cycle lanes and pedestrianised areas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Subsidisation of services incl. flexible ‘on demand’ services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Simplifying/ lowering ticket prices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Charging for car parking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Closing certain roads to cars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Charging for road use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Not building more roads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Car sharing / ride sharing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E87B967-132C-4930-B9E8-808A7F64D71A}"/>
              </a:ext>
            </a:extLst>
          </p:cNvPr>
          <p:cNvSpPr txBox="1"/>
          <p:nvPr/>
        </p:nvSpPr>
        <p:spPr>
          <a:xfrm>
            <a:off x="6413455" y="2931754"/>
            <a:ext cx="2509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71450" lvl="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marL="0" indent="0" defTabSz="914400">
              <a:buFont typeface="Arial" panose="020B0604020202020204" pitchFamily="34" charset="0"/>
              <a:buNone/>
            </a:pPr>
            <a:r>
              <a:rPr lang="en-GB" dirty="0">
                <a:solidFill>
                  <a:prstClr val="black"/>
                </a:solidFill>
                <a:latin typeface="Calibri"/>
              </a:rPr>
              <a:t>EXAMPLES: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Electric or hydrogen cars, buses, trains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Low carbon fuels (e.g. biofuels)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More efficient engines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Phasing out the least efficient vehicles</a:t>
            </a:r>
          </a:p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Lowering and enforcing speed limits</a:t>
            </a:r>
          </a:p>
          <a:p>
            <a:pPr defTabSz="914400"/>
            <a:endParaRPr lang="en-GB" dirty="0">
              <a:solidFill>
                <a:prstClr val="black"/>
              </a:solidFill>
              <a:latin typeface="Calibri"/>
            </a:endParaRPr>
          </a:p>
          <a:p>
            <a:pPr defTabSz="9144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5628AC1C-D9E0-47DC-A0AA-7D7200C8F3BC}"/>
              </a:ext>
            </a:extLst>
          </p:cNvPr>
          <p:cNvCxnSpPr>
            <a:cxnSpLocks/>
          </p:cNvCxnSpPr>
          <p:nvPr/>
        </p:nvCxnSpPr>
        <p:spPr>
          <a:xfrm>
            <a:off x="1475576" y="1203598"/>
            <a:ext cx="619284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A34CE39E-6917-491C-9FD9-051C7A749BD5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572000" y="1081940"/>
            <a:ext cx="0" cy="121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E8F2DF4-515B-43A8-AC18-3D9F3EB06E1C}"/>
              </a:ext>
            </a:extLst>
          </p:cNvPr>
          <p:cNvCxnSpPr>
            <a:cxnSpLocks/>
          </p:cNvCxnSpPr>
          <p:nvPr/>
        </p:nvCxnSpPr>
        <p:spPr>
          <a:xfrm>
            <a:off x="7675680" y="1203598"/>
            <a:ext cx="0" cy="12165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633ABC4E-127F-40B1-84C0-E45874AA0E12}"/>
              </a:ext>
            </a:extLst>
          </p:cNvPr>
          <p:cNvCxnSpPr>
            <a:cxnSpLocks/>
          </p:cNvCxnSpPr>
          <p:nvPr/>
        </p:nvCxnSpPr>
        <p:spPr>
          <a:xfrm>
            <a:off x="1475576" y="1203598"/>
            <a:ext cx="0" cy="12165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621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000" b="1" dirty="0"/>
              <a:t>What type of policy interventions could be used to achieve </a:t>
            </a:r>
            <a:r>
              <a:rPr lang="en-GB" sz="3000" b="1" i="1" dirty="0"/>
              <a:t>avoiding</a:t>
            </a:r>
            <a:r>
              <a:rPr lang="en-GB" sz="3000" b="1" dirty="0"/>
              <a:t>, </a:t>
            </a:r>
            <a:r>
              <a:rPr lang="en-GB" sz="3000" b="1" i="1" dirty="0"/>
              <a:t>shifting</a:t>
            </a:r>
            <a:r>
              <a:rPr lang="en-GB" sz="3000" b="1" dirty="0"/>
              <a:t> and </a:t>
            </a:r>
            <a:r>
              <a:rPr lang="en-GB" sz="3000" b="1" i="1" dirty="0"/>
              <a:t>improving</a:t>
            </a:r>
            <a:r>
              <a:rPr lang="en-GB" sz="3000" b="1" dirty="0"/>
              <a:t>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4DF7CA51-6220-4C9D-AE07-00E26B7174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839423"/>
              </p:ext>
            </p:extLst>
          </p:nvPr>
        </p:nvGraphicFramePr>
        <p:xfrm>
          <a:off x="457200" y="1200150"/>
          <a:ext cx="82296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xmlns="" val="606179863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xmlns="" val="96053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4577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Informing/ Engaging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Public information campaign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2725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Supporting/ subsidising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Subsidising services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Building rail lines, cycle and bus lanes, pedestrianisation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Providing free or cheap transport passes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035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Pricing / taxing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Fuel taxes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Road pricing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Grants (e.g. for electric cars or bikes)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Scrappage scheme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3686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Regulating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Banning certain vehicles in certain places and times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dirty="0"/>
                        <a:t>Not allowing some vehicles to be sold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219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3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839</Words>
  <Application>Microsoft Macintosh PowerPoint</Application>
  <PresentationFormat>On-screen Show (16:9)</PresentationFormat>
  <Paragraphs>131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Calibri</vt:lpstr>
      <vt:lpstr>Corbel</vt:lpstr>
      <vt:lpstr>Jacobs Chronos</vt:lpstr>
      <vt:lpstr>JacobsChronos</vt:lpstr>
      <vt:lpstr>Wingdings</vt:lpstr>
      <vt:lpstr>Arial</vt:lpstr>
      <vt:lpstr>4_Office Theme</vt:lpstr>
      <vt:lpstr>Custom Design</vt:lpstr>
      <vt:lpstr>3_Map</vt:lpstr>
      <vt:lpstr>Introduction to surface travel</vt:lpstr>
      <vt:lpstr>What is ‘surface’ travel?</vt:lpstr>
      <vt:lpstr>What proportion of Greenhouse Gases (GHGs) does surface passenger travel account for?</vt:lpstr>
      <vt:lpstr>Cars are responsible for the greatest share of surface Greenhouse Gases</vt:lpstr>
      <vt:lpstr>Frequency and distance of trips are important</vt:lpstr>
      <vt:lpstr>Cars are used very inefficiently</vt:lpstr>
      <vt:lpstr>Leisure activities are responsible for the majority of distance travelled, not commuting or school trips </vt:lpstr>
      <vt:lpstr>How could emissions be reduced from travel?</vt:lpstr>
      <vt:lpstr>What type of policy interventions could be used to achieve avoiding, shifting and improving?</vt:lpstr>
      <vt:lpstr>Why else might we want to do these things?</vt:lpstr>
      <vt:lpstr>Panel 1: Surface travel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127</cp:revision>
  <dcterms:created xsi:type="dcterms:W3CDTF">2020-01-18T09:46:56Z</dcterms:created>
  <dcterms:modified xsi:type="dcterms:W3CDTF">2020-02-08T18:34:04Z</dcterms:modified>
</cp:coreProperties>
</file>