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794" r:id="rId2"/>
    <p:sldMasterId id="2147483817" r:id="rId3"/>
  </p:sldMasterIdLst>
  <p:notesMasterIdLst>
    <p:notesMasterId r:id="rId12"/>
  </p:notesMasterIdLst>
  <p:sldIdLst>
    <p:sldId id="394" r:id="rId4"/>
    <p:sldId id="395" r:id="rId5"/>
    <p:sldId id="396" r:id="rId6"/>
    <p:sldId id="397" r:id="rId7"/>
    <p:sldId id="398" r:id="rId8"/>
    <p:sldId id="399" r:id="rId9"/>
    <p:sldId id="400" r:id="rId10"/>
    <p:sldId id="401" r:id="rId11"/>
  </p:sldIdLst>
  <p:sldSz cx="9144000" cy="5143500" type="screen16x9"/>
  <p:notesSz cx="6858000" cy="9144000"/>
  <p:defaultText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75" algn="l" defTabSz="457082" rtl="0" eaLnBrk="1" latinLnBrk="0" hangingPunct="1">
      <a:defRPr sz="1800" kern="1200">
        <a:solidFill>
          <a:schemeClr val="tx1"/>
        </a:solidFill>
        <a:latin typeface="+mn-lt"/>
        <a:ea typeface="+mn-ea"/>
        <a:cs typeface="+mn-cs"/>
      </a:defRPr>
    </a:lvl3pPr>
    <a:lvl4pPr marL="1371260" algn="l" defTabSz="457082" rtl="0" eaLnBrk="1" latinLnBrk="0" hangingPunct="1">
      <a:defRPr sz="1800" kern="1200">
        <a:solidFill>
          <a:schemeClr val="tx1"/>
        </a:solidFill>
        <a:latin typeface="+mn-lt"/>
        <a:ea typeface="+mn-ea"/>
        <a:cs typeface="+mn-cs"/>
      </a:defRPr>
    </a:lvl4pPr>
    <a:lvl5pPr marL="1828349" algn="l" defTabSz="457082" rtl="0" eaLnBrk="1" latinLnBrk="0" hangingPunct="1">
      <a:defRPr sz="1800" kern="1200">
        <a:solidFill>
          <a:schemeClr val="tx1"/>
        </a:solidFill>
        <a:latin typeface="+mn-lt"/>
        <a:ea typeface="+mn-ea"/>
        <a:cs typeface="+mn-cs"/>
      </a:defRPr>
    </a:lvl5pPr>
    <a:lvl6pPr marL="2285430" algn="l" defTabSz="457082" rtl="0" eaLnBrk="1" latinLnBrk="0" hangingPunct="1">
      <a:defRPr sz="1800" kern="1200">
        <a:solidFill>
          <a:schemeClr val="tx1"/>
        </a:solidFill>
        <a:latin typeface="+mn-lt"/>
        <a:ea typeface="+mn-ea"/>
        <a:cs typeface="+mn-cs"/>
      </a:defRPr>
    </a:lvl6pPr>
    <a:lvl7pPr marL="2742512" algn="l" defTabSz="457082" rtl="0" eaLnBrk="1" latinLnBrk="0" hangingPunct="1">
      <a:defRPr sz="1800" kern="1200">
        <a:solidFill>
          <a:schemeClr val="tx1"/>
        </a:solidFill>
        <a:latin typeface="+mn-lt"/>
        <a:ea typeface="+mn-ea"/>
        <a:cs typeface="+mn-cs"/>
      </a:defRPr>
    </a:lvl7pPr>
    <a:lvl8pPr marL="3199600" algn="l" defTabSz="457082" rtl="0" eaLnBrk="1" latinLnBrk="0" hangingPunct="1">
      <a:defRPr sz="1800" kern="1200">
        <a:solidFill>
          <a:schemeClr val="tx1"/>
        </a:solidFill>
        <a:latin typeface="+mn-lt"/>
        <a:ea typeface="+mn-ea"/>
        <a:cs typeface="+mn-cs"/>
      </a:defRPr>
    </a:lvl8pPr>
    <a:lvl9pPr marL="3656686" algn="l" defTabSz="4570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1803" autoAdjust="0"/>
  </p:normalViewPr>
  <p:slideViewPr>
    <p:cSldViewPr snapToGrid="0" snapToObjects="1">
      <p:cViewPr varScale="1">
        <p:scale>
          <a:sx n="128" d="100"/>
          <a:sy n="128" d="100"/>
        </p:scale>
        <p:origin x="1904"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SAMVW3-FILE01\common_ADH222DF\L_CCC\Committee%20on%20Climate%20Change\Adaptation-Mitigation%20Joint%20Work\2019%20Housing%20Report\Exhibits\2019-01-24%20Exhib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'2.1'!$D$5</c:f>
              <c:strCache>
                <c:ptCount val="1"/>
                <c:pt idx="0">
                  <c:v>Value</c:v>
                </c:pt>
              </c:strCache>
            </c:strRef>
          </c:tx>
          <c:dPt>
            <c:idx val="0"/>
            <c:bubble3D val="0"/>
            <c:spPr>
              <a:solidFill>
                <a:schemeClr val="bg1">
                  <a:lumMod val="50000"/>
                </a:schemeClr>
              </a:solidFill>
              <a:ln>
                <a:solidFill>
                  <a:schemeClr val="bg1">
                    <a:lumMod val="50000"/>
                  </a:schemeClr>
                </a:solidFill>
              </a:ln>
            </c:spPr>
          </c:dPt>
          <c:cat>
            <c:strRef>
              <c:f>'2.1'!$C$6:$C$10</c:f>
              <c:strCache>
                <c:ptCount val="5"/>
                <c:pt idx="0">
                  <c:v>Space heating</c:v>
                </c:pt>
                <c:pt idx="1">
                  <c:v>Hot water</c:v>
                </c:pt>
                <c:pt idx="2">
                  <c:v>Cooking</c:v>
                </c:pt>
                <c:pt idx="3">
                  <c:v>Lighting</c:v>
                </c:pt>
                <c:pt idx="4">
                  <c:v>Appliances</c:v>
                </c:pt>
              </c:strCache>
            </c:strRef>
          </c:cat>
          <c:val>
            <c:numRef>
              <c:f>'2.1'!$D$6:$D$10</c:f>
              <c:numCache>
                <c:formatCode>0%</c:formatCode>
                <c:ptCount val="5"/>
                <c:pt idx="0">
                  <c:v>0.632639371343575</c:v>
                </c:pt>
                <c:pt idx="1">
                  <c:v>0.174627947979897</c:v>
                </c:pt>
                <c:pt idx="2">
                  <c:v>0.0292917818637587</c:v>
                </c:pt>
                <c:pt idx="3">
                  <c:v>0.0302081237849309</c:v>
                </c:pt>
                <c:pt idx="4">
                  <c:v>0.133232775027838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Myriad Pro" pitchFamily="34" charset="0"/>
            </a:defRPr>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2/8/20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082" rtl="0" eaLnBrk="1" latinLnBrk="0" hangingPunct="1">
      <a:defRPr sz="1200" kern="1200">
        <a:solidFill>
          <a:schemeClr val="tx1"/>
        </a:solidFill>
        <a:latin typeface="+mn-lt"/>
        <a:ea typeface="+mn-ea"/>
        <a:cs typeface="+mn-cs"/>
      </a:defRPr>
    </a:lvl1pPr>
    <a:lvl2pPr marL="457082" algn="l" defTabSz="457082" rtl="0" eaLnBrk="1" latinLnBrk="0" hangingPunct="1">
      <a:defRPr sz="1200" kern="1200">
        <a:solidFill>
          <a:schemeClr val="tx1"/>
        </a:solidFill>
        <a:latin typeface="+mn-lt"/>
        <a:ea typeface="+mn-ea"/>
        <a:cs typeface="+mn-cs"/>
      </a:defRPr>
    </a:lvl2pPr>
    <a:lvl3pPr marL="914175" algn="l" defTabSz="457082" rtl="0" eaLnBrk="1" latinLnBrk="0" hangingPunct="1">
      <a:defRPr sz="1200" kern="1200">
        <a:solidFill>
          <a:schemeClr val="tx1"/>
        </a:solidFill>
        <a:latin typeface="+mn-lt"/>
        <a:ea typeface="+mn-ea"/>
        <a:cs typeface="+mn-cs"/>
      </a:defRPr>
    </a:lvl3pPr>
    <a:lvl4pPr marL="1371260" algn="l" defTabSz="457082" rtl="0" eaLnBrk="1" latinLnBrk="0" hangingPunct="1">
      <a:defRPr sz="1200" kern="1200">
        <a:solidFill>
          <a:schemeClr val="tx1"/>
        </a:solidFill>
        <a:latin typeface="+mn-lt"/>
        <a:ea typeface="+mn-ea"/>
        <a:cs typeface="+mn-cs"/>
      </a:defRPr>
    </a:lvl4pPr>
    <a:lvl5pPr marL="1828349" algn="l" defTabSz="457082" rtl="0" eaLnBrk="1" latinLnBrk="0" hangingPunct="1">
      <a:defRPr sz="1200" kern="1200">
        <a:solidFill>
          <a:schemeClr val="tx1"/>
        </a:solidFill>
        <a:latin typeface="+mn-lt"/>
        <a:ea typeface="+mn-ea"/>
        <a:cs typeface="+mn-cs"/>
      </a:defRPr>
    </a:lvl5pPr>
    <a:lvl6pPr marL="2285430" algn="l" defTabSz="457082" rtl="0" eaLnBrk="1" latinLnBrk="0" hangingPunct="1">
      <a:defRPr sz="1200" kern="1200">
        <a:solidFill>
          <a:schemeClr val="tx1"/>
        </a:solidFill>
        <a:latin typeface="+mn-lt"/>
        <a:ea typeface="+mn-ea"/>
        <a:cs typeface="+mn-cs"/>
      </a:defRPr>
    </a:lvl6pPr>
    <a:lvl7pPr marL="2742512" algn="l" defTabSz="457082" rtl="0" eaLnBrk="1" latinLnBrk="0" hangingPunct="1">
      <a:defRPr sz="1200" kern="1200">
        <a:solidFill>
          <a:schemeClr val="tx1"/>
        </a:solidFill>
        <a:latin typeface="+mn-lt"/>
        <a:ea typeface="+mn-ea"/>
        <a:cs typeface="+mn-cs"/>
      </a:defRPr>
    </a:lvl7pPr>
    <a:lvl8pPr marL="3199600" algn="l" defTabSz="457082" rtl="0" eaLnBrk="1" latinLnBrk="0" hangingPunct="1">
      <a:defRPr sz="1200" kern="1200">
        <a:solidFill>
          <a:schemeClr val="tx1"/>
        </a:solidFill>
        <a:latin typeface="+mn-lt"/>
        <a:ea typeface="+mn-ea"/>
        <a:cs typeface="+mn-cs"/>
      </a:defRPr>
    </a:lvl8pPr>
    <a:lvl9pPr marL="3656686" algn="l" defTabSz="4570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74F419-8CE0-4855-94F7-DDB2EB9F94B8}" type="slidenum">
              <a:rPr lang="en-GB" altLang="en-US" smtClean="0">
                <a:solidFill>
                  <a:prstClr val="black"/>
                </a:solidFill>
                <a:latin typeface="Calibri"/>
              </a:rPr>
              <a:pPr>
                <a:defRPr/>
              </a:pPr>
              <a:t>1</a:t>
            </a:fld>
            <a:endParaRPr lang="en-GB" altLang="en-US">
              <a:solidFill>
                <a:prstClr val="black"/>
              </a:solidFill>
              <a:latin typeface="Calibri"/>
            </a:endParaRPr>
          </a:p>
        </p:txBody>
      </p:sp>
    </p:spTree>
    <p:extLst>
      <p:ext uri="{BB962C8B-B14F-4D97-AF65-F5344CB8AC3E}">
        <p14:creationId xmlns:p14="http://schemas.microsoft.com/office/powerpoint/2010/main" val="233945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5FC5F0-6CAB-47B2-AAF5-B21D2583009C}" type="slidenum">
              <a:rPr lang="en-GB" smtClean="0">
                <a:solidFill>
                  <a:prstClr val="black"/>
                </a:solidFill>
                <a:latin typeface="Calibri"/>
              </a:rPr>
              <a:pPr/>
              <a:t>3</a:t>
            </a:fld>
            <a:endParaRPr lang="en-GB">
              <a:solidFill>
                <a:prstClr val="black"/>
              </a:solidFill>
              <a:latin typeface="Calibri"/>
            </a:endParaRPr>
          </a:p>
        </p:txBody>
      </p:sp>
    </p:spTree>
    <p:extLst>
      <p:ext uri="{BB962C8B-B14F-4D97-AF65-F5344CB8AC3E}">
        <p14:creationId xmlns:p14="http://schemas.microsoft.com/office/powerpoint/2010/main" val="111338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Older homes are typically more</a:t>
            </a:r>
            <a:r>
              <a:rPr lang="en-GB" baseline="0" dirty="0" smtClean="0"/>
              <a:t> expensive to insulate because they don’t have cavity walls </a:t>
            </a:r>
          </a:p>
          <a:p>
            <a:endParaRPr lang="en-GB" baseline="0" dirty="0" smtClean="0"/>
          </a:p>
          <a:p>
            <a:r>
              <a:rPr lang="en-GB" baseline="0" dirty="0" smtClean="0"/>
              <a:t>The rest are rented (with a mix of private landlords or local authorities / housing associations).</a:t>
            </a:r>
          </a:p>
          <a:p>
            <a:endParaRPr lang="en-GB" baseline="0" dirty="0" smtClean="0"/>
          </a:p>
          <a:p>
            <a:r>
              <a:rPr lang="en-GB" baseline="0" dirty="0" smtClean="0"/>
              <a:t>Mix of approaches – different solutions for different homes (for example new heating systems, new windows, different levels of insulation) and also different approaches  for people (vulnerable or low income, whole people living in flats and terraces you might want to look at the whole block or street)</a:t>
            </a:r>
            <a:endParaRPr lang="en-GB" dirty="0"/>
          </a:p>
        </p:txBody>
      </p:sp>
      <p:sp>
        <p:nvSpPr>
          <p:cNvPr id="4" name="Slide Number Placeholder 3"/>
          <p:cNvSpPr>
            <a:spLocks noGrp="1"/>
          </p:cNvSpPr>
          <p:nvPr>
            <p:ph type="sldNum" sz="quarter" idx="10"/>
          </p:nvPr>
        </p:nvSpPr>
        <p:spPr/>
        <p:txBody>
          <a:bodyPr/>
          <a:lstStyle/>
          <a:p>
            <a:fld id="{5A5FC5F0-6CAB-47B2-AAF5-B21D2583009C}"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71483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one</a:t>
            </a:r>
            <a:r>
              <a:rPr lang="en-GB" baseline="0" dirty="0" smtClean="0"/>
              <a:t> of the big areas of agreement.</a:t>
            </a:r>
          </a:p>
          <a:p>
            <a:endParaRPr lang="en-GB" baseline="0" dirty="0" smtClean="0"/>
          </a:p>
          <a:p>
            <a:r>
              <a:rPr lang="en-GB" dirty="0" smtClean="0"/>
              <a:t>Nick Eyre</a:t>
            </a:r>
            <a:r>
              <a:rPr lang="en-GB" baseline="0" dirty="0" smtClean="0"/>
              <a:t> is going to talk to us first about</a:t>
            </a:r>
            <a:r>
              <a:rPr lang="en-GB" dirty="0" smtClean="0"/>
              <a:t> some of the easier and lower cost insulation measures like loft insulation and draught-proofing. These will typically ‘pay back’ within a few years</a:t>
            </a:r>
            <a:r>
              <a:rPr lang="en-GB" baseline="0" dirty="0" smtClean="0"/>
              <a:t> through lower bills.</a:t>
            </a:r>
            <a:endParaRPr lang="en-GB" dirty="0" smtClean="0"/>
          </a:p>
          <a:p>
            <a:endParaRPr lang="en-GB" dirty="0" smtClean="0"/>
          </a:p>
          <a:p>
            <a:r>
              <a:rPr lang="en-GB" dirty="0" smtClean="0"/>
              <a:t>He’ll also cover some other interventions take longer to pay back and can</a:t>
            </a:r>
            <a:r>
              <a:rPr lang="en-GB" baseline="0" dirty="0" smtClean="0"/>
              <a:t> be more disruptive.</a:t>
            </a:r>
            <a:endParaRPr lang="en-GB" dirty="0" smtClean="0"/>
          </a:p>
          <a:p>
            <a:endParaRPr lang="en-GB" dirty="0" smtClean="0"/>
          </a:p>
          <a:p>
            <a:r>
              <a:rPr lang="en-GB" dirty="0" smtClean="0"/>
              <a:t>Major</a:t>
            </a:r>
            <a:r>
              <a:rPr lang="en-GB" baseline="0" dirty="0" smtClean="0"/>
              <a:t> benefits – helping bring people out of fuel poverty by making it affordable to heat their homes properly.</a:t>
            </a:r>
          </a:p>
          <a:p>
            <a:endParaRPr lang="en-GB" baseline="0" dirty="0" smtClean="0"/>
          </a:p>
          <a:p>
            <a:r>
              <a:rPr lang="en-GB" baseline="0" dirty="0" smtClean="0"/>
              <a:t>There are big potential saving to the NHS (£1.4B -2.0B/</a:t>
            </a:r>
            <a:r>
              <a:rPr lang="en-GB" baseline="0" dirty="0" err="1" smtClean="0"/>
              <a:t>yr</a:t>
            </a:r>
            <a:r>
              <a:rPr lang="en-GB" baseline="0" dirty="0" smtClean="0"/>
              <a:t> in England alone).</a:t>
            </a:r>
          </a:p>
          <a:p>
            <a:endParaRPr lang="en-GB" baseline="0" dirty="0" smtClean="0"/>
          </a:p>
          <a:p>
            <a:r>
              <a:rPr lang="en-GB" baseline="0" dirty="0" smtClean="0"/>
              <a:t>However, there is a limit to how far you can go with existing homes before it starts getting prohibitively expensive and doesn’t pay back. This is why we need to also look at heating for existing homes.</a:t>
            </a:r>
            <a:endParaRPr lang="en-GB" dirty="0"/>
          </a:p>
        </p:txBody>
      </p:sp>
      <p:sp>
        <p:nvSpPr>
          <p:cNvPr id="4" name="Slide Number Placeholder 3"/>
          <p:cNvSpPr>
            <a:spLocks noGrp="1"/>
          </p:cNvSpPr>
          <p:nvPr>
            <p:ph type="sldNum" sz="quarter" idx="10"/>
          </p:nvPr>
        </p:nvSpPr>
        <p:spPr/>
        <p:txBody>
          <a:bodyPr/>
          <a:lstStyle/>
          <a:p>
            <a:fld id="{5A5FC5F0-6CAB-47B2-AAF5-B21D2583009C}" type="slidenum">
              <a:rPr lang="en-GB" smtClean="0">
                <a:solidFill>
                  <a:prstClr val="black"/>
                </a:solidFill>
                <a:latin typeface="Calibri"/>
              </a:rPr>
              <a:pPr/>
              <a:t>5</a:t>
            </a:fld>
            <a:endParaRPr lang="en-GB">
              <a:solidFill>
                <a:prstClr val="black"/>
              </a:solidFill>
              <a:latin typeface="Calibri"/>
            </a:endParaRPr>
          </a:p>
        </p:txBody>
      </p:sp>
    </p:spTree>
    <p:extLst>
      <p:ext uri="{BB962C8B-B14F-4D97-AF65-F5344CB8AC3E}">
        <p14:creationId xmlns:p14="http://schemas.microsoft.com/office/powerpoint/2010/main" val="83771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area where there is</a:t>
            </a:r>
            <a:r>
              <a:rPr lang="en-GB" baseline="0" dirty="0" smtClean="0"/>
              <a:t> fairly good agreement among experts is…</a:t>
            </a:r>
          </a:p>
          <a:p>
            <a:endParaRPr lang="en-GB" baseline="0" dirty="0" smtClean="0"/>
          </a:p>
          <a:p>
            <a:r>
              <a:rPr lang="en-GB" baseline="0" dirty="0" smtClean="0"/>
              <a:t>Relatively low cost – i.e. comparable with the cost of gas heating now</a:t>
            </a:r>
          </a:p>
          <a:p>
            <a:endParaRPr lang="en-GB" baseline="0" dirty="0" smtClean="0"/>
          </a:p>
          <a:p>
            <a:r>
              <a:rPr lang="en-GB" baseline="0" dirty="0" smtClean="0"/>
              <a:t>Must make sure that adequate consumer protection is in place so that people don’t get overcharged and get a good service.</a:t>
            </a:r>
            <a:endParaRPr lang="en-GB" dirty="0"/>
          </a:p>
        </p:txBody>
      </p:sp>
      <p:sp>
        <p:nvSpPr>
          <p:cNvPr id="4" name="Slide Number Placeholder 3"/>
          <p:cNvSpPr>
            <a:spLocks noGrp="1"/>
          </p:cNvSpPr>
          <p:nvPr>
            <p:ph type="sldNum" sz="quarter" idx="10"/>
          </p:nvPr>
        </p:nvSpPr>
        <p:spPr/>
        <p:txBody>
          <a:bodyPr/>
          <a:lstStyle/>
          <a:p>
            <a:fld id="{5A5FC5F0-6CAB-47B2-AAF5-B21D2583009C}" type="slidenum">
              <a:rPr lang="en-GB" smtClean="0">
                <a:solidFill>
                  <a:prstClr val="black"/>
                </a:solidFill>
                <a:latin typeface="Calibri"/>
              </a:rPr>
              <a:pPr/>
              <a:t>6</a:t>
            </a:fld>
            <a:endParaRPr lang="en-GB">
              <a:solidFill>
                <a:prstClr val="black"/>
              </a:solidFill>
              <a:latin typeface="Calibri"/>
            </a:endParaRPr>
          </a:p>
        </p:txBody>
      </p:sp>
    </p:spTree>
    <p:extLst>
      <p:ext uri="{BB962C8B-B14F-4D97-AF65-F5344CB8AC3E}">
        <p14:creationId xmlns:p14="http://schemas.microsoft.com/office/powerpoint/2010/main" val="44579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 very high level, [title]</a:t>
            </a:r>
          </a:p>
          <a:p>
            <a:endParaRPr lang="en-GB" dirty="0" smtClean="0"/>
          </a:p>
          <a:p>
            <a:r>
              <a:rPr lang="en-GB" dirty="0" smtClean="0"/>
              <a:t>We’ll hear from two different speakers</a:t>
            </a:r>
            <a:r>
              <a:rPr lang="en-GB" baseline="0" dirty="0" smtClean="0"/>
              <a:t> who will cover we could tackle the remaining emissions from using fossil fuels for heating, hot water and cooking – including some of the challenges involved.</a:t>
            </a:r>
          </a:p>
          <a:p>
            <a:endParaRPr lang="en-GB" baseline="0" dirty="0" smtClean="0"/>
          </a:p>
          <a:p>
            <a:r>
              <a:rPr lang="en-GB" baseline="0" dirty="0" smtClean="0"/>
              <a:t>Richard Lowes will look at electrification</a:t>
            </a:r>
          </a:p>
          <a:p>
            <a:endParaRPr lang="en-GB" baseline="0" dirty="0" smtClean="0"/>
          </a:p>
          <a:p>
            <a:r>
              <a:rPr lang="en-GB" baseline="0" dirty="0" smtClean="0"/>
              <a:t>Chris Clarke will then cover hydrogen</a:t>
            </a:r>
          </a:p>
          <a:p>
            <a:endParaRPr lang="en-GB" baseline="0" dirty="0" smtClean="0"/>
          </a:p>
          <a:p>
            <a:r>
              <a:rPr lang="en-GB" baseline="0" dirty="0" smtClean="0"/>
              <a:t>Want to stress that this is an evolving area – there are big uncertainties around costs and how you might produce hydrogen in a low-carbon way. We want to give you a flavour of the debate and are interested in your reactions, but we are unlikely to solve this over the next few sessions together.</a:t>
            </a:r>
          </a:p>
          <a:p>
            <a:endParaRPr lang="en-GB" dirty="0" smtClean="0"/>
          </a:p>
          <a:p>
            <a:r>
              <a:rPr lang="en-GB" dirty="0" smtClean="0"/>
              <a:t>Other solutions like solar heating</a:t>
            </a:r>
            <a:r>
              <a:rPr lang="en-GB" baseline="0" dirty="0" smtClean="0"/>
              <a:t> can play a role as part of the mix (we won’t be able to cover everything, but there will be plenty of scope for questions) </a:t>
            </a:r>
            <a:endParaRPr lang="en-GB" dirty="0"/>
          </a:p>
        </p:txBody>
      </p:sp>
      <p:sp>
        <p:nvSpPr>
          <p:cNvPr id="4" name="Slide Number Placeholder 3"/>
          <p:cNvSpPr>
            <a:spLocks noGrp="1"/>
          </p:cNvSpPr>
          <p:nvPr>
            <p:ph type="sldNum" sz="quarter" idx="10"/>
          </p:nvPr>
        </p:nvSpPr>
        <p:spPr/>
        <p:txBody>
          <a:bodyPr/>
          <a:lstStyle/>
          <a:p>
            <a:fld id="{5A5FC5F0-6CAB-47B2-AAF5-B21D2583009C}" type="slidenum">
              <a:rPr lang="en-GB" smtClean="0">
                <a:solidFill>
                  <a:prstClr val="black"/>
                </a:solidFill>
                <a:latin typeface="Calibri"/>
              </a:rPr>
              <a:pPr/>
              <a:t>7</a:t>
            </a:fld>
            <a:endParaRPr lang="en-GB">
              <a:solidFill>
                <a:prstClr val="black"/>
              </a:solidFill>
              <a:latin typeface="Calibri"/>
            </a:endParaRPr>
          </a:p>
        </p:txBody>
      </p:sp>
    </p:spTree>
    <p:extLst>
      <p:ext uri="{BB962C8B-B14F-4D97-AF65-F5344CB8AC3E}">
        <p14:creationId xmlns:p14="http://schemas.microsoft.com/office/powerpoint/2010/main" val="26446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 next we will hear from Nick Eyre, who will talk about how to make our homes more efficient, and how we can reduce the amount of energy we use. Then we will hear two different perspectives on zero carbon heating.</a:t>
            </a:r>
            <a:endParaRPr lang="en-GB" dirty="0"/>
          </a:p>
        </p:txBody>
      </p:sp>
      <p:sp>
        <p:nvSpPr>
          <p:cNvPr id="4" name="Slide Number Placeholder 3"/>
          <p:cNvSpPr>
            <a:spLocks noGrp="1"/>
          </p:cNvSpPr>
          <p:nvPr>
            <p:ph type="sldNum" sz="quarter" idx="10"/>
          </p:nvPr>
        </p:nvSpPr>
        <p:spPr/>
        <p:txBody>
          <a:bodyPr/>
          <a:lstStyle/>
          <a:p>
            <a:pPr>
              <a:defRPr/>
            </a:pPr>
            <a:fld id="{A574F419-8CE0-4855-94F7-DDB2EB9F94B8}" type="slidenum">
              <a:rPr lang="en-GB" altLang="en-US" smtClean="0">
                <a:solidFill>
                  <a:prstClr val="black"/>
                </a:solidFill>
                <a:latin typeface="Calibri"/>
              </a:rPr>
              <a:pPr>
                <a:defRPr/>
              </a:pPr>
              <a:t>8</a:t>
            </a:fld>
            <a:endParaRPr lang="en-GB" altLang="en-US">
              <a:solidFill>
                <a:prstClr val="black"/>
              </a:solidFill>
              <a:latin typeface="Calibri"/>
            </a:endParaRPr>
          </a:p>
        </p:txBody>
      </p:sp>
    </p:spTree>
    <p:extLst>
      <p:ext uri="{BB962C8B-B14F-4D97-AF65-F5344CB8AC3E}">
        <p14:creationId xmlns:p14="http://schemas.microsoft.com/office/powerpoint/2010/main" val="322198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FFFFFF"/>
              </a:solidFill>
              <a:latin typeface="Jacobs Chronos"/>
            </a:endParaRPr>
          </a:p>
        </p:txBody>
      </p:sp>
      <p:cxnSp>
        <p:nvCxnSpPr>
          <p:cNvPr id="15" name="Straight Connector 14">
            <a:extLst>
              <a:ext uri="{FF2B5EF4-FFF2-40B4-BE49-F238E27FC236}">
                <a16:creationId xmlns=""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3942DA99-6BA4-4DA7-8651-80752B5462FE}"/>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C35AFC50-E6B6-4E43-B4E7-F9E2A95E63EC}"/>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4" name="Rectangle 13">
              <a:extLst>
                <a:ext uri="{FF2B5EF4-FFF2-40B4-BE49-F238E27FC236}">
                  <a16:creationId xmlns=""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F90E0E93-EEE6-4D51-9F5C-4F52ACDE3916}"/>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2" name="Rectangle 61">
              <a:extLst>
                <a:ext uri="{FF2B5EF4-FFF2-40B4-BE49-F238E27FC236}">
                  <a16:creationId xmlns=""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63" name="Title 1">
            <a:extLst>
              <a:ext uri="{FF2B5EF4-FFF2-40B4-BE49-F238E27FC236}">
                <a16:creationId xmlns=""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5" y="830279"/>
            <a:ext cx="7964519" cy="3228329"/>
          </a:xfrm>
          <a:prstGeom prst="rect">
            <a:avLst/>
          </a:prstGeom>
          <a:solidFill>
            <a:srgbClr val="6F006E"/>
          </a:solidFill>
        </p:spPr>
      </p:pic>
      <p:grpSp>
        <p:nvGrpSpPr>
          <p:cNvPr id="6" name="Group 5">
            <a:extLst>
              <a:ext uri="{FF2B5EF4-FFF2-40B4-BE49-F238E27FC236}">
                <a16:creationId xmlns=""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8" name="Rectangle 7">
              <a:extLst>
                <a:ext uri="{FF2B5EF4-FFF2-40B4-BE49-F238E27FC236}">
                  <a16:creationId xmlns=""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9" name="Title 1">
            <a:extLst>
              <a:ext uri="{FF2B5EF4-FFF2-40B4-BE49-F238E27FC236}">
                <a16:creationId xmlns=""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CBD7953F-2CEC-49FD-9143-A18FFEBAE699}"/>
              </a:ext>
            </a:extLst>
          </p:cNvPr>
          <p:cNvGrpSpPr/>
          <p:nvPr userDrawn="1"/>
        </p:nvGrpSpPr>
        <p:grpSpPr>
          <a:xfrm>
            <a:off x="1177651" y="0"/>
            <a:ext cx="7966355" cy="4058602"/>
            <a:chOff x="1570193" y="0"/>
            <a:chExt cx="10621807" cy="5411469"/>
          </a:xfrm>
        </p:grpSpPr>
        <p:pic>
          <p:nvPicPr>
            <p:cNvPr id="4" name="Picture 3">
              <a:extLst>
                <a:ext uri="{FF2B5EF4-FFF2-40B4-BE49-F238E27FC236}">
                  <a16:creationId xmlns=""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7" name="Title 1">
            <a:extLst>
              <a:ext uri="{FF2B5EF4-FFF2-40B4-BE49-F238E27FC236}">
                <a16:creationId xmlns=""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6407A0F4-C136-4AFC-ACF9-D497162F1EA0}"/>
              </a:ext>
            </a:extLst>
          </p:cNvPr>
          <p:cNvGrpSpPr/>
          <p:nvPr userDrawn="1"/>
        </p:nvGrpSpPr>
        <p:grpSpPr>
          <a:xfrm>
            <a:off x="1177651" y="0"/>
            <a:ext cx="7966355" cy="4058602"/>
            <a:chOff x="1570192" y="0"/>
            <a:chExt cx="10621807" cy="5411469"/>
          </a:xfrm>
        </p:grpSpPr>
        <p:pic>
          <p:nvPicPr>
            <p:cNvPr id="4" name="Picture 3">
              <a:extLst>
                <a:ext uri="{FF2B5EF4-FFF2-40B4-BE49-F238E27FC236}">
                  <a16:creationId xmlns=""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8" name="Subtitle 2">
            <a:extLst>
              <a:ext uri="{FF2B5EF4-FFF2-40B4-BE49-F238E27FC236}">
                <a16:creationId xmlns=""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tx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
        <p:nvSpPr>
          <p:cNvPr id="9" name="Title 1">
            <a:extLst>
              <a:ext uri="{FF2B5EF4-FFF2-40B4-BE49-F238E27FC236}">
                <a16:creationId xmlns=""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834D91D-A186-4D05-BFD3-C949F892CB38}"/>
              </a:ext>
            </a:extLst>
          </p:cNvPr>
          <p:cNvGrpSpPr/>
          <p:nvPr userDrawn="1"/>
        </p:nvGrpSpPr>
        <p:grpSpPr>
          <a:xfrm>
            <a:off x="1177651" y="0"/>
            <a:ext cx="7966355" cy="4058602"/>
            <a:chOff x="1570192" y="0"/>
            <a:chExt cx="10621807" cy="5411469"/>
          </a:xfrm>
        </p:grpSpPr>
        <p:pic>
          <p:nvPicPr>
            <p:cNvPr id="4" name="Picture 3">
              <a:extLst>
                <a:ext uri="{FF2B5EF4-FFF2-40B4-BE49-F238E27FC236}">
                  <a16:creationId xmlns=""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sp>
          <p:nvSpPr>
            <p:cNvPr id="6" name="Rectangle 5">
              <a:extLst>
                <a:ext uri="{FF2B5EF4-FFF2-40B4-BE49-F238E27FC236}">
                  <a16:creationId xmlns=""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sp>
        <p:nvSpPr>
          <p:cNvPr id="8" name="Subtitle 2">
            <a:extLst>
              <a:ext uri="{FF2B5EF4-FFF2-40B4-BE49-F238E27FC236}">
                <a16:creationId xmlns=""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1" tIns="34289" rIns="68571" bIns="34289"/>
          <a:lstStyle>
            <a:lvl1pPr marL="0" indent="0" algn="l">
              <a:buNone/>
              <a:defRPr sz="2100">
                <a:solidFill>
                  <a:schemeClr val="bg1"/>
                </a:solidFill>
              </a:defRPr>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  </a:t>
            </a:r>
          </a:p>
        </p:txBody>
      </p:sp>
      <p:sp>
        <p:nvSpPr>
          <p:cNvPr id="9" name="Title 1">
            <a:extLst>
              <a:ext uri="{FF2B5EF4-FFF2-40B4-BE49-F238E27FC236}">
                <a16:creationId xmlns=""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71" tIns="34289" rIns="68571"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CA640D0-5A86-41DF-87EE-1C11B56E8945}"/>
              </a:ext>
            </a:extLst>
          </p:cNvPr>
          <p:cNvGrpSpPr/>
          <p:nvPr userDrawn="1"/>
        </p:nvGrpSpPr>
        <p:grpSpPr>
          <a:xfrm>
            <a:off x="672090" y="-13785"/>
            <a:ext cx="8471917" cy="4455773"/>
            <a:chOff x="922993" y="0"/>
            <a:chExt cx="11277580" cy="5943600"/>
          </a:xfrm>
        </p:grpSpPr>
        <p:sp>
          <p:nvSpPr>
            <p:cNvPr id="4" name="Rectangle 3">
              <a:extLst>
                <a:ext uri="{FF2B5EF4-FFF2-40B4-BE49-F238E27FC236}">
                  <a16:creationId xmlns=""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b="1" dirty="0">
                <a:solidFill>
                  <a:srgbClr val="FFFFFF"/>
                </a:solidFill>
                <a:latin typeface="Jacobs Chronos"/>
              </a:endParaRPr>
            </a:p>
          </p:txBody>
        </p:sp>
        <p:sp>
          <p:nvSpPr>
            <p:cNvPr id="5" name="Rectangle 4">
              <a:extLst>
                <a:ext uri="{FF2B5EF4-FFF2-40B4-BE49-F238E27FC236}">
                  <a16:creationId xmlns=""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b="1">
                <a:solidFill>
                  <a:srgbClr val="FFFFFF"/>
                </a:solidFill>
                <a:latin typeface="Jacobs Chronos"/>
              </a:endParaRPr>
            </a:p>
          </p:txBody>
        </p:sp>
      </p:grpSp>
      <p:pic>
        <p:nvPicPr>
          <p:cNvPr id="6" name="Picture 5">
            <a:extLst>
              <a:ext uri="{FF2B5EF4-FFF2-40B4-BE49-F238E27FC236}">
                <a16:creationId xmlns=""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9" name="Subtitle 2">
            <a:extLst>
              <a:ext uri="{FF2B5EF4-FFF2-40B4-BE49-F238E27FC236}">
                <a16:creationId xmlns=""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0" name="Freeform: Shape 9">
            <a:extLst>
              <a:ext uri="{FF2B5EF4-FFF2-40B4-BE49-F238E27FC236}">
                <a16:creationId xmlns=""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sp>
        <p:nvSpPr>
          <p:cNvPr id="11" name="L-Shape 10">
            <a:extLst>
              <a:ext uri="{FF2B5EF4-FFF2-40B4-BE49-F238E27FC236}">
                <a16:creationId xmlns=""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grpSp>
        <p:nvGrpSpPr>
          <p:cNvPr id="2" name="Group 1">
            <a:extLst>
              <a:ext uri="{FF2B5EF4-FFF2-40B4-BE49-F238E27FC236}">
                <a16:creationId xmlns="" xmlns:a16="http://schemas.microsoft.com/office/drawing/2014/main" id="{EC1BDF4D-D449-4B3A-A181-D7EBF1520D39}"/>
              </a:ext>
            </a:extLst>
          </p:cNvPr>
          <p:cNvGrpSpPr/>
          <p:nvPr userDrawn="1"/>
        </p:nvGrpSpPr>
        <p:grpSpPr>
          <a:xfrm>
            <a:off x="1203933" y="4603026"/>
            <a:ext cx="2340154" cy="307523"/>
            <a:chOff x="1605241" y="6137360"/>
            <a:chExt cx="3120205" cy="410030"/>
          </a:xfrm>
        </p:grpSpPr>
        <p:pic>
          <p:nvPicPr>
            <p:cNvPr id="13" name="Picture 12">
              <a:hlinkClick r:id="rId3"/>
              <a:extLst>
                <a:ext uri="{FF2B5EF4-FFF2-40B4-BE49-F238E27FC236}">
                  <a16:creationId xmlns=""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 xmlns:a16="http://schemas.microsoft.com/office/drawing/2014/main" id="{79055058-5432-4171-9ED6-8C9D048DB0FD}"/>
              </a:ext>
            </a:extLst>
          </p:cNvPr>
          <p:cNvSpPr>
            <a:spLocks noGrp="1"/>
          </p:cNvSpPr>
          <p:nvPr userDrawn="1">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497DFB3E-CCDD-42C2-8947-D4DB09500896}"/>
              </a:ext>
            </a:extLst>
          </p:cNvPr>
          <p:cNvGrpSpPr/>
          <p:nvPr userDrawn="1"/>
        </p:nvGrpSpPr>
        <p:grpSpPr>
          <a:xfrm>
            <a:off x="685807" y="7"/>
            <a:ext cx="8458199" cy="4457699"/>
            <a:chOff x="922993" y="0"/>
            <a:chExt cx="11265832" cy="5943600"/>
          </a:xfrm>
        </p:grpSpPr>
        <p:sp>
          <p:nvSpPr>
            <p:cNvPr id="5" name="Rectangle 4">
              <a:extLst>
                <a:ext uri="{FF2B5EF4-FFF2-40B4-BE49-F238E27FC236}">
                  <a16:creationId xmlns=""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9" name="Text Placeholder 22">
            <a:extLst>
              <a:ext uri="{FF2B5EF4-FFF2-40B4-BE49-F238E27FC236}">
                <a16:creationId xmlns="" xmlns:a16="http://schemas.microsoft.com/office/drawing/2014/main" id="{9E40AFA9-2B4F-4A46-80F0-6C9EA73C6D6E}"/>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 xmlns:a16="http://schemas.microsoft.com/office/drawing/2014/main" id="{9C96F09B-1F32-4067-B80B-4684EDE36A9E}"/>
              </a:ext>
            </a:extLst>
          </p:cNvPr>
          <p:cNvGrpSpPr/>
          <p:nvPr userDrawn="1"/>
        </p:nvGrpSpPr>
        <p:grpSpPr>
          <a:xfrm>
            <a:off x="1203933" y="4603026"/>
            <a:ext cx="2340154" cy="307523"/>
            <a:chOff x="1605241" y="6137360"/>
            <a:chExt cx="3120205" cy="410030"/>
          </a:xfrm>
        </p:grpSpPr>
        <p:pic>
          <p:nvPicPr>
            <p:cNvPr id="18" name="Picture 17">
              <a:hlinkClick r:id="rId3"/>
              <a:extLst>
                <a:ext uri="{FF2B5EF4-FFF2-40B4-BE49-F238E27FC236}">
                  <a16:creationId xmlns=""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lvl1pPr marL="0" indent="-269969">
              <a:buFont typeface="+mj-lt"/>
              <a:buAutoNum type="arabicPeriod"/>
              <a:defRPr/>
            </a:lvl1pPr>
            <a:lvl2pPr marL="539933" indent="-269969">
              <a:buFont typeface="+mj-lt"/>
              <a:buAutoNum type="arabicPeriod"/>
              <a:defRPr/>
            </a:lvl2pPr>
            <a:lvl3pPr marL="809900" indent="-269969">
              <a:buFont typeface="+mj-lt"/>
              <a:buAutoNum type="arabicPeriod"/>
              <a:defRPr/>
            </a:lvl3pPr>
            <a:lvl4pPr marL="1079865" indent="-269969">
              <a:buFont typeface="+mj-lt"/>
              <a:buAutoNum type="arabicPeriod"/>
              <a:defRPr/>
            </a:lvl4pPr>
            <a:lvl5pPr marL="1349834" indent="-269969">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sz="1400">
              <a:solidFill>
                <a:srgbClr val="FFFFFF"/>
              </a:solidFill>
              <a:latin typeface="Jacobs Chronos"/>
            </a:endParaRPr>
          </a:p>
        </p:txBody>
      </p:sp>
      <p:cxnSp>
        <p:nvCxnSpPr>
          <p:cNvPr id="8" name="Straight Connector 7">
            <a:extLst>
              <a:ext uri="{FF2B5EF4-FFF2-40B4-BE49-F238E27FC236}">
                <a16:creationId xmlns=""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7673513D-D459-4A26-A468-AB830834F0DA}"/>
              </a:ext>
            </a:extLst>
          </p:cNvPr>
          <p:cNvGrpSpPr/>
          <p:nvPr userDrawn="1"/>
        </p:nvGrpSpPr>
        <p:grpSpPr>
          <a:xfrm>
            <a:off x="685807" y="0"/>
            <a:ext cx="8458199" cy="4457700"/>
            <a:chOff x="922993" y="0"/>
            <a:chExt cx="11265832" cy="5943600"/>
          </a:xfrm>
        </p:grpSpPr>
        <p:sp>
          <p:nvSpPr>
            <p:cNvPr id="5" name="Rectangle 4">
              <a:extLst>
                <a:ext uri="{FF2B5EF4-FFF2-40B4-BE49-F238E27FC236}">
                  <a16:creationId xmlns=""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9" name="Text Placeholder 22">
            <a:extLst>
              <a:ext uri="{FF2B5EF4-FFF2-40B4-BE49-F238E27FC236}">
                <a16:creationId xmlns="" xmlns:a16="http://schemas.microsoft.com/office/drawing/2014/main" id="{B7664C22-1578-41A1-AE8B-54B8E10D5AC6}"/>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 xmlns:a16="http://schemas.microsoft.com/office/drawing/2014/main" id="{B26140CF-DC17-4C8C-9613-F6EA622E2EE1}"/>
              </a:ext>
            </a:extLst>
          </p:cNvPr>
          <p:cNvGrpSpPr/>
          <p:nvPr userDrawn="1"/>
        </p:nvGrpSpPr>
        <p:grpSpPr>
          <a:xfrm>
            <a:off x="1203933" y="4603026"/>
            <a:ext cx="2340154" cy="307523"/>
            <a:chOff x="1605241" y="6137360"/>
            <a:chExt cx="3120205" cy="410030"/>
          </a:xfrm>
        </p:grpSpPr>
        <p:pic>
          <p:nvPicPr>
            <p:cNvPr id="18" name="Picture 17">
              <a:hlinkClick r:id="rId3"/>
              <a:extLst>
                <a:ext uri="{FF2B5EF4-FFF2-40B4-BE49-F238E27FC236}">
                  <a16:creationId xmlns=""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99C5D12E-DB67-4958-8D99-A3B81751DFE3}"/>
              </a:ext>
            </a:extLst>
          </p:cNvPr>
          <p:cNvGrpSpPr/>
          <p:nvPr userDrawn="1"/>
        </p:nvGrpSpPr>
        <p:grpSpPr>
          <a:xfrm>
            <a:off x="685807" y="0"/>
            <a:ext cx="8458199" cy="4457700"/>
            <a:chOff x="922993" y="0"/>
            <a:chExt cx="11277599" cy="5943600"/>
          </a:xfrm>
        </p:grpSpPr>
        <p:sp>
          <p:nvSpPr>
            <p:cNvPr id="5" name="Rectangle 4">
              <a:extLst>
                <a:ext uri="{FF2B5EF4-FFF2-40B4-BE49-F238E27FC236}">
                  <a16:creationId xmlns=""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7" name="Text Placeholder 22">
            <a:extLst>
              <a:ext uri="{FF2B5EF4-FFF2-40B4-BE49-F238E27FC236}">
                <a16:creationId xmlns="" xmlns:a16="http://schemas.microsoft.com/office/drawing/2014/main" id="{A70E7D44-B911-4FA0-9BB8-9D8E54408AFB}"/>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 xmlns:a16="http://schemas.microsoft.com/office/drawing/2014/main" id="{12C11AF5-FE73-497F-836F-C894AEFF5F39}"/>
              </a:ext>
            </a:extLst>
          </p:cNvPr>
          <p:cNvGrpSpPr/>
          <p:nvPr userDrawn="1"/>
        </p:nvGrpSpPr>
        <p:grpSpPr>
          <a:xfrm>
            <a:off x="1203933" y="4603026"/>
            <a:ext cx="2340154" cy="307523"/>
            <a:chOff x="1605241" y="6137360"/>
            <a:chExt cx="3120205" cy="410030"/>
          </a:xfrm>
        </p:grpSpPr>
        <p:pic>
          <p:nvPicPr>
            <p:cNvPr id="19" name="Picture 18">
              <a:hlinkClick r:id="rId3"/>
              <a:extLst>
                <a:ext uri="{FF2B5EF4-FFF2-40B4-BE49-F238E27FC236}">
                  <a16:creationId xmlns=""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US" sz="1400" dirty="0">
              <a:solidFill>
                <a:srgbClr val="FFFFFF"/>
              </a:solidFill>
              <a:latin typeface="Jacobs Chronos"/>
            </a:endParaRPr>
          </a:p>
        </p:txBody>
      </p:sp>
      <p:grpSp>
        <p:nvGrpSpPr>
          <p:cNvPr id="4" name="Group 3">
            <a:extLst>
              <a:ext uri="{FF2B5EF4-FFF2-40B4-BE49-F238E27FC236}">
                <a16:creationId xmlns="" xmlns:a16="http://schemas.microsoft.com/office/drawing/2014/main" id="{4FA705DD-56ED-4F54-AA91-35E616D4BC13}"/>
              </a:ext>
            </a:extLst>
          </p:cNvPr>
          <p:cNvGrpSpPr/>
          <p:nvPr userDrawn="1"/>
        </p:nvGrpSpPr>
        <p:grpSpPr>
          <a:xfrm>
            <a:off x="685807" y="0"/>
            <a:ext cx="8458199" cy="4457700"/>
            <a:chOff x="922993" y="0"/>
            <a:chExt cx="11265832" cy="5943600"/>
          </a:xfrm>
        </p:grpSpPr>
        <p:sp>
          <p:nvSpPr>
            <p:cNvPr id="5" name="Rectangle 4">
              <a:extLst>
                <a:ext uri="{FF2B5EF4-FFF2-40B4-BE49-F238E27FC236}">
                  <a16:creationId xmlns=""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dirty="0">
                <a:solidFill>
                  <a:srgbClr val="FFFFFF"/>
                </a:solidFill>
                <a:latin typeface="Jacobs Chronos"/>
              </a:endParaRPr>
            </a:p>
          </p:txBody>
        </p:sp>
        <p:sp>
          <p:nvSpPr>
            <p:cNvPr id="6" name="Rectangle 5">
              <a:extLst>
                <a:ext uri="{FF2B5EF4-FFF2-40B4-BE49-F238E27FC236}">
                  <a16:creationId xmlns=""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en-US" sz="1400">
                <a:solidFill>
                  <a:srgbClr val="FFFFFF"/>
                </a:solidFill>
                <a:latin typeface="Jacobs Chronos"/>
              </a:endParaRPr>
            </a:p>
          </p:txBody>
        </p:sp>
      </p:grpSp>
      <p:pic>
        <p:nvPicPr>
          <p:cNvPr id="7" name="Picture 6">
            <a:extLst>
              <a:ext uri="{FF2B5EF4-FFF2-40B4-BE49-F238E27FC236}">
                <a16:creationId xmlns=""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en-AU" sz="1400">
              <a:solidFill>
                <a:srgbClr val="FFFFFF"/>
              </a:solidFill>
              <a:latin typeface="Jacobs Chronos"/>
            </a:endParaRPr>
          </a:p>
        </p:txBody>
      </p:sp>
      <p:sp>
        <p:nvSpPr>
          <p:cNvPr id="10" name="Subtitle 2">
            <a:extLst>
              <a:ext uri="{FF2B5EF4-FFF2-40B4-BE49-F238E27FC236}">
                <a16:creationId xmlns=""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1" tIns="34289" rIns="68571"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dirty="0"/>
              <a:t>Other information, 28pt</a:t>
            </a:r>
          </a:p>
        </p:txBody>
      </p:sp>
      <p:sp>
        <p:nvSpPr>
          <p:cNvPr id="17" name="Text Placeholder 22">
            <a:extLst>
              <a:ext uri="{FF2B5EF4-FFF2-40B4-BE49-F238E27FC236}">
                <a16:creationId xmlns="" xmlns:a16="http://schemas.microsoft.com/office/drawing/2014/main" id="{19715368-2B09-42B3-B040-029DBA29CDAE}"/>
              </a:ext>
            </a:extLst>
          </p:cNvPr>
          <p:cNvSpPr>
            <a:spLocks noGrp="1"/>
          </p:cNvSpPr>
          <p:nvPr>
            <p:ph type="body" sz="quarter" idx="10" hasCustomPrompt="1"/>
          </p:nvPr>
        </p:nvSpPr>
        <p:spPr>
          <a:xfrm>
            <a:off x="1189436" y="1631162"/>
            <a:ext cx="5828109" cy="1128713"/>
          </a:xfrm>
          <a:prstGeom prst="rect">
            <a:avLst/>
          </a:prstGeom>
        </p:spPr>
        <p:txBody>
          <a:bodyPr lIns="68571" tIns="34289" rIns="68571"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 xmlns:a16="http://schemas.microsoft.com/office/drawing/2014/main" id="{01EDC421-108E-4B62-8C43-E5D1190D267C}"/>
              </a:ext>
            </a:extLst>
          </p:cNvPr>
          <p:cNvGrpSpPr/>
          <p:nvPr userDrawn="1"/>
        </p:nvGrpSpPr>
        <p:grpSpPr>
          <a:xfrm>
            <a:off x="1203933" y="4603026"/>
            <a:ext cx="2340154" cy="307523"/>
            <a:chOff x="1605241" y="6137360"/>
            <a:chExt cx="3120205" cy="410030"/>
          </a:xfrm>
        </p:grpSpPr>
        <p:pic>
          <p:nvPicPr>
            <p:cNvPr id="19" name="Picture 18">
              <a:hlinkClick r:id="rId3"/>
              <a:extLst>
                <a:ext uri="{FF2B5EF4-FFF2-40B4-BE49-F238E27FC236}">
                  <a16:creationId xmlns=""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300192" y="4767264"/>
            <a:ext cx="2133600" cy="273844"/>
          </a:xfrm>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467353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464964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214876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5384237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672215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607082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761891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2" name="Rectangle 11">
              <a:extLst>
                <a:ext uri="{FF2B5EF4-FFF2-40B4-BE49-F238E27FC236}">
                  <a16:creationId xmlns=""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0340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18315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602222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08/02/2020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536436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Contact">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5838" y="0"/>
            <a:ext cx="6858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43" y="5087543"/>
            <a:ext cx="8626475" cy="55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1702078" y="150615"/>
            <a:ext cx="7186339" cy="692944"/>
          </a:xfrm>
          <a:prstGeom prst="rect">
            <a:avLst/>
          </a:prstGeom>
        </p:spPr>
        <p:txBody>
          <a:bodyPr anchor="ctr"/>
          <a:lstStyle>
            <a:lvl1pPr algn="r">
              <a:defRPr lang="en-US" sz="2100" dirty="0">
                <a:solidFill>
                  <a:schemeClr val="accent2"/>
                </a:solidFill>
                <a:latin typeface="Ebrima" panose="02000000000000000000" pitchFamily="2" charset="0"/>
                <a:ea typeface="Ebrima" panose="02000000000000000000" pitchFamily="2" charset="0"/>
                <a:cs typeface="Ebrima" panose="02000000000000000000" pitchFamily="2" charset="0"/>
              </a:defRPr>
            </a:lvl1pPr>
          </a:lstStyle>
          <a:p>
            <a:pPr lvl="0"/>
            <a:r>
              <a:rPr lang="en-US" dirty="0"/>
              <a:t>Click to edit Master title style</a:t>
            </a:r>
          </a:p>
        </p:txBody>
      </p:sp>
      <p:pic>
        <p:nvPicPr>
          <p:cNvPr id="9"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7163" y="151212"/>
            <a:ext cx="1057275" cy="692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2588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8" name="Rectangle 17">
              <a:extLst>
                <a:ext uri="{FF2B5EF4-FFF2-40B4-BE49-F238E27FC236}">
                  <a16:creationId xmlns=""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9" name="Rectangle 18">
              <a:extLst>
                <a:ext uri="{FF2B5EF4-FFF2-40B4-BE49-F238E27FC236}">
                  <a16:creationId xmlns=""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20" name="Rectangle 19">
              <a:extLst>
                <a:ext uri="{FF2B5EF4-FFF2-40B4-BE49-F238E27FC236}">
                  <a16:creationId xmlns=""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8" name="Rectangle 17">
              <a:extLst>
                <a:ext uri="{FF2B5EF4-FFF2-40B4-BE49-F238E27FC236}">
                  <a16:creationId xmlns=""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9" name="Rectangle 18">
              <a:extLst>
                <a:ext uri="{FF2B5EF4-FFF2-40B4-BE49-F238E27FC236}">
                  <a16:creationId xmlns=""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20" name="Rectangle 19">
              <a:extLst>
                <a:ext uri="{FF2B5EF4-FFF2-40B4-BE49-F238E27FC236}">
                  <a16:creationId xmlns=""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 xmlns:a16="http://schemas.microsoft.com/office/drawing/2014/main" id="{C62D149B-FB3E-4F3C-91FC-502E6E33681F}"/>
              </a:ext>
            </a:extLst>
          </p:cNvPr>
          <p:cNvGrpSpPr/>
          <p:nvPr userDrawn="1"/>
        </p:nvGrpSpPr>
        <p:grpSpPr>
          <a:xfrm>
            <a:off x="2" y="5006340"/>
            <a:ext cx="9152097" cy="137160"/>
            <a:chOff x="0" y="5303520"/>
            <a:chExt cx="12202796" cy="594360"/>
          </a:xfrm>
        </p:grpSpPr>
        <p:sp>
          <p:nvSpPr>
            <p:cNvPr id="15" name="Rectangle 14">
              <a:extLst>
                <a:ext uri="{FF2B5EF4-FFF2-40B4-BE49-F238E27FC236}">
                  <a16:creationId xmlns=""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6" name="Rectangle 15">
              <a:extLst>
                <a:ext uri="{FF2B5EF4-FFF2-40B4-BE49-F238E27FC236}">
                  <a16:creationId xmlns=""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7" name="Rectangle 16">
              <a:extLst>
                <a:ext uri="{FF2B5EF4-FFF2-40B4-BE49-F238E27FC236}">
                  <a16:creationId xmlns=""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 xmlns:a16="http://schemas.microsoft.com/office/drawing/2014/main" id="{E465AAE8-1348-4C39-A60F-D29A796686F0}"/>
              </a:ext>
            </a:extLst>
          </p:cNvPr>
          <p:cNvSpPr>
            <a:spLocks noGrp="1"/>
          </p:cNvSpPr>
          <p:nvPr>
            <p:ph type="body" sz="quarter" idx="12"/>
          </p:nvPr>
        </p:nvSpPr>
        <p:spPr>
          <a:xfrm>
            <a:off x="239792" y="932265"/>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 xmlns:a16="http://schemas.microsoft.com/office/drawing/2014/main" id="{F48F4A85-93A7-4E9A-B2AF-E4854A2ED6B1}"/>
              </a:ext>
            </a:extLst>
          </p:cNvPr>
          <p:cNvGrpSpPr/>
          <p:nvPr userDrawn="1"/>
        </p:nvGrpSpPr>
        <p:grpSpPr>
          <a:xfrm>
            <a:off x="2" y="5006340"/>
            <a:ext cx="9152097" cy="137160"/>
            <a:chOff x="0" y="5303520"/>
            <a:chExt cx="12202796" cy="594360"/>
          </a:xfrm>
        </p:grpSpPr>
        <p:sp>
          <p:nvSpPr>
            <p:cNvPr id="12" name="Rectangle 11">
              <a:extLst>
                <a:ext uri="{FF2B5EF4-FFF2-40B4-BE49-F238E27FC236}">
                  <a16:creationId xmlns=""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3" name="Rectangle 12">
              <a:extLst>
                <a:ext uri="{FF2B5EF4-FFF2-40B4-BE49-F238E27FC236}">
                  <a16:creationId xmlns=""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sp>
          <p:nvSpPr>
            <p:cNvPr id="14" name="Rectangle 13">
              <a:extLst>
                <a:ext uri="{FF2B5EF4-FFF2-40B4-BE49-F238E27FC236}">
                  <a16:creationId xmlns=""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1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15"/>
            <a:r>
              <a:rPr lang="en-AU" smtClean="0">
                <a:solidFill>
                  <a:srgbClr val="000000"/>
                </a:solidFill>
                <a:latin typeface="Jacobs Chronos"/>
              </a:rPr>
              <a:t>©Jacobs 2020</a:t>
            </a:r>
            <a:endParaRPr lang="en-AU" dirty="0">
              <a:solidFill>
                <a:srgbClr val="000000"/>
              </a:solidFill>
              <a:latin typeface="Jacobs Chronos"/>
            </a:endParaRPr>
          </a:p>
        </p:txBody>
      </p:sp>
      <p:sp>
        <p:nvSpPr>
          <p:cNvPr id="11" name="Slide Number Placeholder 5">
            <a:extLst>
              <a:ext uri="{FF2B5EF4-FFF2-40B4-BE49-F238E27FC236}">
                <a16:creationId xmlns=""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15"/>
            <a:fld id="{9B3E39EC-4BE2-4DEA-81C0-4ABC0AAB4AC0}" type="slidenum">
              <a:rPr lang="en-AU" smtClean="0">
                <a:solidFill>
                  <a:srgbClr val="000000"/>
                </a:solidFill>
                <a:latin typeface="Jacobs Chronos"/>
              </a:rPr>
              <a:pPr defTabSz="685715"/>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15"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75" indent="-202475" algn="l" defTabSz="685715"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50" indent="-202475" algn="l" defTabSz="685715"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25" indent="-202475" algn="l" defTabSz="685715"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00" indent="-202475" algn="l" defTabSz="685715"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375" indent="-202475" algn="l" defTabSz="685715"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698"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26" indent="-202470" algn="l" defTabSz="685698"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37" indent="-202470" algn="l" defTabSz="685698"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04" indent="-202470" algn="l" defTabSz="685698"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873" indent="-202470" algn="l" defTabSz="685698"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838" indent="-202470" algn="l" defTabSz="685698"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E77647A1-46B3-4E57-B95B-49A623882F9E}" type="datetimeFigureOut">
              <a:rPr lang="en-GB" smtClean="0">
                <a:solidFill>
                  <a:prstClr val="black">
                    <a:tint val="75000"/>
                  </a:prstClr>
                </a:solidFill>
                <a:latin typeface="Calibri"/>
              </a:rPr>
              <a:pPr defTabSz="914310"/>
              <a:t>08/02/2020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BCF64411-6CB5-43CE-9E22-66B9BD54A0C5}" type="slidenum">
              <a:rPr lang="en-GB" smtClean="0">
                <a:solidFill>
                  <a:prstClr val="black">
                    <a:tint val="75000"/>
                  </a:prstClr>
                </a:solidFill>
                <a:latin typeface="Calibri"/>
              </a:rPr>
              <a:pPr defTabSz="914310"/>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24332"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70878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iming>
    <p:tnLst>
      <p:par>
        <p:cTn id="1" dur="indefinite" restart="never" nodeType="tmRoot"/>
      </p:par>
    </p:tnLst>
  </p:timing>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7.png"/><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p:cNvSpPr txBox="1">
            <a:spLocks noChangeArrowheads="1"/>
          </p:cNvSpPr>
          <p:nvPr/>
        </p:nvSpPr>
        <p:spPr bwMode="auto">
          <a:xfrm>
            <a:off x="-468560" y="4668057"/>
            <a:ext cx="481969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914310"/>
            <a:r>
              <a:rPr lang="en-GB" altLang="en-US" sz="1600" dirty="0">
                <a:solidFill>
                  <a:prstClr val="white">
                    <a:lumMod val="50000"/>
                  </a:prstClr>
                </a:solidFill>
                <a:latin typeface="Ebrima" pitchFamily="2" charset="0"/>
                <a:ea typeface="Ebrima" pitchFamily="2" charset="0"/>
                <a:cs typeface="Ebrima" pitchFamily="2" charset="0"/>
              </a:rPr>
              <a:t>www.theccc.org.uk    |     @</a:t>
            </a:r>
            <a:r>
              <a:rPr lang="en-GB" altLang="en-US" sz="1600" dirty="0" err="1">
                <a:solidFill>
                  <a:prstClr val="white">
                    <a:lumMod val="50000"/>
                  </a:prstClr>
                </a:solidFill>
                <a:latin typeface="Ebrima" pitchFamily="2" charset="0"/>
                <a:ea typeface="Ebrima" pitchFamily="2" charset="0"/>
                <a:cs typeface="Ebrima" pitchFamily="2" charset="0"/>
              </a:rPr>
              <a:t>theCCCuk</a:t>
            </a:r>
            <a:r>
              <a:rPr lang="en-GB" altLang="en-US" sz="1600" dirty="0">
                <a:solidFill>
                  <a:prstClr val="white">
                    <a:lumMod val="50000"/>
                  </a:prstClr>
                </a:solidFill>
                <a:latin typeface="Ebrima" pitchFamily="2" charset="0"/>
                <a:ea typeface="Ebrima" pitchFamily="2" charset="0"/>
                <a:cs typeface="Ebrima" pitchFamily="2" charset="0"/>
              </a:rPr>
              <a:t> </a:t>
            </a:r>
          </a:p>
        </p:txBody>
      </p:sp>
      <p:sp>
        <p:nvSpPr>
          <p:cNvPr id="7" name="TextBox 3"/>
          <p:cNvSpPr txBox="1">
            <a:spLocks noChangeArrowheads="1"/>
          </p:cNvSpPr>
          <p:nvPr/>
        </p:nvSpPr>
        <p:spPr bwMode="auto">
          <a:xfrm>
            <a:off x="5508104" y="4666140"/>
            <a:ext cx="481969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914310"/>
            <a:r>
              <a:rPr lang="en-GB" altLang="en-US" sz="1600" dirty="0">
                <a:solidFill>
                  <a:prstClr val="white">
                    <a:lumMod val="50000"/>
                  </a:prstClr>
                </a:solidFill>
                <a:latin typeface="Ebrima" pitchFamily="2" charset="0"/>
                <a:ea typeface="Ebrima" pitchFamily="2" charset="0"/>
                <a:cs typeface="Ebrima" pitchFamily="2" charset="0"/>
              </a:rPr>
              <a:t>@Jenny_C_Hill</a:t>
            </a:r>
          </a:p>
        </p:txBody>
      </p:sp>
      <p:sp>
        <p:nvSpPr>
          <p:cNvPr id="5" name="TextBox 4"/>
          <p:cNvSpPr txBox="1"/>
          <p:nvPr/>
        </p:nvSpPr>
        <p:spPr>
          <a:xfrm>
            <a:off x="1331640" y="1491634"/>
            <a:ext cx="6624736" cy="3477875"/>
          </a:xfrm>
          <a:prstGeom prst="rect">
            <a:avLst/>
          </a:prstGeom>
          <a:noFill/>
        </p:spPr>
        <p:txBody>
          <a:bodyPr wrap="square" lIns="91432" tIns="45716" rIns="91432" bIns="45716" rtlCol="0">
            <a:spAutoFit/>
          </a:bodyPr>
          <a:lstStyle/>
          <a:p>
            <a:pPr defTabSz="914310"/>
            <a:r>
              <a:rPr lang="en-GB" sz="3200" b="1" dirty="0">
                <a:solidFill>
                  <a:prstClr val="black"/>
                </a:solidFill>
                <a:latin typeface="Calibri"/>
              </a:rPr>
              <a:t>In the home – introduction to panel 1</a:t>
            </a:r>
          </a:p>
          <a:p>
            <a:pPr defTabSz="914310"/>
            <a:endParaRPr lang="en-GB" sz="3200" dirty="0">
              <a:solidFill>
                <a:prstClr val="black"/>
              </a:solidFill>
              <a:latin typeface="Calibri"/>
            </a:endParaRPr>
          </a:p>
          <a:p>
            <a:pPr defTabSz="914310"/>
            <a:endParaRPr lang="en-GB" sz="3200" dirty="0">
              <a:solidFill>
                <a:prstClr val="black"/>
              </a:solidFill>
              <a:latin typeface="Calibri"/>
            </a:endParaRPr>
          </a:p>
          <a:p>
            <a:pPr defTabSz="914310"/>
            <a:r>
              <a:rPr lang="en-GB" sz="2000" dirty="0">
                <a:solidFill>
                  <a:prstClr val="black"/>
                </a:solidFill>
                <a:latin typeface="Calibri"/>
              </a:rPr>
              <a:t>Jenny Hill</a:t>
            </a:r>
          </a:p>
          <a:p>
            <a:pPr defTabSz="914310"/>
            <a:r>
              <a:rPr lang="en-GB" sz="2000" dirty="0">
                <a:solidFill>
                  <a:prstClr val="black"/>
                </a:solidFill>
                <a:latin typeface="Calibri"/>
              </a:rPr>
              <a:t>Committee on Climate Change</a:t>
            </a:r>
          </a:p>
          <a:p>
            <a:pPr defTabSz="914310"/>
            <a:endParaRPr lang="en-GB" sz="2800" dirty="0">
              <a:solidFill>
                <a:prstClr val="black"/>
              </a:solidFill>
              <a:latin typeface="Calibri"/>
            </a:endParaRPr>
          </a:p>
          <a:p>
            <a:pPr defTabSz="914310"/>
            <a:endParaRPr lang="en-GB" sz="2800" dirty="0">
              <a:solidFill>
                <a:prstClr val="black"/>
              </a:solidFill>
              <a:latin typeface="Calibri"/>
            </a:endParaRPr>
          </a:p>
          <a:p>
            <a:pPr defTabSz="914310"/>
            <a:endParaRPr lang="en-GB" sz="2800" dirty="0">
              <a:solidFill>
                <a:prstClr val="black"/>
              </a:solidFill>
              <a:latin typeface="Calibri"/>
            </a:endParaRPr>
          </a:p>
        </p:txBody>
      </p:sp>
    </p:spTree>
    <p:extLst>
      <p:ext uri="{BB962C8B-B14F-4D97-AF65-F5344CB8AC3E}">
        <p14:creationId xmlns:p14="http://schemas.microsoft.com/office/powerpoint/2010/main" val="43788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05979"/>
            <a:ext cx="7596336" cy="857250"/>
          </a:xfrm>
        </p:spPr>
        <p:txBody>
          <a:bodyPr>
            <a:noAutofit/>
          </a:bodyPr>
          <a:lstStyle/>
          <a:p>
            <a:pPr algn="l"/>
            <a:r>
              <a:rPr lang="en-GB" sz="3600" dirty="0"/>
              <a:t>In the home - what we will hear about this afternoon.</a:t>
            </a:r>
          </a:p>
        </p:txBody>
      </p:sp>
      <p:sp>
        <p:nvSpPr>
          <p:cNvPr id="3" name="Content Placeholder 2"/>
          <p:cNvSpPr>
            <a:spLocks noGrp="1"/>
          </p:cNvSpPr>
          <p:nvPr>
            <p:ph idx="1"/>
          </p:nvPr>
        </p:nvSpPr>
        <p:spPr>
          <a:xfrm>
            <a:off x="395536" y="1707658"/>
            <a:ext cx="8229600" cy="3030985"/>
          </a:xfrm>
        </p:spPr>
        <p:txBody>
          <a:bodyPr>
            <a:normAutofit/>
          </a:bodyPr>
          <a:lstStyle/>
          <a:p>
            <a:r>
              <a:rPr lang="en-GB" sz="2400" b="1" dirty="0"/>
              <a:t>How difficult is it to get our homes to net zero emissions</a:t>
            </a:r>
            <a:r>
              <a:rPr lang="en-GB" sz="2400" dirty="0"/>
              <a:t>? Short answer – it is tricky (and we aren’t doing very well in the UK at the moment)</a:t>
            </a:r>
          </a:p>
          <a:p>
            <a:r>
              <a:rPr lang="en-GB" sz="2400" b="1" dirty="0"/>
              <a:t>So what can we do</a:t>
            </a:r>
            <a:r>
              <a:rPr lang="en-GB" sz="2400" dirty="0"/>
              <a:t>? Some things we all agree on - others are less clear.</a:t>
            </a:r>
          </a:p>
          <a:p>
            <a:r>
              <a:rPr lang="en-GB" sz="2400" b="1" dirty="0"/>
              <a:t>How much is it going to cost and who will pay</a:t>
            </a:r>
            <a:r>
              <a:rPr lang="en-GB" sz="2400" dirty="0"/>
              <a:t>? </a:t>
            </a:r>
          </a:p>
        </p:txBody>
      </p:sp>
      <p:pic>
        <p:nvPicPr>
          <p:cNvPr id="4" name="Picture 3"/>
          <p:cNvPicPr>
            <a:picLocks noChangeAspect="1"/>
          </p:cNvPicPr>
          <p:nvPr/>
        </p:nvPicPr>
        <p:blipFill>
          <a:blip r:embed="rId2"/>
          <a:stretch>
            <a:fillRect/>
          </a:stretch>
        </p:blipFill>
        <p:spPr>
          <a:xfrm>
            <a:off x="18086" y="89302"/>
            <a:ext cx="1404273" cy="973931"/>
          </a:xfrm>
          <a:prstGeom prst="rect">
            <a:avLst/>
          </a:prstGeom>
        </p:spPr>
      </p:pic>
    </p:spTree>
    <p:extLst>
      <p:ext uri="{BB962C8B-B14F-4D97-AF65-F5344CB8AC3E}">
        <p14:creationId xmlns:p14="http://schemas.microsoft.com/office/powerpoint/2010/main" val="3500487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2" y="204788"/>
            <a:ext cx="7272808" cy="998811"/>
          </a:xfrm>
        </p:spPr>
        <p:txBody>
          <a:bodyPr>
            <a:noAutofit/>
          </a:bodyPr>
          <a:lstStyle/>
          <a:p>
            <a:r>
              <a:rPr lang="en-GB" sz="3600" b="0" dirty="0"/>
              <a:t>Heating and powering 28 million homes uses ~30% of our energy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796823"/>
              </p:ext>
            </p:extLst>
          </p:nvPr>
        </p:nvGraphicFramePr>
        <p:xfrm>
          <a:off x="5645347" y="1131590"/>
          <a:ext cx="3312368" cy="2958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a:xfrm>
            <a:off x="379310" y="1651541"/>
            <a:ext cx="5122911" cy="3102993"/>
          </a:xfrm>
        </p:spPr>
        <p:txBody>
          <a:bodyPr>
            <a:noAutofit/>
          </a:bodyPr>
          <a:lstStyle/>
          <a:p>
            <a:pPr marL="285722" indent="-285722">
              <a:buFont typeface="Arial" panose="020B0604020202020204" pitchFamily="34" charset="0"/>
              <a:buChar char="•"/>
            </a:pPr>
            <a:r>
              <a:rPr lang="en-GB" sz="2000" dirty="0"/>
              <a:t>Most of the energy goes towards heating and hot water (</a:t>
            </a:r>
            <a:r>
              <a:rPr lang="en-GB" sz="2000" i="1" dirty="0"/>
              <a:t>grey &amp; red on diagram</a:t>
            </a:r>
            <a:r>
              <a:rPr lang="en-GB" sz="2000" dirty="0"/>
              <a:t>)</a:t>
            </a:r>
          </a:p>
          <a:p>
            <a:pPr marL="285722" indent="-285722">
              <a:buFont typeface="Arial" panose="020B0604020202020204" pitchFamily="34" charset="0"/>
              <a:buChar char="•"/>
            </a:pPr>
            <a:r>
              <a:rPr lang="en-GB" sz="2000" dirty="0"/>
              <a:t>We can build new homes now which use barely any energy … </a:t>
            </a:r>
          </a:p>
          <a:p>
            <a:pPr marL="285722" indent="-285722">
              <a:buFont typeface="Arial" panose="020B0604020202020204" pitchFamily="34" charset="0"/>
              <a:buChar char="•"/>
            </a:pPr>
            <a:r>
              <a:rPr lang="en-GB" sz="2000" dirty="0"/>
              <a:t>…but most homes still standing in 2050 have already been built. </a:t>
            </a:r>
          </a:p>
          <a:p>
            <a:endParaRPr lang="en-GB" sz="2000" dirty="0"/>
          </a:p>
          <a:p>
            <a:endParaRPr lang="en-GB" sz="2400" dirty="0"/>
          </a:p>
        </p:txBody>
      </p:sp>
      <p:pic>
        <p:nvPicPr>
          <p:cNvPr id="7" name="Picture 6"/>
          <p:cNvPicPr>
            <a:picLocks noChangeAspect="1"/>
          </p:cNvPicPr>
          <p:nvPr/>
        </p:nvPicPr>
        <p:blipFill>
          <a:blip r:embed="rId4"/>
          <a:stretch>
            <a:fillRect/>
          </a:stretch>
        </p:blipFill>
        <p:spPr>
          <a:xfrm>
            <a:off x="107508" y="123482"/>
            <a:ext cx="1259413" cy="873463"/>
          </a:xfrm>
          <a:prstGeom prst="rect">
            <a:avLst/>
          </a:prstGeom>
        </p:spPr>
      </p:pic>
      <p:sp>
        <p:nvSpPr>
          <p:cNvPr id="9" name="Rounded Rectangle 8"/>
          <p:cNvSpPr/>
          <p:nvPr/>
        </p:nvSpPr>
        <p:spPr>
          <a:xfrm>
            <a:off x="388846" y="3962049"/>
            <a:ext cx="6912768"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0"/>
            <a:r>
              <a:rPr lang="en-GB" sz="2000" b="1" dirty="0">
                <a:solidFill>
                  <a:prstClr val="black"/>
                </a:solidFill>
                <a:latin typeface="Calibri"/>
              </a:rPr>
              <a:t>Net zero emissions means upgrading nearly all existing homes.</a:t>
            </a:r>
            <a:endParaRPr lang="en-GB" b="1" dirty="0">
              <a:solidFill>
                <a:prstClr val="black"/>
              </a:solidFill>
              <a:latin typeface="Calibri"/>
            </a:endParaRPr>
          </a:p>
        </p:txBody>
      </p:sp>
    </p:spTree>
    <p:extLst>
      <p:ext uri="{BB962C8B-B14F-4D97-AF65-F5344CB8AC3E}">
        <p14:creationId xmlns:p14="http://schemas.microsoft.com/office/powerpoint/2010/main" val="416047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10" y="339502"/>
            <a:ext cx="7704189" cy="857250"/>
          </a:xfrm>
        </p:spPr>
        <p:txBody>
          <a:bodyPr>
            <a:noAutofit/>
          </a:bodyPr>
          <a:lstStyle/>
          <a:p>
            <a:pPr algn="l"/>
            <a:r>
              <a:rPr lang="en-GB" sz="3600" dirty="0"/>
              <a:t>UK homes are relatively old and inefficient</a:t>
            </a:r>
          </a:p>
        </p:txBody>
      </p:sp>
      <p:sp>
        <p:nvSpPr>
          <p:cNvPr id="3" name="Content Placeholder 2"/>
          <p:cNvSpPr>
            <a:spLocks noGrp="1"/>
          </p:cNvSpPr>
          <p:nvPr>
            <p:ph idx="1"/>
          </p:nvPr>
        </p:nvSpPr>
        <p:spPr>
          <a:xfrm>
            <a:off x="355925" y="1653983"/>
            <a:ext cx="6664347" cy="3030985"/>
          </a:xfrm>
        </p:spPr>
        <p:txBody>
          <a:bodyPr>
            <a:normAutofit/>
          </a:bodyPr>
          <a:lstStyle/>
          <a:p>
            <a:r>
              <a:rPr lang="en-GB" sz="2400" dirty="0"/>
              <a:t>Mainly gas-heated, but some use oil or electricity</a:t>
            </a:r>
          </a:p>
          <a:p>
            <a:r>
              <a:rPr lang="en-GB" sz="2400" dirty="0"/>
              <a:t>Lots of older homes – a fifth built pre-1919 </a:t>
            </a:r>
          </a:p>
          <a:p>
            <a:r>
              <a:rPr lang="en-GB" sz="2400" dirty="0"/>
              <a:t>Around two thirds of people own the homes they live in – the rest are a mix of private-rented homes and social housing.</a:t>
            </a:r>
          </a:p>
          <a:p>
            <a:endParaRPr lang="en-GB" sz="2400" dirty="0"/>
          </a:p>
        </p:txBody>
      </p:sp>
      <p:pic>
        <p:nvPicPr>
          <p:cNvPr id="4" name="Picture 3"/>
          <p:cNvPicPr>
            <a:picLocks noChangeAspect="1"/>
          </p:cNvPicPr>
          <p:nvPr/>
        </p:nvPicPr>
        <p:blipFill>
          <a:blip r:embed="rId3"/>
          <a:stretch>
            <a:fillRect/>
          </a:stretch>
        </p:blipFill>
        <p:spPr>
          <a:xfrm>
            <a:off x="35540" y="147642"/>
            <a:ext cx="1404273" cy="973931"/>
          </a:xfrm>
          <a:prstGeom prst="rect">
            <a:avLst/>
          </a:prstGeom>
        </p:spPr>
      </p:pic>
      <p:sp>
        <p:nvSpPr>
          <p:cNvPr id="5" name="Rounded Rectangle 4"/>
          <p:cNvSpPr/>
          <p:nvPr/>
        </p:nvSpPr>
        <p:spPr>
          <a:xfrm>
            <a:off x="355925" y="4011912"/>
            <a:ext cx="6664347" cy="673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defTabSz="914310"/>
            <a:r>
              <a:rPr lang="en-GB" sz="2000" b="1" dirty="0">
                <a:solidFill>
                  <a:prstClr val="black"/>
                </a:solidFill>
                <a:latin typeface="Calibri"/>
              </a:rPr>
              <a:t>We need a mix of approaches for different homes and people</a:t>
            </a:r>
            <a:endParaRPr lang="en-GB" b="1" dirty="0">
              <a:solidFill>
                <a:prstClr val="black"/>
              </a:solidFill>
              <a:latin typeface="Calibri"/>
            </a:endParaRPr>
          </a:p>
        </p:txBody>
      </p:sp>
      <p:pic>
        <p:nvPicPr>
          <p:cNvPr id="6" name="Picture 5"/>
          <p:cNvPicPr>
            <a:picLocks noChangeAspect="1"/>
          </p:cNvPicPr>
          <p:nvPr/>
        </p:nvPicPr>
        <p:blipFill rotWithShape="1">
          <a:blip r:embed="rId4"/>
          <a:srcRect l="12978" t="35283" r="1"/>
          <a:stretch/>
        </p:blipFill>
        <p:spPr>
          <a:xfrm>
            <a:off x="7380315" y="1133066"/>
            <a:ext cx="1729745" cy="868737"/>
          </a:xfrm>
          <a:prstGeom prst="rect">
            <a:avLst/>
          </a:prstGeom>
        </p:spPr>
      </p:pic>
      <p:pic>
        <p:nvPicPr>
          <p:cNvPr id="7" name="Picture 6"/>
          <p:cNvPicPr>
            <a:picLocks noChangeAspect="1"/>
          </p:cNvPicPr>
          <p:nvPr/>
        </p:nvPicPr>
        <p:blipFill>
          <a:blip r:embed="rId5"/>
          <a:stretch>
            <a:fillRect/>
          </a:stretch>
        </p:blipFill>
        <p:spPr>
          <a:xfrm>
            <a:off x="7469558" y="2139162"/>
            <a:ext cx="1640503" cy="1312402"/>
          </a:xfrm>
          <a:prstGeom prst="rect">
            <a:avLst/>
          </a:prstGeom>
        </p:spPr>
      </p:pic>
      <p:pic>
        <p:nvPicPr>
          <p:cNvPr id="8" name="Picture 7"/>
          <p:cNvPicPr>
            <a:picLocks noChangeAspect="1"/>
          </p:cNvPicPr>
          <p:nvPr/>
        </p:nvPicPr>
        <p:blipFill>
          <a:blip r:embed="rId6"/>
          <a:stretch>
            <a:fillRect/>
          </a:stretch>
        </p:blipFill>
        <p:spPr>
          <a:xfrm>
            <a:off x="7393178" y="3588925"/>
            <a:ext cx="1716883" cy="790554"/>
          </a:xfrm>
          <a:prstGeom prst="rect">
            <a:avLst/>
          </a:prstGeom>
        </p:spPr>
      </p:pic>
    </p:spTree>
    <p:extLst>
      <p:ext uri="{BB962C8B-B14F-4D97-AF65-F5344CB8AC3E}">
        <p14:creationId xmlns:p14="http://schemas.microsoft.com/office/powerpoint/2010/main" val="199494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72" y="193178"/>
            <a:ext cx="7596336" cy="857250"/>
          </a:xfrm>
        </p:spPr>
        <p:txBody>
          <a:bodyPr>
            <a:noAutofit/>
          </a:bodyPr>
          <a:lstStyle/>
          <a:p>
            <a:pPr algn="l"/>
            <a:r>
              <a:rPr lang="en-GB" sz="3000" dirty="0"/>
              <a:t>Insulating homes cuts energy bills, makes homes more comfortable and reduces emissions</a:t>
            </a:r>
          </a:p>
        </p:txBody>
      </p:sp>
      <p:pic>
        <p:nvPicPr>
          <p:cNvPr id="4" name="Picture 3"/>
          <p:cNvPicPr>
            <a:picLocks noChangeAspect="1"/>
          </p:cNvPicPr>
          <p:nvPr/>
        </p:nvPicPr>
        <p:blipFill>
          <a:blip r:embed="rId3"/>
          <a:stretch>
            <a:fillRect/>
          </a:stretch>
        </p:blipFill>
        <p:spPr>
          <a:xfrm>
            <a:off x="18086" y="89302"/>
            <a:ext cx="1404273" cy="973931"/>
          </a:xfrm>
          <a:prstGeom prst="rect">
            <a:avLst/>
          </a:prstGeom>
        </p:spPr>
      </p:pic>
      <p:pic>
        <p:nvPicPr>
          <p:cNvPr id="5" name="Picture 4"/>
          <p:cNvPicPr>
            <a:picLocks noChangeAspect="1"/>
          </p:cNvPicPr>
          <p:nvPr/>
        </p:nvPicPr>
        <p:blipFill>
          <a:blip r:embed="rId4"/>
          <a:stretch>
            <a:fillRect/>
          </a:stretch>
        </p:blipFill>
        <p:spPr>
          <a:xfrm>
            <a:off x="1043608" y="1793722"/>
            <a:ext cx="3312368" cy="1969796"/>
          </a:xfrm>
          <a:prstGeom prst="rect">
            <a:avLst/>
          </a:prstGeom>
        </p:spPr>
      </p:pic>
      <p:pic>
        <p:nvPicPr>
          <p:cNvPr id="6" name="Picture 5"/>
          <p:cNvPicPr>
            <a:picLocks noChangeAspect="1"/>
          </p:cNvPicPr>
          <p:nvPr/>
        </p:nvPicPr>
        <p:blipFill>
          <a:blip r:embed="rId5"/>
          <a:stretch>
            <a:fillRect/>
          </a:stretch>
        </p:blipFill>
        <p:spPr>
          <a:xfrm>
            <a:off x="5236644" y="1793722"/>
            <a:ext cx="3043583" cy="1969796"/>
          </a:xfrm>
          <a:prstGeom prst="rect">
            <a:avLst/>
          </a:prstGeom>
        </p:spPr>
      </p:pic>
      <p:sp>
        <p:nvSpPr>
          <p:cNvPr id="7" name="Text Placeholder 3"/>
          <p:cNvSpPr txBox="1">
            <a:spLocks/>
          </p:cNvSpPr>
          <p:nvPr/>
        </p:nvSpPr>
        <p:spPr>
          <a:xfrm>
            <a:off x="812951" y="1563640"/>
            <a:ext cx="7647483" cy="720080"/>
          </a:xfrm>
          <a:prstGeom prst="rect">
            <a:avLst/>
          </a:prstGeom>
        </p:spPr>
        <p:txBody>
          <a:bodyPr lIns="91432" tIns="45716" rIns="91432" bIns="45716">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a:solidFill>
                <a:prstClr val="black"/>
              </a:solidFill>
              <a:latin typeface="Calibri"/>
            </a:endParaRPr>
          </a:p>
        </p:txBody>
      </p:sp>
      <p:sp>
        <p:nvSpPr>
          <p:cNvPr id="8" name="TextBox 7"/>
          <p:cNvSpPr txBox="1"/>
          <p:nvPr/>
        </p:nvSpPr>
        <p:spPr>
          <a:xfrm>
            <a:off x="352218" y="4155928"/>
            <a:ext cx="8007523" cy="923330"/>
          </a:xfrm>
          <a:prstGeom prst="rect">
            <a:avLst/>
          </a:prstGeom>
          <a:noFill/>
        </p:spPr>
        <p:txBody>
          <a:bodyPr wrap="square" lIns="91432" tIns="45716" rIns="91432" bIns="45716" rtlCol="0">
            <a:spAutoFit/>
          </a:bodyPr>
          <a:lstStyle/>
          <a:p>
            <a:pPr defTabSz="914310"/>
            <a:r>
              <a:rPr lang="en-GB" dirty="0" smtClean="0">
                <a:solidFill>
                  <a:prstClr val="black"/>
                </a:solidFill>
                <a:latin typeface="Calibri"/>
              </a:rPr>
              <a:t>We’ll cover the different ways of using less energy in the home.</a:t>
            </a:r>
          </a:p>
          <a:p>
            <a:pPr defTabSz="914310"/>
            <a:endParaRPr lang="en-GB" dirty="0">
              <a:solidFill>
                <a:prstClr val="black"/>
              </a:solidFill>
              <a:latin typeface="Calibri"/>
            </a:endParaRPr>
          </a:p>
          <a:p>
            <a:pPr defTabSz="914310"/>
            <a:endParaRPr lang="en-GB" dirty="0">
              <a:solidFill>
                <a:prstClr val="black"/>
              </a:solidFill>
              <a:latin typeface="Calibri"/>
            </a:endParaRPr>
          </a:p>
        </p:txBody>
      </p:sp>
    </p:spTree>
    <p:extLst>
      <p:ext uri="{BB962C8B-B14F-4D97-AF65-F5344CB8AC3E}">
        <p14:creationId xmlns:p14="http://schemas.microsoft.com/office/powerpoint/2010/main" val="3794522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9" y="205979"/>
            <a:ext cx="7740352" cy="857250"/>
          </a:xfrm>
        </p:spPr>
        <p:txBody>
          <a:bodyPr>
            <a:noAutofit/>
          </a:bodyPr>
          <a:lstStyle/>
          <a:p>
            <a:pPr algn="l"/>
            <a:r>
              <a:rPr lang="en-GB" sz="3600" dirty="0"/>
              <a:t>Many homes in cities could be connected up to district heating systems</a:t>
            </a:r>
          </a:p>
        </p:txBody>
      </p:sp>
      <p:sp>
        <p:nvSpPr>
          <p:cNvPr id="3" name="Content Placeholder 2"/>
          <p:cNvSpPr>
            <a:spLocks noGrp="1"/>
          </p:cNvSpPr>
          <p:nvPr>
            <p:ph idx="1"/>
          </p:nvPr>
        </p:nvSpPr>
        <p:spPr>
          <a:xfrm>
            <a:off x="395536" y="1923682"/>
            <a:ext cx="6120680" cy="3030985"/>
          </a:xfrm>
        </p:spPr>
        <p:txBody>
          <a:bodyPr>
            <a:normAutofit/>
          </a:bodyPr>
          <a:lstStyle/>
          <a:p>
            <a:r>
              <a:rPr lang="en-GB" sz="2400" dirty="0"/>
              <a:t>Hot water is piped between homes</a:t>
            </a:r>
          </a:p>
          <a:p>
            <a:r>
              <a:rPr lang="en-GB" sz="2400" dirty="0"/>
              <a:t>“Central heating for cities”</a:t>
            </a:r>
          </a:p>
          <a:p>
            <a:r>
              <a:rPr lang="en-GB" sz="2400" dirty="0"/>
              <a:t>Zero-carbon heating can be done at relatively low cost </a:t>
            </a:r>
          </a:p>
          <a:p>
            <a:r>
              <a:rPr lang="en-GB" sz="2400" dirty="0"/>
              <a:t>Could be the best fit for up to 5 million homes</a:t>
            </a:r>
          </a:p>
        </p:txBody>
      </p:sp>
      <p:pic>
        <p:nvPicPr>
          <p:cNvPr id="4" name="Picture 3"/>
          <p:cNvPicPr>
            <a:picLocks noChangeAspect="1"/>
          </p:cNvPicPr>
          <p:nvPr/>
        </p:nvPicPr>
        <p:blipFill>
          <a:blip r:embed="rId3"/>
          <a:stretch>
            <a:fillRect/>
          </a:stretch>
        </p:blipFill>
        <p:spPr>
          <a:xfrm>
            <a:off x="18086" y="89302"/>
            <a:ext cx="1404273" cy="973931"/>
          </a:xfrm>
          <a:prstGeom prst="rect">
            <a:avLst/>
          </a:prstGeom>
        </p:spPr>
      </p:pic>
      <p:pic>
        <p:nvPicPr>
          <p:cNvPr id="6" name="Picture 5"/>
          <p:cNvPicPr>
            <a:picLocks noChangeAspect="1"/>
          </p:cNvPicPr>
          <p:nvPr/>
        </p:nvPicPr>
        <p:blipFill>
          <a:blip r:embed="rId4"/>
          <a:stretch>
            <a:fillRect/>
          </a:stretch>
        </p:blipFill>
        <p:spPr>
          <a:xfrm>
            <a:off x="5868144" y="2283718"/>
            <a:ext cx="3024336" cy="1427912"/>
          </a:xfrm>
          <a:prstGeom prst="rect">
            <a:avLst/>
          </a:prstGeom>
        </p:spPr>
      </p:pic>
    </p:spTree>
    <p:extLst>
      <p:ext uri="{BB962C8B-B14F-4D97-AF65-F5344CB8AC3E}">
        <p14:creationId xmlns:p14="http://schemas.microsoft.com/office/powerpoint/2010/main" val="2904007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05979"/>
            <a:ext cx="7596336" cy="857250"/>
          </a:xfrm>
        </p:spPr>
        <p:txBody>
          <a:bodyPr>
            <a:noAutofit/>
          </a:bodyPr>
          <a:lstStyle/>
          <a:p>
            <a:pPr algn="l"/>
            <a:r>
              <a:rPr lang="en-GB" sz="3600" dirty="0"/>
              <a:t>Electric and hydrogen heating are two of the big options being discussed.</a:t>
            </a:r>
          </a:p>
        </p:txBody>
      </p:sp>
      <p:sp>
        <p:nvSpPr>
          <p:cNvPr id="3" name="Content Placeholder 2"/>
          <p:cNvSpPr>
            <a:spLocks noGrp="1"/>
          </p:cNvSpPr>
          <p:nvPr>
            <p:ph idx="1"/>
          </p:nvPr>
        </p:nvSpPr>
        <p:spPr>
          <a:xfrm>
            <a:off x="395536" y="1563642"/>
            <a:ext cx="8229600" cy="3030985"/>
          </a:xfrm>
        </p:spPr>
        <p:txBody>
          <a:bodyPr>
            <a:normAutofit/>
          </a:bodyPr>
          <a:lstStyle/>
          <a:p>
            <a:r>
              <a:rPr lang="en-GB" sz="2400" dirty="0"/>
              <a:t>Both are likely to lead to higher heating bills</a:t>
            </a:r>
          </a:p>
          <a:p>
            <a:pPr marL="0" indent="0">
              <a:buNone/>
            </a:pPr>
            <a:endParaRPr lang="en-GB" sz="2400" dirty="0"/>
          </a:p>
          <a:p>
            <a:r>
              <a:rPr lang="en-GB" sz="2400" dirty="0"/>
              <a:t>Could be combined in the home (e.g. ‘hybrid’ technical solutions)</a:t>
            </a:r>
          </a:p>
          <a:p>
            <a:pPr marL="0" indent="0">
              <a:buNone/>
            </a:pPr>
            <a:endParaRPr lang="en-GB" sz="2400" dirty="0"/>
          </a:p>
          <a:p>
            <a:r>
              <a:rPr lang="en-GB" sz="2400" dirty="0"/>
              <a:t>You could also see different solutions in different parts of the country</a:t>
            </a:r>
          </a:p>
        </p:txBody>
      </p:sp>
      <p:pic>
        <p:nvPicPr>
          <p:cNvPr id="4" name="Picture 3"/>
          <p:cNvPicPr>
            <a:picLocks noChangeAspect="1"/>
          </p:cNvPicPr>
          <p:nvPr/>
        </p:nvPicPr>
        <p:blipFill>
          <a:blip r:embed="rId3"/>
          <a:stretch>
            <a:fillRect/>
          </a:stretch>
        </p:blipFill>
        <p:spPr>
          <a:xfrm>
            <a:off x="18086" y="89302"/>
            <a:ext cx="1404273" cy="973931"/>
          </a:xfrm>
          <a:prstGeom prst="rect">
            <a:avLst/>
          </a:prstGeom>
        </p:spPr>
      </p:pic>
    </p:spTree>
    <p:extLst>
      <p:ext uri="{BB962C8B-B14F-4D97-AF65-F5344CB8AC3E}">
        <p14:creationId xmlns:p14="http://schemas.microsoft.com/office/powerpoint/2010/main" val="1954986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3"/>
          <p:cNvSpPr txBox="1">
            <a:spLocks noChangeArrowheads="1"/>
          </p:cNvSpPr>
          <p:nvPr/>
        </p:nvSpPr>
        <p:spPr bwMode="auto">
          <a:xfrm>
            <a:off x="2153984" y="2596483"/>
            <a:ext cx="481969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914310"/>
            <a:r>
              <a:rPr lang="en-GB" altLang="en-US" sz="2100" dirty="0">
                <a:solidFill>
                  <a:srgbClr val="7E8082"/>
                </a:solidFill>
                <a:latin typeface="Ebrima" pitchFamily="2" charset="0"/>
                <a:ea typeface="Ebrima" pitchFamily="2" charset="0"/>
                <a:cs typeface="Ebrima" pitchFamily="2" charset="0"/>
              </a:rPr>
              <a:t>www.theccc.org.uk </a:t>
            </a:r>
            <a:r>
              <a:rPr lang="en-GB" altLang="en-US" sz="2400" dirty="0">
                <a:solidFill>
                  <a:srgbClr val="C1D82F"/>
                </a:solidFill>
                <a:latin typeface="Ebrima" pitchFamily="2" charset="0"/>
                <a:ea typeface="Ebrima" pitchFamily="2" charset="0"/>
                <a:cs typeface="Ebrima" pitchFamily="2" charset="0"/>
              </a:rPr>
              <a:t>|</a:t>
            </a:r>
            <a:r>
              <a:rPr lang="en-GB" altLang="en-US" sz="2400" dirty="0">
                <a:solidFill>
                  <a:prstClr val="black"/>
                </a:solidFill>
                <a:latin typeface="Ebrima" pitchFamily="2" charset="0"/>
                <a:ea typeface="Ebrima" pitchFamily="2" charset="0"/>
                <a:cs typeface="Ebrima" pitchFamily="2" charset="0"/>
              </a:rPr>
              <a:t>      </a:t>
            </a:r>
            <a:r>
              <a:rPr lang="en-GB" altLang="en-US" sz="2100" dirty="0">
                <a:solidFill>
                  <a:srgbClr val="7E8082"/>
                </a:solidFill>
                <a:latin typeface="Ebrima" pitchFamily="2" charset="0"/>
                <a:ea typeface="Ebrima" pitchFamily="2" charset="0"/>
                <a:cs typeface="Ebrima" pitchFamily="2" charset="0"/>
              </a:rPr>
              <a:t>@</a:t>
            </a:r>
            <a:r>
              <a:rPr lang="en-GB" altLang="en-US" sz="2100" dirty="0" err="1">
                <a:solidFill>
                  <a:srgbClr val="7E8082"/>
                </a:solidFill>
                <a:latin typeface="Ebrima" pitchFamily="2" charset="0"/>
                <a:ea typeface="Ebrima" pitchFamily="2" charset="0"/>
                <a:cs typeface="Ebrima" pitchFamily="2" charset="0"/>
              </a:rPr>
              <a:t>theCCCuk</a:t>
            </a:r>
            <a:r>
              <a:rPr lang="en-GB" altLang="en-US" sz="2100" dirty="0">
                <a:solidFill>
                  <a:srgbClr val="C0504D"/>
                </a:solidFill>
                <a:latin typeface="Ebrima" pitchFamily="2" charset="0"/>
                <a:ea typeface="Ebrima" pitchFamily="2" charset="0"/>
                <a:cs typeface="Ebrima" pitchFamily="2" charset="0"/>
              </a:rPr>
              <a:t> </a:t>
            </a:r>
          </a:p>
        </p:txBody>
      </p:sp>
      <p:sp>
        <p:nvSpPr>
          <p:cNvPr id="7" name="TextBox 3"/>
          <p:cNvSpPr txBox="1">
            <a:spLocks noChangeArrowheads="1"/>
          </p:cNvSpPr>
          <p:nvPr/>
        </p:nvSpPr>
        <p:spPr bwMode="auto">
          <a:xfrm>
            <a:off x="2153984" y="3234000"/>
            <a:ext cx="481969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914310"/>
            <a:r>
              <a:rPr lang="en-GB" altLang="en-US" sz="2100" dirty="0">
                <a:solidFill>
                  <a:prstClr val="white">
                    <a:lumMod val="50000"/>
                  </a:prstClr>
                </a:solidFill>
                <a:latin typeface="Ebrima" pitchFamily="2" charset="0"/>
                <a:ea typeface="Ebrima" pitchFamily="2" charset="0"/>
                <a:cs typeface="Ebrima" pitchFamily="2" charset="0"/>
              </a:rPr>
              <a:t>@</a:t>
            </a:r>
            <a:r>
              <a:rPr lang="en-GB" altLang="en-US" sz="2100" dirty="0" err="1">
                <a:solidFill>
                  <a:prstClr val="white">
                    <a:lumMod val="50000"/>
                  </a:prstClr>
                </a:solidFill>
                <a:latin typeface="Ebrima" pitchFamily="2" charset="0"/>
                <a:ea typeface="Ebrima" pitchFamily="2" charset="0"/>
                <a:cs typeface="Ebrima" pitchFamily="2" charset="0"/>
              </a:rPr>
              <a:t>Jenny_C_Hill</a:t>
            </a:r>
            <a:endParaRPr lang="en-GB" altLang="en-US" sz="2100" dirty="0">
              <a:solidFill>
                <a:prstClr val="white">
                  <a:lumMod val="50000"/>
                </a:prstClr>
              </a:solidFill>
              <a:latin typeface="Ebrima" pitchFamily="2" charset="0"/>
              <a:ea typeface="Ebrima" pitchFamily="2" charset="0"/>
              <a:cs typeface="Ebrima" pitchFamily="2" charset="0"/>
            </a:endParaRPr>
          </a:p>
        </p:txBody>
      </p:sp>
    </p:spTree>
    <p:extLst>
      <p:ext uri="{BB962C8B-B14F-4D97-AF65-F5344CB8AC3E}">
        <p14:creationId xmlns:p14="http://schemas.microsoft.com/office/powerpoint/2010/main" val="2705981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2.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TotalTime>
  <Words>821</Words>
  <Application>Microsoft Macintosh PowerPoint</Application>
  <PresentationFormat>On-screen Show (16:9)</PresentationFormat>
  <Paragraphs>77</Paragraphs>
  <Slides>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Ebrima</vt:lpstr>
      <vt:lpstr>Jacobs Chronos</vt:lpstr>
      <vt:lpstr>JacobsChronos</vt:lpstr>
      <vt:lpstr>Wingdings</vt:lpstr>
      <vt:lpstr>Custom Design</vt:lpstr>
      <vt:lpstr>3_Map</vt:lpstr>
      <vt:lpstr>2_Office Theme</vt:lpstr>
      <vt:lpstr>PowerPoint Presentation</vt:lpstr>
      <vt:lpstr>In the home - what we will hear about this afternoon.</vt:lpstr>
      <vt:lpstr>Heating and powering 28 million homes uses ~30% of our energy</vt:lpstr>
      <vt:lpstr>UK homes are relatively old and inefficient</vt:lpstr>
      <vt:lpstr>Insulating homes cuts energy bills, makes homes more comfortable and reduces emissions</vt:lpstr>
      <vt:lpstr>Many homes in cities could be connected up to district heating systems</vt:lpstr>
      <vt:lpstr>Electric and hydrogen heating are two of the big options being discussed.</vt:lpstr>
      <vt:lpstr>PowerPoint Presentation</vt:lpstr>
    </vt:vector>
  </TitlesOfParts>
  <Company>Involve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Allan</dc:creator>
  <cp:lastModifiedBy>Lynn Bjerke</cp:lastModifiedBy>
  <cp:revision>125</cp:revision>
  <dcterms:created xsi:type="dcterms:W3CDTF">2020-01-18T09:46:56Z</dcterms:created>
  <dcterms:modified xsi:type="dcterms:W3CDTF">2020-02-08T20:26:31Z</dcterms:modified>
</cp:coreProperties>
</file>