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830" r:id="rId3"/>
  </p:sldMasterIdLst>
  <p:notesMasterIdLst>
    <p:notesMasterId r:id="rId10"/>
  </p:notesMasterIdLst>
  <p:sldIdLst>
    <p:sldId id="402" r:id="rId4"/>
    <p:sldId id="403" r:id="rId5"/>
    <p:sldId id="404" r:id="rId6"/>
    <p:sldId id="405" r:id="rId7"/>
    <p:sldId id="406" r:id="rId8"/>
    <p:sldId id="407" r:id="rId9"/>
  </p:sldIdLst>
  <p:sldSz cx="9144000" cy="5143500" type="screen16x9"/>
  <p:notesSz cx="6858000" cy="9144000"/>
  <p:defaultText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75" algn="l" defTabSz="457082" rtl="0" eaLnBrk="1" latinLnBrk="0" hangingPunct="1">
      <a:defRPr sz="1800" kern="1200">
        <a:solidFill>
          <a:schemeClr val="tx1"/>
        </a:solidFill>
        <a:latin typeface="+mn-lt"/>
        <a:ea typeface="+mn-ea"/>
        <a:cs typeface="+mn-cs"/>
      </a:defRPr>
    </a:lvl3pPr>
    <a:lvl4pPr marL="1371260" algn="l" defTabSz="457082" rtl="0" eaLnBrk="1" latinLnBrk="0" hangingPunct="1">
      <a:defRPr sz="1800" kern="1200">
        <a:solidFill>
          <a:schemeClr val="tx1"/>
        </a:solidFill>
        <a:latin typeface="+mn-lt"/>
        <a:ea typeface="+mn-ea"/>
        <a:cs typeface="+mn-cs"/>
      </a:defRPr>
    </a:lvl4pPr>
    <a:lvl5pPr marL="1828349" algn="l" defTabSz="457082" rtl="0" eaLnBrk="1" latinLnBrk="0" hangingPunct="1">
      <a:defRPr sz="1800" kern="1200">
        <a:solidFill>
          <a:schemeClr val="tx1"/>
        </a:solidFill>
        <a:latin typeface="+mn-lt"/>
        <a:ea typeface="+mn-ea"/>
        <a:cs typeface="+mn-cs"/>
      </a:defRPr>
    </a:lvl5pPr>
    <a:lvl6pPr marL="2285430" algn="l" defTabSz="457082" rtl="0" eaLnBrk="1" latinLnBrk="0" hangingPunct="1">
      <a:defRPr sz="1800" kern="1200">
        <a:solidFill>
          <a:schemeClr val="tx1"/>
        </a:solidFill>
        <a:latin typeface="+mn-lt"/>
        <a:ea typeface="+mn-ea"/>
        <a:cs typeface="+mn-cs"/>
      </a:defRPr>
    </a:lvl6pPr>
    <a:lvl7pPr marL="2742512" algn="l" defTabSz="457082" rtl="0" eaLnBrk="1" latinLnBrk="0" hangingPunct="1">
      <a:defRPr sz="1800" kern="1200">
        <a:solidFill>
          <a:schemeClr val="tx1"/>
        </a:solidFill>
        <a:latin typeface="+mn-lt"/>
        <a:ea typeface="+mn-ea"/>
        <a:cs typeface="+mn-cs"/>
      </a:defRPr>
    </a:lvl7pPr>
    <a:lvl8pPr marL="3199600" algn="l" defTabSz="457082" rtl="0" eaLnBrk="1" latinLnBrk="0" hangingPunct="1">
      <a:defRPr sz="1800" kern="1200">
        <a:solidFill>
          <a:schemeClr val="tx1"/>
        </a:solidFill>
        <a:latin typeface="+mn-lt"/>
        <a:ea typeface="+mn-ea"/>
        <a:cs typeface="+mn-cs"/>
      </a:defRPr>
    </a:lvl8pPr>
    <a:lvl9pPr marL="3656686" algn="l" defTabSz="4570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1803" autoAdjust="0"/>
  </p:normalViewPr>
  <p:slideViewPr>
    <p:cSldViewPr snapToGrid="0" snapToObjects="1">
      <p:cViewPr varScale="1">
        <p:scale>
          <a:sx n="128" d="100"/>
          <a:sy n="128" d="100"/>
        </p:scale>
        <p:origin x="1904"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082" rtl="0" eaLnBrk="1" latinLnBrk="0" hangingPunct="1">
      <a:defRPr sz="1200" kern="1200">
        <a:solidFill>
          <a:schemeClr val="tx1"/>
        </a:solidFill>
        <a:latin typeface="+mn-lt"/>
        <a:ea typeface="+mn-ea"/>
        <a:cs typeface="+mn-cs"/>
      </a:defRPr>
    </a:lvl1pPr>
    <a:lvl2pPr marL="457082" algn="l" defTabSz="457082" rtl="0" eaLnBrk="1" latinLnBrk="0" hangingPunct="1">
      <a:defRPr sz="1200" kern="1200">
        <a:solidFill>
          <a:schemeClr val="tx1"/>
        </a:solidFill>
        <a:latin typeface="+mn-lt"/>
        <a:ea typeface="+mn-ea"/>
        <a:cs typeface="+mn-cs"/>
      </a:defRPr>
    </a:lvl2pPr>
    <a:lvl3pPr marL="914175" algn="l" defTabSz="457082" rtl="0" eaLnBrk="1" latinLnBrk="0" hangingPunct="1">
      <a:defRPr sz="1200" kern="1200">
        <a:solidFill>
          <a:schemeClr val="tx1"/>
        </a:solidFill>
        <a:latin typeface="+mn-lt"/>
        <a:ea typeface="+mn-ea"/>
        <a:cs typeface="+mn-cs"/>
      </a:defRPr>
    </a:lvl3pPr>
    <a:lvl4pPr marL="1371260" algn="l" defTabSz="457082" rtl="0" eaLnBrk="1" latinLnBrk="0" hangingPunct="1">
      <a:defRPr sz="1200" kern="1200">
        <a:solidFill>
          <a:schemeClr val="tx1"/>
        </a:solidFill>
        <a:latin typeface="+mn-lt"/>
        <a:ea typeface="+mn-ea"/>
        <a:cs typeface="+mn-cs"/>
      </a:defRPr>
    </a:lvl4pPr>
    <a:lvl5pPr marL="1828349" algn="l" defTabSz="457082" rtl="0" eaLnBrk="1" latinLnBrk="0" hangingPunct="1">
      <a:defRPr sz="1200" kern="1200">
        <a:solidFill>
          <a:schemeClr val="tx1"/>
        </a:solidFill>
        <a:latin typeface="+mn-lt"/>
        <a:ea typeface="+mn-ea"/>
        <a:cs typeface="+mn-cs"/>
      </a:defRPr>
    </a:lvl5pPr>
    <a:lvl6pPr marL="2285430" algn="l" defTabSz="457082" rtl="0" eaLnBrk="1" latinLnBrk="0" hangingPunct="1">
      <a:defRPr sz="1200" kern="1200">
        <a:solidFill>
          <a:schemeClr val="tx1"/>
        </a:solidFill>
        <a:latin typeface="+mn-lt"/>
        <a:ea typeface="+mn-ea"/>
        <a:cs typeface="+mn-cs"/>
      </a:defRPr>
    </a:lvl6pPr>
    <a:lvl7pPr marL="2742512" algn="l" defTabSz="457082" rtl="0" eaLnBrk="1" latinLnBrk="0" hangingPunct="1">
      <a:defRPr sz="1200" kern="1200">
        <a:solidFill>
          <a:schemeClr val="tx1"/>
        </a:solidFill>
        <a:latin typeface="+mn-lt"/>
        <a:ea typeface="+mn-ea"/>
        <a:cs typeface="+mn-cs"/>
      </a:defRPr>
    </a:lvl7pPr>
    <a:lvl8pPr marL="3199600" algn="l" defTabSz="457082" rtl="0" eaLnBrk="1" latinLnBrk="0" hangingPunct="1">
      <a:defRPr sz="1200" kern="1200">
        <a:solidFill>
          <a:schemeClr val="tx1"/>
        </a:solidFill>
        <a:latin typeface="+mn-lt"/>
        <a:ea typeface="+mn-ea"/>
        <a:cs typeface="+mn-cs"/>
      </a:defRPr>
    </a:lvl8pPr>
    <a:lvl9pPr marL="3656686" algn="l" defTabSz="4570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CREDS is the Centre for Research into Energy Demand Solutions.</a:t>
            </a:r>
            <a:r>
              <a:rPr lang="en-GB" baseline="0" dirty="0" smtClean="0"/>
              <a:t> </a:t>
            </a:r>
            <a:r>
              <a:rPr lang="en-GB" dirty="0" smtClean="0"/>
              <a:t>We study</a:t>
            </a:r>
            <a:r>
              <a:rPr lang="en-GB" baseline="0" dirty="0" smtClean="0"/>
              <a:t> how to use energy better. How to make our lives better, whilst using less energy not more.</a:t>
            </a:r>
          </a:p>
          <a:p>
            <a:endParaRPr lang="en-GB" baseline="0" dirty="0" smtClean="0"/>
          </a:p>
          <a:p>
            <a:r>
              <a:rPr lang="en-GB" baseline="0" dirty="0" smtClean="0"/>
              <a:t>And it’s important to emphasise that we have been making progress in using energy more efficiently for some time. Of the 40% reduction in emissions, most of that has been due to using energy more efficiently.</a:t>
            </a:r>
          </a:p>
          <a:p>
            <a:endParaRPr lang="en-GB" baseline="0" dirty="0" smtClean="0"/>
          </a:p>
          <a:p>
            <a:r>
              <a:rPr lang="en-GB" baseline="0" dirty="0" smtClean="0"/>
              <a:t>This is true across all the ways  that we use energy. But I have been asked to focus on how we use energy in our homes.</a:t>
            </a:r>
            <a:endParaRPr lang="en-GB" dirty="0" smtClean="0"/>
          </a:p>
          <a:p>
            <a:endParaRPr lang="en-GB" dirty="0"/>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1</a:t>
            </a:fld>
            <a:endParaRPr lang="en-GB">
              <a:solidFill>
                <a:prstClr val="black"/>
              </a:solidFill>
              <a:latin typeface="Calibri"/>
            </a:endParaRPr>
          </a:p>
        </p:txBody>
      </p:sp>
    </p:spTree>
    <p:extLst>
      <p:ext uri="{BB962C8B-B14F-4D97-AF65-F5344CB8AC3E}">
        <p14:creationId xmlns:p14="http://schemas.microsoft.com/office/powerpoint/2010/main" val="303291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This graph shows energy use in our homes since 1970.</a:t>
            </a:r>
            <a:r>
              <a:rPr lang="en-GB" sz="1200" baseline="0" dirty="0" smtClean="0"/>
              <a:t> It’s higher in years with cold winters so it goes up and down a lot. But the recent downward trend is clear. Energy use </a:t>
            </a:r>
            <a:r>
              <a:rPr lang="en-GB" sz="1200" dirty="0" smtClean="0"/>
              <a:t>has fallen by about one fifth since 2004. </a:t>
            </a:r>
          </a:p>
          <a:p>
            <a:endParaRPr lang="en-GB" sz="1200" dirty="0" smtClean="0"/>
          </a:p>
          <a:p>
            <a:r>
              <a:rPr lang="en-GB" sz="1200" dirty="0" smtClean="0"/>
              <a:t>At the same time, we have more homes, warmer homes and more energy using gadgets</a:t>
            </a:r>
            <a:r>
              <a:rPr lang="en-GB" sz="1200" baseline="0" dirty="0" smtClean="0"/>
              <a:t> than ever before. Those changes have been outweighed by </a:t>
            </a:r>
            <a:r>
              <a:rPr lang="en-GB" sz="1200" dirty="0" smtClean="0"/>
              <a:t>using energy a lot more efficiently, due to insulation, better boilers, and efficient lights and appliances </a:t>
            </a:r>
          </a:p>
          <a:p>
            <a:endParaRPr lang="en-GB" sz="1200" dirty="0" smtClean="0"/>
          </a:p>
          <a:p>
            <a:r>
              <a:rPr lang="en-GB" sz="1200" dirty="0" smtClean="0"/>
              <a:t>Most major changes have been driven by Government policies like regulation and incentives.  But you can see that the rate of improvement</a:t>
            </a:r>
            <a:r>
              <a:rPr lang="en-GB" sz="1200" baseline="0" dirty="0" smtClean="0"/>
              <a:t> has slowed in recent years as Government support and incentive for energy saving have been reduced.</a:t>
            </a:r>
            <a:r>
              <a:rPr lang="en-GB" sz="1200" dirty="0" smtClean="0"/>
              <a:t> </a:t>
            </a:r>
          </a:p>
          <a:p>
            <a:endParaRPr lang="en-GB" sz="1200" dirty="0" smtClean="0"/>
          </a:p>
          <a:p>
            <a:r>
              <a:rPr lang="en-GB" sz="1200" dirty="0" smtClean="0"/>
              <a:t>I am going to talk about 4 ways we can reduce energy use in our homes.</a:t>
            </a:r>
            <a:endParaRPr lang="en-GB" dirty="0"/>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2</a:t>
            </a:fld>
            <a:endParaRPr lang="en-GB">
              <a:solidFill>
                <a:prstClr val="black"/>
              </a:solidFill>
              <a:latin typeface="Calibri"/>
            </a:endParaRPr>
          </a:p>
        </p:txBody>
      </p:sp>
    </p:spTree>
    <p:extLst>
      <p:ext uri="{BB962C8B-B14F-4D97-AF65-F5344CB8AC3E}">
        <p14:creationId xmlns:p14="http://schemas.microsoft.com/office/powerpoint/2010/main" val="183520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first is by increasing insulation.</a:t>
            </a:r>
          </a:p>
          <a:p>
            <a:endParaRPr lang="en-GB" sz="1200" dirty="0" smtClean="0"/>
          </a:p>
          <a:p>
            <a:r>
              <a:rPr lang="en-GB" sz="1200" dirty="0" smtClean="0"/>
              <a:t>Houses lose energy through the roof, walls, floor, windows and doors. All these losses can be reduced</a:t>
            </a:r>
            <a:r>
              <a:rPr lang="en-GB" sz="1200" baseline="0" dirty="0" smtClean="0"/>
              <a:t> by better insulation and reducing draughts.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Insulation reduces heat loss and therefore the amount of fuel purchased to keep the house at a comfortable temperature</a:t>
            </a:r>
          </a:p>
          <a:p>
            <a:r>
              <a:rPr lang="en-GB" sz="1200" baseline="0" dirty="0" smtClean="0"/>
              <a:t>Every house is different, but moving from poor insulation to a good insulation roughly halves heating bills.</a:t>
            </a:r>
          </a:p>
          <a:p>
            <a:endParaRPr lang="en-GB" sz="1200" baseline="0" dirty="0" smtClean="0"/>
          </a:p>
          <a:p>
            <a:r>
              <a:rPr lang="en-GB" sz="1200" dirty="0" smtClean="0"/>
              <a:t>Many of our homes now have basic insulation measures – loft insulation, insulation walls with cavities, and double glazing.</a:t>
            </a:r>
          </a:p>
          <a:p>
            <a:r>
              <a:rPr lang="en-GB" sz="1200" dirty="0" smtClean="0"/>
              <a:t>The early priority should be to address the homes that don’t already have these, which might reduce energy use by a further 5-10%. </a:t>
            </a:r>
          </a:p>
          <a:p>
            <a:endParaRPr lang="en-GB" sz="1200" dirty="0" smtClean="0"/>
          </a:p>
          <a:p>
            <a:r>
              <a:rPr lang="en-GB" sz="1200" dirty="0" smtClean="0"/>
              <a:t>Larger savings will be more difficult.</a:t>
            </a:r>
            <a:r>
              <a:rPr lang="en-GB" sz="1200" baseline="0" dirty="0" smtClean="0"/>
              <a:t> They will </a:t>
            </a:r>
            <a:r>
              <a:rPr lang="en-GB" sz="1200" dirty="0" smtClean="0"/>
              <a:t>need measures like insulation of solid walls and floors. These are more expensive and often need more disruptive building work. </a:t>
            </a:r>
          </a:p>
          <a:p>
            <a:endParaRPr lang="en-GB" sz="1200" dirty="0" smtClean="0"/>
          </a:p>
          <a:p>
            <a:r>
              <a:rPr lang="en-GB" sz="1200" dirty="0" smtClean="0"/>
              <a:t>So the key questions are: how much high cost work should be done? When is the best time to do these? Who should pay?  </a:t>
            </a:r>
          </a:p>
          <a:p>
            <a:endParaRPr lang="en-GB" dirty="0"/>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3</a:t>
            </a:fld>
            <a:endParaRPr lang="en-GB">
              <a:solidFill>
                <a:prstClr val="black"/>
              </a:solidFill>
              <a:latin typeface="Calibri"/>
            </a:endParaRPr>
          </a:p>
        </p:txBody>
      </p:sp>
    </p:spTree>
    <p:extLst>
      <p:ext uri="{BB962C8B-B14F-4D97-AF65-F5344CB8AC3E}">
        <p14:creationId xmlns:p14="http://schemas.microsoft.com/office/powerpoint/2010/main" val="178451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second thing we can do is improve the efficiency of our heating systems. </a:t>
            </a:r>
          </a:p>
          <a:p>
            <a:endParaRPr lang="en-GB" sz="1200" dirty="0" smtClean="0"/>
          </a:p>
          <a:p>
            <a:r>
              <a:rPr lang="en-GB" sz="1200" dirty="0" smtClean="0"/>
              <a:t>Most homes now have a condensing boiler, which is much more efficient than older boiler types, because they capture more of the heat from the hot</a:t>
            </a:r>
            <a:r>
              <a:rPr lang="en-GB" sz="1200" baseline="0" dirty="0" smtClean="0"/>
              <a:t> gases that go out of the boiler flue</a:t>
            </a:r>
            <a:r>
              <a:rPr lang="en-GB" sz="1200" dirty="0" smtClean="0"/>
              <a:t>. This has been a major success story.</a:t>
            </a:r>
          </a:p>
          <a:p>
            <a:endParaRPr lang="en-GB" sz="1200" dirty="0" smtClean="0"/>
          </a:p>
          <a:p>
            <a:r>
              <a:rPr lang="en-GB" sz="1200" dirty="0" smtClean="0"/>
              <a:t>But it’s possible</a:t>
            </a:r>
            <a:r>
              <a:rPr lang="en-GB" sz="1200" baseline="0" dirty="0" smtClean="0"/>
              <a:t> to do a lot better by moving away from boilers to more efficient systems like heat pumps. Boilers use fuel by burning it. Heat pumps use fuel to pump heat from outside the house. So they reduce the amount of fuel needed to produce the same amount of heat. Potentially by a lot! A good electric heat pump will provide three times more heat than just using a simple electric boiler or heater. </a:t>
            </a:r>
          </a:p>
          <a:p>
            <a:endParaRPr lang="en-GB" sz="1200" baseline="0" dirty="0" smtClean="0"/>
          </a:p>
          <a:p>
            <a:r>
              <a:rPr lang="en-GB" sz="1200" dirty="0" smtClean="0"/>
              <a:t>Heat pumps can </a:t>
            </a:r>
            <a:r>
              <a:rPr lang="en-GB" sz="1200" baseline="0" dirty="0" smtClean="0"/>
              <a:t>be powered by a range of different fuels, including z</a:t>
            </a:r>
            <a:r>
              <a:rPr lang="en-GB" sz="1200" dirty="0" smtClean="0"/>
              <a:t>ero carbon fuels (like renewably-produced electricity and hydrogen). </a:t>
            </a:r>
          </a:p>
          <a:p>
            <a:endParaRPr lang="en-GB" sz="1200" dirty="0" smtClean="0"/>
          </a:p>
          <a:p>
            <a:r>
              <a:rPr lang="en-GB" sz="1200" dirty="0" smtClean="0"/>
              <a:t>So moving to next generation heating technologies is important for climate change and for household bills. </a:t>
            </a:r>
          </a:p>
          <a:p>
            <a:endParaRPr lang="en-GB" sz="1200" dirty="0" smtClean="0"/>
          </a:p>
          <a:p>
            <a:r>
              <a:rPr lang="en-GB" sz="1200" dirty="0" smtClean="0"/>
              <a:t>But it will involve changing heating systems in all our homes, at the same time</a:t>
            </a:r>
            <a:r>
              <a:rPr lang="en-GB" sz="1200" baseline="0" dirty="0" smtClean="0"/>
              <a:t> as </a:t>
            </a:r>
            <a:r>
              <a:rPr lang="en-GB" sz="1200" dirty="0" smtClean="0"/>
              <a:t>moving away from natural gas as</a:t>
            </a:r>
            <a:r>
              <a:rPr lang="en-GB" sz="1200" baseline="0" dirty="0" smtClean="0"/>
              <a:t> a fuel</a:t>
            </a:r>
            <a:r>
              <a:rPr lang="en-GB" sz="1200" dirty="0" smtClean="0"/>
              <a:t>. So it will</a:t>
            </a:r>
            <a:r>
              <a:rPr lang="en-GB" sz="1200" baseline="0" dirty="0" smtClean="0"/>
              <a:t> be a massive change. It cannot be done quickly. The heating industry really needs to be geared up for it, and we haven’t made much progress yet. Much less than some other countries like Germany, France and Sweden.</a:t>
            </a:r>
            <a:r>
              <a:rPr lang="en-GB" sz="1200" dirty="0" smtClean="0"/>
              <a:t>  </a:t>
            </a:r>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69145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third</a:t>
            </a:r>
            <a:r>
              <a:rPr lang="en-GB" sz="1200" baseline="0" dirty="0" smtClean="0"/>
              <a:t> thing we could do is reduce the living temperature. </a:t>
            </a:r>
            <a:r>
              <a:rPr lang="en-GB" sz="1200" dirty="0" smtClean="0"/>
              <a:t>Each 1C reduction in temperature saves 10% on heating bills, so there</a:t>
            </a:r>
            <a:r>
              <a:rPr lang="en-GB" sz="1200" baseline="0" dirty="0" smtClean="0"/>
              <a:t> are real financial benefits, as well as environmental benefits if we can do it</a:t>
            </a:r>
            <a:r>
              <a:rPr lang="en-GB" sz="1200" dirty="0" smtClean="0"/>
              <a:t>. </a:t>
            </a:r>
            <a:endParaRPr lang="en-GB" sz="1200" baseline="0" dirty="0" smtClean="0"/>
          </a:p>
          <a:p>
            <a:endParaRPr lang="en-GB" sz="1200" baseline="0" dirty="0" smtClean="0"/>
          </a:p>
          <a:p>
            <a:r>
              <a:rPr lang="en-GB" sz="1200" baseline="0" dirty="0" smtClean="0"/>
              <a:t>But it is not without problems. Many people still live in homes that are too cold. </a:t>
            </a:r>
            <a:r>
              <a:rPr lang="en-GB" sz="1200" dirty="0" smtClean="0"/>
              <a:t>There are health implications for vulnerable people of living in cold conditions</a:t>
            </a:r>
            <a:r>
              <a:rPr lang="en-GB" sz="1200" baseline="0" dirty="0" smtClean="0"/>
              <a:t>, so this isn’t a good idea in their homes.</a:t>
            </a:r>
          </a:p>
          <a:p>
            <a:endParaRPr lang="en-GB" sz="1200" baseline="0" dirty="0" smtClean="0"/>
          </a:p>
          <a:p>
            <a:r>
              <a:rPr lang="en-GB" sz="1200" baseline="0" dirty="0" smtClean="0"/>
              <a:t>B</a:t>
            </a:r>
            <a:r>
              <a:rPr lang="en-GB" sz="1200" dirty="0" smtClean="0"/>
              <a:t>ut healthy adults can live certainly in cooler conditions than most</a:t>
            </a:r>
            <a:r>
              <a:rPr lang="en-GB" sz="1200" baseline="0" dirty="0" smtClean="0"/>
              <a:t> of us do</a:t>
            </a:r>
            <a:r>
              <a:rPr lang="en-GB" sz="1200" dirty="0" smtClean="0"/>
              <a:t>. </a:t>
            </a:r>
          </a:p>
          <a:p>
            <a:endParaRPr lang="en-GB" sz="1200" baseline="0" dirty="0" smtClean="0"/>
          </a:p>
          <a:p>
            <a:r>
              <a:rPr lang="en-GB" sz="1200" dirty="0" smtClean="0"/>
              <a:t>There is general</a:t>
            </a:r>
            <a:r>
              <a:rPr lang="en-GB" sz="1200" baseline="0" dirty="0" smtClean="0"/>
              <a:t> agreement that we should reduce temperatures where building are too warm. T</a:t>
            </a:r>
            <a:r>
              <a:rPr lang="en-GB" sz="1200" dirty="0" smtClean="0"/>
              <a:t>he easiest way to do this is through better controls.</a:t>
            </a:r>
            <a:r>
              <a:rPr lang="en-GB" sz="1200" baseline="0" dirty="0" smtClean="0"/>
              <a:t> We have already achieved quite a lot with </a:t>
            </a:r>
            <a:r>
              <a:rPr lang="en-GB" sz="1200" dirty="0" smtClean="0"/>
              <a:t>basic controls like thermostats,</a:t>
            </a:r>
            <a:r>
              <a:rPr lang="en-GB" sz="1200" baseline="0" dirty="0" smtClean="0"/>
              <a:t> </a:t>
            </a:r>
            <a:r>
              <a:rPr lang="en-GB" sz="1200" dirty="0" smtClean="0"/>
              <a:t>timers and radiator valves. </a:t>
            </a:r>
          </a:p>
          <a:p>
            <a:endParaRPr lang="en-GB" sz="1200" dirty="0" smtClean="0"/>
          </a:p>
          <a:p>
            <a:r>
              <a:rPr lang="en-GB" sz="1200" dirty="0" smtClean="0"/>
              <a:t>New technologies like ‘smart thermostats’ are</a:t>
            </a:r>
            <a:r>
              <a:rPr lang="en-GB" sz="1200" baseline="0" dirty="0" smtClean="0"/>
              <a:t> beginning to be widely deployed. These can definitely help if used well.</a:t>
            </a:r>
          </a:p>
          <a:p>
            <a:r>
              <a:rPr lang="en-GB" sz="1200" baseline="0" dirty="0" smtClean="0"/>
              <a:t> </a:t>
            </a:r>
            <a:endParaRPr lang="en-GB" sz="1200" dirty="0" smtClean="0"/>
          </a:p>
          <a:p>
            <a:r>
              <a:rPr lang="en-GB" sz="1200" dirty="0" smtClean="0"/>
              <a:t>One other approach would be to use clothing better (mainly for people not just dogs!). Putting on</a:t>
            </a:r>
            <a:r>
              <a:rPr lang="en-GB" sz="1200" baseline="0" dirty="0" smtClean="0"/>
              <a:t> an extra jumper is an easy thing to do. And m</a:t>
            </a:r>
            <a:r>
              <a:rPr lang="en-GB" sz="1200" dirty="0" smtClean="0"/>
              <a:t>odern clothing technology like fleeces are much less bulky than old-fashioned clothing.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Could this become fashionable? I’m not a fashion expert, so I don’t know. But if we are thinking about changing how we travel and what we eat, it seems like a question that’s worth asking. </a:t>
            </a:r>
          </a:p>
          <a:p>
            <a:endParaRPr lang="en-GB" dirty="0"/>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5</a:t>
            </a:fld>
            <a:endParaRPr lang="en-GB">
              <a:solidFill>
                <a:prstClr val="black"/>
              </a:solidFill>
              <a:latin typeface="Calibri"/>
            </a:endParaRPr>
          </a:p>
        </p:txBody>
      </p:sp>
    </p:spTree>
    <p:extLst>
      <p:ext uri="{BB962C8B-B14F-4D97-AF65-F5344CB8AC3E}">
        <p14:creationId xmlns:p14="http://schemas.microsoft.com/office/powerpoint/2010/main" val="51946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So far I have concentrated on heating because 4 fifths of the energy we use in homes is for</a:t>
            </a:r>
            <a:r>
              <a:rPr lang="en-GB" sz="1200" baseline="0" dirty="0" smtClean="0"/>
              <a:t> space heating and water heating. </a:t>
            </a:r>
            <a:r>
              <a:rPr lang="en-GB" sz="1200" dirty="0" smtClean="0"/>
              <a:t>The rest is split roughly equally between cooking, lighting,</a:t>
            </a:r>
            <a:r>
              <a:rPr lang="en-GB" sz="1200" baseline="0" dirty="0" smtClean="0"/>
              <a:t> refrigeration, washing machines and electronics. </a:t>
            </a:r>
          </a:p>
          <a:p>
            <a:endParaRPr lang="en-GB" sz="1200" baseline="0" dirty="0" smtClean="0"/>
          </a:p>
          <a:p>
            <a:r>
              <a:rPr lang="en-GB" sz="1200" baseline="0" dirty="0" smtClean="0"/>
              <a:t>There are ways we can use less energy in all of these. The most important is by buying energy efficiency products.</a:t>
            </a:r>
          </a:p>
          <a:p>
            <a:endParaRPr lang="en-GB" sz="1200" baseline="0" dirty="0" smtClean="0"/>
          </a:p>
          <a:p>
            <a:r>
              <a:rPr lang="en-GB" sz="1200" baseline="0" dirty="0" smtClean="0"/>
              <a:t>Here too, we have been making progress. Energy use in lighting is about half what it used to be due to the use of efficient lights like these LEDS – they use </a:t>
            </a:r>
            <a:r>
              <a:rPr lang="en-GB" sz="1200" dirty="0" smtClean="0"/>
              <a:t>about one tenth of the electricity of an old tungsten light bulb. </a:t>
            </a:r>
          </a:p>
          <a:p>
            <a:endParaRPr lang="en-GB" sz="1200" dirty="0" smtClean="0"/>
          </a:p>
          <a:p>
            <a:r>
              <a:rPr lang="en-GB" sz="1200" dirty="0" smtClean="0"/>
              <a:t>Most large appliances – fridges, washing machines, TVs – are also now much more efficient than older appliances. The EU energy label (like</a:t>
            </a:r>
            <a:r>
              <a:rPr lang="en-GB" sz="1200" baseline="0" dirty="0" smtClean="0"/>
              <a:t> this one) identifies the best products to buy, and increasingly product standards have banned the worst products. But there is more to do and government needs to continue to use strong regulation to stop inefficient products being sold.</a:t>
            </a:r>
          </a:p>
          <a:p>
            <a:r>
              <a:rPr lang="en-GB" sz="1200" baseline="0" dirty="0" smtClean="0"/>
              <a:t> </a:t>
            </a:r>
            <a:endParaRPr lang="en-GB" sz="1200" dirty="0" smtClean="0"/>
          </a:p>
          <a:p>
            <a:r>
              <a:rPr lang="en-GB" sz="1200" dirty="0" smtClean="0"/>
              <a:t>The fastest growth area is in consumer electronics and computing. But the good news is that even in these areas, energy use has now stabilised as better</a:t>
            </a:r>
            <a:r>
              <a:rPr lang="en-GB" sz="1200" baseline="0" dirty="0" smtClean="0"/>
              <a:t> products have been required.</a:t>
            </a:r>
          </a:p>
          <a:p>
            <a:endParaRPr lang="en-GB" sz="1200" baseline="0" dirty="0" smtClean="0"/>
          </a:p>
          <a:p>
            <a:endParaRPr lang="en-GB" sz="1200" baseline="0" dirty="0" smtClean="0"/>
          </a:p>
          <a:p>
            <a:r>
              <a:rPr lang="en-GB" sz="1200" baseline="0" dirty="0" smtClean="0"/>
              <a:t>In conclusion, we know how to reduce energy use in our homes. And some of it, like buying the most efficient products, we can do fairly easily.  Other changes that we need will be more difficult – things like insulating old houses and changing heating technologies. But it needs to be done if we are to reach zero emissions.</a:t>
            </a:r>
          </a:p>
          <a:p>
            <a:endParaRPr lang="en-GB" dirty="0"/>
          </a:p>
        </p:txBody>
      </p:sp>
      <p:sp>
        <p:nvSpPr>
          <p:cNvPr id="4" name="Slide Number Placeholder 3"/>
          <p:cNvSpPr>
            <a:spLocks noGrp="1"/>
          </p:cNvSpPr>
          <p:nvPr>
            <p:ph type="sldNum" sz="quarter" idx="10"/>
          </p:nvPr>
        </p:nvSpPr>
        <p:spPr/>
        <p:txBody>
          <a:bodyPr/>
          <a:lstStyle/>
          <a:p>
            <a:fld id="{BF502B31-6D09-4E5C-ACCB-E136A6E68F4E}"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101257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FFFFFF"/>
              </a:solidFill>
              <a:latin typeface="Jacobs Chronos"/>
            </a:endParaRPr>
          </a:p>
        </p:txBody>
      </p:sp>
      <p:cxnSp>
        <p:nvCxnSpPr>
          <p:cNvPr id="15" name="Straight Connector 14">
            <a:extLst>
              <a:ext uri="{FF2B5EF4-FFF2-40B4-BE49-F238E27FC236}">
                <a16:creationId xmlns=""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3942DA99-6BA4-4DA7-8651-80752B5462FE}"/>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C35AFC50-E6B6-4E43-B4E7-F9E2A95E63EC}"/>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F90E0E93-EEE6-4D51-9F5C-4F52ACDE3916}"/>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2" name="Rectangle 61">
              <a:extLst>
                <a:ext uri="{FF2B5EF4-FFF2-40B4-BE49-F238E27FC236}">
                  <a16:creationId xmlns=""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63" name="Title 1">
            <a:extLst>
              <a:ext uri="{FF2B5EF4-FFF2-40B4-BE49-F238E27FC236}">
                <a16:creationId xmlns=""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5" y="830279"/>
            <a:ext cx="7964519" cy="3228329"/>
          </a:xfrm>
          <a:prstGeom prst="rect">
            <a:avLst/>
          </a:prstGeom>
          <a:solidFill>
            <a:srgbClr val="6F006E"/>
          </a:solidFill>
        </p:spPr>
      </p:pic>
      <p:grpSp>
        <p:nvGrpSpPr>
          <p:cNvPr id="6" name="Group 5">
            <a:extLst>
              <a:ext uri="{FF2B5EF4-FFF2-40B4-BE49-F238E27FC236}">
                <a16:creationId xmlns=""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8" name="Rectangle 7">
              <a:extLst>
                <a:ext uri="{FF2B5EF4-FFF2-40B4-BE49-F238E27FC236}">
                  <a16:creationId xmlns=""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9" name="Title 1">
            <a:extLst>
              <a:ext uri="{FF2B5EF4-FFF2-40B4-BE49-F238E27FC236}">
                <a16:creationId xmlns=""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BD7953F-2CEC-49FD-9143-A18FFEBAE699}"/>
              </a:ext>
            </a:extLst>
          </p:cNvPr>
          <p:cNvGrpSpPr/>
          <p:nvPr userDrawn="1"/>
        </p:nvGrpSpPr>
        <p:grpSpPr>
          <a:xfrm>
            <a:off x="1177651" y="0"/>
            <a:ext cx="7966355" cy="4058602"/>
            <a:chOff x="1570193" y="0"/>
            <a:chExt cx="10621807" cy="5411469"/>
          </a:xfrm>
        </p:grpSpPr>
        <p:pic>
          <p:nvPicPr>
            <p:cNvPr id="4" name="Picture 3">
              <a:extLst>
                <a:ext uri="{FF2B5EF4-FFF2-40B4-BE49-F238E27FC236}">
                  <a16:creationId xmlns=""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7" name="Title 1">
            <a:extLst>
              <a:ext uri="{FF2B5EF4-FFF2-40B4-BE49-F238E27FC236}">
                <a16:creationId xmlns=""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407A0F4-C136-4AFC-ACF9-D497162F1EA0}"/>
              </a:ext>
            </a:extLst>
          </p:cNvPr>
          <p:cNvGrpSpPr/>
          <p:nvPr userDrawn="1"/>
        </p:nvGrpSpPr>
        <p:grpSpPr>
          <a:xfrm>
            <a:off x="1177651" y="0"/>
            <a:ext cx="7966355" cy="4058602"/>
            <a:chOff x="1570192" y="0"/>
            <a:chExt cx="10621807" cy="5411469"/>
          </a:xfrm>
        </p:grpSpPr>
        <p:pic>
          <p:nvPicPr>
            <p:cNvPr id="4" name="Picture 3">
              <a:extLst>
                <a:ext uri="{FF2B5EF4-FFF2-40B4-BE49-F238E27FC236}">
                  <a16:creationId xmlns=""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tx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834D91D-A186-4D05-BFD3-C949F892CB38}"/>
              </a:ext>
            </a:extLst>
          </p:cNvPr>
          <p:cNvGrpSpPr/>
          <p:nvPr userDrawn="1"/>
        </p:nvGrpSpPr>
        <p:grpSpPr>
          <a:xfrm>
            <a:off x="1177651" y="0"/>
            <a:ext cx="7966355" cy="4058602"/>
            <a:chOff x="1570192" y="0"/>
            <a:chExt cx="10621807" cy="5411469"/>
          </a:xfrm>
        </p:grpSpPr>
        <p:pic>
          <p:nvPicPr>
            <p:cNvPr id="4" name="Picture 3">
              <a:extLst>
                <a:ext uri="{FF2B5EF4-FFF2-40B4-BE49-F238E27FC236}">
                  <a16:creationId xmlns=""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CA640D0-5A86-41DF-87EE-1C11B56E8945}"/>
              </a:ext>
            </a:extLst>
          </p:cNvPr>
          <p:cNvGrpSpPr/>
          <p:nvPr userDrawn="1"/>
        </p:nvGrpSpPr>
        <p:grpSpPr>
          <a:xfrm>
            <a:off x="672090" y="-13785"/>
            <a:ext cx="8471917" cy="4455773"/>
            <a:chOff x="922993" y="0"/>
            <a:chExt cx="11277580" cy="5943600"/>
          </a:xfrm>
        </p:grpSpPr>
        <p:sp>
          <p:nvSpPr>
            <p:cNvPr id="4" name="Rectangle 3">
              <a:extLst>
                <a:ext uri="{FF2B5EF4-FFF2-40B4-BE49-F238E27FC236}">
                  <a16:creationId xmlns=""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b="1" dirty="0">
                <a:solidFill>
                  <a:srgbClr val="FFFFFF"/>
                </a:solidFill>
                <a:latin typeface="Jacobs Chronos"/>
              </a:endParaRPr>
            </a:p>
          </p:txBody>
        </p:sp>
        <p:sp>
          <p:nvSpPr>
            <p:cNvPr id="5" name="Rectangle 4">
              <a:extLst>
                <a:ext uri="{FF2B5EF4-FFF2-40B4-BE49-F238E27FC236}">
                  <a16:creationId xmlns=""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b="1">
                <a:solidFill>
                  <a:srgbClr val="FFFFFF"/>
                </a:solidFill>
                <a:latin typeface="Jacobs Chronos"/>
              </a:endParaRPr>
            </a:p>
          </p:txBody>
        </p:sp>
      </p:grpSp>
      <p:pic>
        <p:nvPicPr>
          <p:cNvPr id="6" name="Picture 5">
            <a:extLst>
              <a:ext uri="{FF2B5EF4-FFF2-40B4-BE49-F238E27FC236}">
                <a16:creationId xmlns=""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9" name="Subtitle 2">
            <a:extLst>
              <a:ext uri="{FF2B5EF4-FFF2-40B4-BE49-F238E27FC236}">
                <a16:creationId xmlns=""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0" name="Freeform: Shape 9">
            <a:extLst>
              <a:ext uri="{FF2B5EF4-FFF2-40B4-BE49-F238E27FC236}">
                <a16:creationId xmlns=""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sp>
        <p:nvSpPr>
          <p:cNvPr id="11" name="L-Shape 10">
            <a:extLst>
              <a:ext uri="{FF2B5EF4-FFF2-40B4-BE49-F238E27FC236}">
                <a16:creationId xmlns=""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grpSp>
        <p:nvGrpSpPr>
          <p:cNvPr id="2" name="Group 1">
            <a:extLst>
              <a:ext uri="{FF2B5EF4-FFF2-40B4-BE49-F238E27FC236}">
                <a16:creationId xmlns="" xmlns:a16="http://schemas.microsoft.com/office/drawing/2014/main" id="{EC1BDF4D-D449-4B3A-A181-D7EBF1520D39}"/>
              </a:ext>
            </a:extLst>
          </p:cNvPr>
          <p:cNvGrpSpPr/>
          <p:nvPr userDrawn="1"/>
        </p:nvGrpSpPr>
        <p:grpSpPr>
          <a:xfrm>
            <a:off x="1203933" y="4603026"/>
            <a:ext cx="2340154" cy="307523"/>
            <a:chOff x="1605241" y="6137360"/>
            <a:chExt cx="3120205" cy="410030"/>
          </a:xfrm>
        </p:grpSpPr>
        <p:pic>
          <p:nvPicPr>
            <p:cNvPr id="13" name="Picture 12">
              <a:hlinkClick r:id="rId3"/>
              <a:extLst>
                <a:ext uri="{FF2B5EF4-FFF2-40B4-BE49-F238E27FC236}">
                  <a16:creationId xmlns=""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 xmlns:a16="http://schemas.microsoft.com/office/drawing/2014/main" id="{79055058-5432-4171-9ED6-8C9D048DB0FD}"/>
              </a:ext>
            </a:extLst>
          </p:cNvPr>
          <p:cNvSpPr>
            <a:spLocks noGrp="1"/>
          </p:cNvSpPr>
          <p:nvPr userDrawn="1">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97DFB3E-CCDD-42C2-8947-D4DB09500896}"/>
              </a:ext>
            </a:extLst>
          </p:cNvPr>
          <p:cNvGrpSpPr/>
          <p:nvPr userDrawn="1"/>
        </p:nvGrpSpPr>
        <p:grpSpPr>
          <a:xfrm>
            <a:off x="685807" y="7"/>
            <a:ext cx="8458199" cy="4457699"/>
            <a:chOff x="922993" y="0"/>
            <a:chExt cx="11265832" cy="5943600"/>
          </a:xfrm>
        </p:grpSpPr>
        <p:sp>
          <p:nvSpPr>
            <p:cNvPr id="5" name="Rectangle 4">
              <a:extLst>
                <a:ext uri="{FF2B5EF4-FFF2-40B4-BE49-F238E27FC236}">
                  <a16:creationId xmlns=""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9E40AFA9-2B4F-4A46-80F0-6C9EA73C6D6E}"/>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9C96F09B-1F32-4067-B80B-4684EDE36A9E}"/>
              </a:ext>
            </a:extLst>
          </p:cNvPr>
          <p:cNvGrpSpPr/>
          <p:nvPr userDrawn="1"/>
        </p:nvGrpSpPr>
        <p:grpSpPr>
          <a:xfrm>
            <a:off x="1203933" y="4603026"/>
            <a:ext cx="2340154" cy="307523"/>
            <a:chOff x="1605241" y="6137360"/>
            <a:chExt cx="3120205" cy="410030"/>
          </a:xfrm>
        </p:grpSpPr>
        <p:pic>
          <p:nvPicPr>
            <p:cNvPr id="18" name="Picture 17">
              <a:hlinkClick r:id="rId3"/>
              <a:extLst>
                <a:ext uri="{FF2B5EF4-FFF2-40B4-BE49-F238E27FC236}">
                  <a16:creationId xmlns=""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lvl1pPr marL="0" indent="-269969">
              <a:buFont typeface="+mj-lt"/>
              <a:buAutoNum type="arabicPeriod"/>
              <a:defRPr/>
            </a:lvl1pPr>
            <a:lvl2pPr marL="539933" indent="-269969">
              <a:buFont typeface="+mj-lt"/>
              <a:buAutoNum type="arabicPeriod"/>
              <a:defRPr/>
            </a:lvl2pPr>
            <a:lvl3pPr marL="809900" indent="-269969">
              <a:buFont typeface="+mj-lt"/>
              <a:buAutoNum type="arabicPeriod"/>
              <a:defRPr/>
            </a:lvl3pPr>
            <a:lvl4pPr marL="1079865" indent="-269969">
              <a:buFont typeface="+mj-lt"/>
              <a:buAutoNum type="arabicPeriod"/>
              <a:defRPr/>
            </a:lvl4pPr>
            <a:lvl5pPr marL="1349834" indent="-269969">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FFFFFF"/>
              </a:solidFill>
              <a:latin typeface="Jacobs Chronos"/>
            </a:endParaRPr>
          </a:p>
        </p:txBody>
      </p:sp>
      <p:cxnSp>
        <p:nvCxnSpPr>
          <p:cNvPr id="8" name="Straight Connector 7">
            <a:extLst>
              <a:ext uri="{FF2B5EF4-FFF2-40B4-BE49-F238E27FC236}">
                <a16:creationId xmlns=""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7673513D-D459-4A26-A468-AB830834F0DA}"/>
              </a:ext>
            </a:extLst>
          </p:cNvPr>
          <p:cNvGrpSpPr/>
          <p:nvPr userDrawn="1"/>
        </p:nvGrpSpPr>
        <p:grpSpPr>
          <a:xfrm>
            <a:off x="685807" y="0"/>
            <a:ext cx="8458199" cy="4457700"/>
            <a:chOff x="922993" y="0"/>
            <a:chExt cx="11265832" cy="5943600"/>
          </a:xfrm>
        </p:grpSpPr>
        <p:sp>
          <p:nvSpPr>
            <p:cNvPr id="5" name="Rectangle 4">
              <a:extLst>
                <a:ext uri="{FF2B5EF4-FFF2-40B4-BE49-F238E27FC236}">
                  <a16:creationId xmlns=""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B7664C22-1578-41A1-AE8B-54B8E10D5AC6}"/>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B26140CF-DC17-4C8C-9613-F6EA622E2EE1}"/>
              </a:ext>
            </a:extLst>
          </p:cNvPr>
          <p:cNvGrpSpPr/>
          <p:nvPr userDrawn="1"/>
        </p:nvGrpSpPr>
        <p:grpSpPr>
          <a:xfrm>
            <a:off x="1203933" y="4603026"/>
            <a:ext cx="2340154" cy="307523"/>
            <a:chOff x="1605241" y="6137360"/>
            <a:chExt cx="3120205" cy="410030"/>
          </a:xfrm>
        </p:grpSpPr>
        <p:pic>
          <p:nvPicPr>
            <p:cNvPr id="18" name="Picture 17">
              <a:hlinkClick r:id="rId3"/>
              <a:extLst>
                <a:ext uri="{FF2B5EF4-FFF2-40B4-BE49-F238E27FC236}">
                  <a16:creationId xmlns=""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99C5D12E-DB67-4958-8D99-A3B81751DFE3}"/>
              </a:ext>
            </a:extLst>
          </p:cNvPr>
          <p:cNvGrpSpPr/>
          <p:nvPr userDrawn="1"/>
        </p:nvGrpSpPr>
        <p:grpSpPr>
          <a:xfrm>
            <a:off x="685807" y="0"/>
            <a:ext cx="8458199" cy="4457700"/>
            <a:chOff x="922993" y="0"/>
            <a:chExt cx="11277599" cy="5943600"/>
          </a:xfrm>
        </p:grpSpPr>
        <p:sp>
          <p:nvSpPr>
            <p:cNvPr id="5" name="Rectangle 4">
              <a:extLst>
                <a:ext uri="{FF2B5EF4-FFF2-40B4-BE49-F238E27FC236}">
                  <a16:creationId xmlns=""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A70E7D44-B911-4FA0-9BB8-9D8E54408AFB}"/>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 xmlns:a16="http://schemas.microsoft.com/office/drawing/2014/main" id="{12C11AF5-FE73-497F-836F-C894AEFF5F39}"/>
              </a:ext>
            </a:extLst>
          </p:cNvPr>
          <p:cNvGrpSpPr/>
          <p:nvPr userDrawn="1"/>
        </p:nvGrpSpPr>
        <p:grpSpPr>
          <a:xfrm>
            <a:off x="1203933" y="4603026"/>
            <a:ext cx="2340154" cy="307523"/>
            <a:chOff x="1605241" y="6137360"/>
            <a:chExt cx="3120205" cy="410030"/>
          </a:xfrm>
        </p:grpSpPr>
        <p:pic>
          <p:nvPicPr>
            <p:cNvPr id="19" name="Picture 18">
              <a:hlinkClick r:id="rId3"/>
              <a:extLst>
                <a:ext uri="{FF2B5EF4-FFF2-40B4-BE49-F238E27FC236}">
                  <a16:creationId xmlns=""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FA705DD-56ED-4F54-AA91-35E616D4BC13}"/>
              </a:ext>
            </a:extLst>
          </p:cNvPr>
          <p:cNvGrpSpPr/>
          <p:nvPr userDrawn="1"/>
        </p:nvGrpSpPr>
        <p:grpSpPr>
          <a:xfrm>
            <a:off x="685807" y="0"/>
            <a:ext cx="8458199" cy="4457700"/>
            <a:chOff x="922993" y="0"/>
            <a:chExt cx="11265832" cy="5943600"/>
          </a:xfrm>
        </p:grpSpPr>
        <p:sp>
          <p:nvSpPr>
            <p:cNvPr id="5" name="Rectangle 4">
              <a:extLst>
                <a:ext uri="{FF2B5EF4-FFF2-40B4-BE49-F238E27FC236}">
                  <a16:creationId xmlns=""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19715368-2B09-42B3-B040-029DBA29CDAE}"/>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 xmlns:a16="http://schemas.microsoft.com/office/drawing/2014/main" id="{01EDC421-108E-4B62-8C43-E5D1190D267C}"/>
              </a:ext>
            </a:extLst>
          </p:cNvPr>
          <p:cNvGrpSpPr/>
          <p:nvPr userDrawn="1"/>
        </p:nvGrpSpPr>
        <p:grpSpPr>
          <a:xfrm>
            <a:off x="1203933" y="4603026"/>
            <a:ext cx="2340154" cy="307523"/>
            <a:chOff x="1605241" y="6137360"/>
            <a:chExt cx="3120205" cy="410030"/>
          </a:xfrm>
        </p:grpSpPr>
        <p:pic>
          <p:nvPicPr>
            <p:cNvPr id="19" name="Picture 18">
              <a:hlinkClick r:id="rId3"/>
              <a:extLst>
                <a:ext uri="{FF2B5EF4-FFF2-40B4-BE49-F238E27FC236}">
                  <a16:creationId xmlns=""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4"/>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666827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507349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827077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22242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864820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078927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91362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2" name="Rectangle 11">
              <a:extLst>
                <a:ext uri="{FF2B5EF4-FFF2-40B4-BE49-F238E27FC236}">
                  <a16:creationId xmlns=""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8498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94043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1012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43452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C62D149B-FB3E-4F3C-91FC-502E6E33681F}"/>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F48F4A85-93A7-4E9A-B2AF-E4854A2ED6B1}"/>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15"/>
            <a:r>
              <a:rPr lang="en-AU" smtClean="0">
                <a:solidFill>
                  <a:srgbClr val="000000"/>
                </a:solidFill>
                <a:latin typeface="Jacobs Chronos"/>
              </a:rPr>
              <a:t>©Jacobs 2020</a:t>
            </a:r>
            <a:endParaRPr lang="en-AU" dirty="0">
              <a:solidFill>
                <a:srgbClr val="000000"/>
              </a:solidFill>
              <a:latin typeface="Jacobs Chronos"/>
            </a:endParaRPr>
          </a:p>
        </p:txBody>
      </p:sp>
      <p:sp>
        <p:nvSpPr>
          <p:cNvPr id="11" name="Slide Number Placeholder 5">
            <a:extLst>
              <a:ext uri="{FF2B5EF4-FFF2-40B4-BE49-F238E27FC236}">
                <a16:creationId xmlns=""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15"/>
            <a:fld id="{9B3E39EC-4BE2-4DEA-81C0-4ABC0AAB4AC0}" type="slidenum">
              <a:rPr lang="en-AU" smtClean="0">
                <a:solidFill>
                  <a:srgbClr val="000000"/>
                </a:solidFill>
                <a:latin typeface="Jacobs Chronos"/>
              </a:rPr>
              <a:pPr defTabSz="685715"/>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15"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75" indent="-202475" algn="l" defTabSz="685715"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50" indent="-202475" algn="l" defTabSz="685715"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25" indent="-202475" algn="l" defTabSz="685715"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00" indent="-202475" algn="l" defTabSz="685715"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375" indent="-202475" algn="l" defTabSz="685715"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698"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26" indent="-202470" algn="l" defTabSz="685698"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37" indent="-202470" algn="l" defTabSz="685698"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04" indent="-202470" algn="l" defTabSz="685698"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873" indent="-202470" algn="l" defTabSz="685698"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838" indent="-202470" algn="l" defTabSz="685698"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E77647A1-46B3-4E57-B95B-49A623882F9E}" type="datetimeFigureOut">
              <a:rPr lang="en-GB" smtClean="0">
                <a:solidFill>
                  <a:prstClr val="black">
                    <a:tint val="75000"/>
                  </a:prstClr>
                </a:solidFill>
                <a:latin typeface="Calibri"/>
              </a:rPr>
              <a:pPr defTabSz="914310"/>
              <a:t>08/02/2020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BCF64411-6CB5-43CE-9E22-66B9BD54A0C5}" type="slidenum">
              <a:rPr lang="en-GB" smtClean="0">
                <a:solidFill>
                  <a:prstClr val="black">
                    <a:tint val="75000"/>
                  </a:prstClr>
                </a:solidFill>
                <a:latin typeface="Calibri"/>
              </a:rPr>
              <a:pPr defTabSz="914310"/>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32"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40149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7.gif"/><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9.jp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hyperlink" Target="https://www.google.co.uk/url?sa=i&amp;url=https://www.rydale.com/collections/rydale-fleece-dog-coats&amp;psig=AOvVaw2fHurSGq0IechqDVJB11rQ&amp;ust=1578682455299000&amp;source=images&amp;cd=vfe&amp;ved=0CAIQjRxqFwoTCKDkpNiY9-YCFQAAAAAdAAAAABAF" TargetMode="External"/><Relationship Id="rId6" Type="http://schemas.openxmlformats.org/officeDocument/2006/relationships/image" Target="../media/image20.jpeg"/><Relationship Id="rId7" Type="http://schemas.openxmlformats.org/officeDocument/2006/relationships/hyperlink" Target="https://www.google.co.uk/url?sa=i&amp;url=https://www.johnlewis.com/google-nest-learning-thermostat-3rd-generation/p2321168&amp;psig=AOvVaw37_tOL14Z3HCX6ddD6wrmJ&amp;ust=1578682580310000&amp;source=images&amp;cd=vfe&amp;ved=0CAIQjRxqFwoTCLj5nI-Z9-YCFQAAAAAdAAAAABAK" TargetMode="External"/><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24.jpg"/><Relationship Id="rId6" Type="http://schemas.openxmlformats.org/officeDocument/2006/relationships/image" Target="../media/image25.png"/><Relationship Id="rId7" Type="http://schemas.openxmlformats.org/officeDocument/2006/relationships/image" Target="../media/image26.jp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Reducing Energy Demand in the Home</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	</a:t>
            </a:r>
            <a:r>
              <a:rPr lang="en-GB" sz="2400" dirty="0"/>
              <a:t>Climate Assembly UK</a:t>
            </a:r>
          </a:p>
          <a:p>
            <a:pPr marL="0" indent="0">
              <a:buNone/>
            </a:pPr>
            <a:r>
              <a:rPr lang="en-GB" sz="2400" dirty="0"/>
              <a:t>	Birmingham, 8</a:t>
            </a:r>
            <a:r>
              <a:rPr lang="en-GB" sz="2400" baseline="30000" dirty="0"/>
              <a:t>th</a:t>
            </a:r>
            <a:r>
              <a:rPr lang="en-GB" sz="2400" dirty="0"/>
              <a:t> February 2020 </a:t>
            </a:r>
          </a:p>
          <a:p>
            <a:pPr marL="0" indent="0">
              <a:buNone/>
            </a:pPr>
            <a:endParaRPr lang="en-GB" sz="2400" dirty="0"/>
          </a:p>
          <a:p>
            <a:pPr marL="0" indent="0">
              <a:buNone/>
            </a:pPr>
            <a:r>
              <a:rPr lang="en-GB" sz="2400" dirty="0"/>
              <a:t>Nick Eyre</a:t>
            </a:r>
          </a:p>
          <a:p>
            <a:pPr marL="0" indent="0">
              <a:buNone/>
            </a:pPr>
            <a:r>
              <a:rPr lang="en-GB" sz="2400" dirty="0"/>
              <a:t>Centre for Research in Energy Demand Solutions</a:t>
            </a:r>
          </a:p>
          <a:p>
            <a:pPr marL="0" indent="0">
              <a:buNone/>
            </a:pPr>
            <a:r>
              <a:rPr lang="en-GB" sz="2400" dirty="0"/>
              <a:t>Environmental Change Institute</a:t>
            </a:r>
          </a:p>
          <a:p>
            <a:pPr marL="0" indent="0">
              <a:buNone/>
            </a:pPr>
            <a:r>
              <a:rPr lang="en-GB" sz="2400" dirty="0"/>
              <a:t>University of Oxford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spTree>
    <p:extLst>
      <p:ext uri="{BB962C8B-B14F-4D97-AF65-F5344CB8AC3E}">
        <p14:creationId xmlns:p14="http://schemas.microsoft.com/office/powerpoint/2010/main" val="255107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Trends in Energy Use in UK Homes since 1970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931654"/>
            <a:ext cx="5400600" cy="3926276"/>
          </a:xfrm>
          <a:prstGeom prst="rect">
            <a:avLst/>
          </a:prstGeom>
        </p:spPr>
      </p:pic>
    </p:spTree>
    <p:extLst>
      <p:ext uri="{BB962C8B-B14F-4D97-AF65-F5344CB8AC3E}">
        <p14:creationId xmlns:p14="http://schemas.microsoft.com/office/powerpoint/2010/main" val="14444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How can we reduce energy demand further? </a:t>
            </a:r>
            <a:br>
              <a:rPr lang="en-GB" sz="3200" dirty="0"/>
            </a:br>
            <a:r>
              <a:rPr lang="en-GB" sz="3200" dirty="0"/>
              <a:t>1. Increase home insulation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163501"/>
            <a:ext cx="6386028" cy="3193014"/>
          </a:xfrm>
          <a:prstGeom prst="rect">
            <a:avLst/>
          </a:prstGeom>
        </p:spPr>
      </p:pic>
      <p:sp>
        <p:nvSpPr>
          <p:cNvPr id="3" name="TextBox 2"/>
          <p:cNvSpPr txBox="1"/>
          <p:nvPr/>
        </p:nvSpPr>
        <p:spPr>
          <a:xfrm>
            <a:off x="1187624" y="3867898"/>
            <a:ext cx="6386028" cy="646331"/>
          </a:xfrm>
          <a:prstGeom prst="rect">
            <a:avLst/>
          </a:prstGeom>
          <a:solidFill>
            <a:schemeClr val="bg1"/>
          </a:solidFill>
        </p:spPr>
        <p:txBody>
          <a:bodyPr wrap="square" lIns="91432" tIns="45716" rIns="91432" bIns="45716" rtlCol="0">
            <a:spAutoFit/>
          </a:bodyPr>
          <a:lstStyle/>
          <a:p>
            <a:pPr algn="ctr" defTabSz="914310"/>
            <a:r>
              <a:rPr lang="en-GB" dirty="0" smtClean="0">
                <a:solidFill>
                  <a:prstClr val="black"/>
                </a:solidFill>
                <a:latin typeface="Calibri"/>
              </a:rPr>
              <a:t>Insulation reduces heat loss and therefore the amount of fuel purchased to keep the house at a comfortable temperature</a:t>
            </a:r>
            <a:endParaRPr lang="en-GB" dirty="0">
              <a:solidFill>
                <a:prstClr val="black"/>
              </a:solidFill>
              <a:latin typeface="Calibri"/>
            </a:endParaRPr>
          </a:p>
        </p:txBody>
      </p:sp>
    </p:spTree>
    <p:extLst>
      <p:ext uri="{BB962C8B-B14F-4D97-AF65-F5344CB8AC3E}">
        <p14:creationId xmlns:p14="http://schemas.microsoft.com/office/powerpoint/2010/main" val="183093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How can we reduce energy demand further? </a:t>
            </a:r>
            <a:br>
              <a:rPr lang="en-GB" sz="3200" dirty="0"/>
            </a:br>
            <a:r>
              <a:rPr lang="en-GB" sz="3200" dirty="0"/>
              <a:t>2. Increase heating system efficiency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sp>
        <p:nvSpPr>
          <p:cNvPr id="10" name="TextBox 9"/>
          <p:cNvSpPr txBox="1"/>
          <p:nvPr/>
        </p:nvSpPr>
        <p:spPr>
          <a:xfrm>
            <a:off x="323528" y="3924000"/>
            <a:ext cx="648072" cy="369332"/>
          </a:xfrm>
          <a:prstGeom prst="rect">
            <a:avLst/>
          </a:prstGeom>
          <a:solidFill>
            <a:schemeClr val="bg1"/>
          </a:solidFill>
        </p:spPr>
        <p:txBody>
          <a:bodyPr wrap="square" lIns="91432" tIns="45716" rIns="91432" bIns="45716" rtlCol="0">
            <a:spAutoFit/>
          </a:bodyPr>
          <a:lstStyle/>
          <a:p>
            <a:pPr defTabSz="914310"/>
            <a:endParaRPr lang="en-GB" dirty="0">
              <a:solidFill>
                <a:prstClr val="black"/>
              </a:solidFill>
              <a:latin typeface="Calibri"/>
            </a:endParaRPr>
          </a:p>
        </p:txBody>
      </p:sp>
      <p:pic>
        <p:nvPicPr>
          <p:cNvPr id="3" name="Picture 2"/>
          <p:cNvPicPr>
            <a:picLocks noChangeAspect="1"/>
          </p:cNvPicPr>
          <p:nvPr/>
        </p:nvPicPr>
        <p:blipFill>
          <a:blip r:embed="rId5"/>
          <a:stretch>
            <a:fillRect/>
          </a:stretch>
        </p:blipFill>
        <p:spPr>
          <a:xfrm>
            <a:off x="457204" y="1138376"/>
            <a:ext cx="3045911" cy="304591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4" y="1510226"/>
            <a:ext cx="4270546" cy="2545689"/>
          </a:xfrm>
          <a:prstGeom prst="rect">
            <a:avLst/>
          </a:prstGeom>
        </p:spPr>
      </p:pic>
      <p:sp>
        <p:nvSpPr>
          <p:cNvPr id="11" name="TextBox 10"/>
          <p:cNvSpPr txBox="1"/>
          <p:nvPr/>
        </p:nvSpPr>
        <p:spPr>
          <a:xfrm>
            <a:off x="1115616" y="1491630"/>
            <a:ext cx="1512168" cy="369332"/>
          </a:xfrm>
          <a:prstGeom prst="rect">
            <a:avLst/>
          </a:prstGeom>
          <a:solidFill>
            <a:schemeClr val="bg1"/>
          </a:solidFill>
        </p:spPr>
        <p:txBody>
          <a:bodyPr wrap="square" lIns="91432" tIns="45716" rIns="91432" bIns="45716" rtlCol="0">
            <a:spAutoFit/>
          </a:bodyPr>
          <a:lstStyle/>
          <a:p>
            <a:pPr defTabSz="914310"/>
            <a:r>
              <a:rPr lang="en-GB" dirty="0" smtClean="0">
                <a:solidFill>
                  <a:prstClr val="black"/>
                </a:solidFill>
                <a:latin typeface="Calibri"/>
              </a:rPr>
              <a:t>From boilers..</a:t>
            </a:r>
            <a:endParaRPr lang="en-GB" dirty="0">
              <a:solidFill>
                <a:prstClr val="black"/>
              </a:solidFill>
              <a:latin typeface="Calibri"/>
            </a:endParaRPr>
          </a:p>
        </p:txBody>
      </p:sp>
      <p:sp>
        <p:nvSpPr>
          <p:cNvPr id="12" name="TextBox 11"/>
          <p:cNvSpPr txBox="1"/>
          <p:nvPr/>
        </p:nvSpPr>
        <p:spPr>
          <a:xfrm>
            <a:off x="6948264" y="2413738"/>
            <a:ext cx="1738536" cy="369332"/>
          </a:xfrm>
          <a:prstGeom prst="rect">
            <a:avLst/>
          </a:prstGeom>
          <a:solidFill>
            <a:schemeClr val="bg1"/>
          </a:solidFill>
        </p:spPr>
        <p:txBody>
          <a:bodyPr wrap="square" lIns="91432" tIns="45716" rIns="91432" bIns="45716" rtlCol="0">
            <a:spAutoFit/>
          </a:bodyPr>
          <a:lstStyle/>
          <a:p>
            <a:pPr defTabSz="914310"/>
            <a:r>
              <a:rPr lang="en-GB" dirty="0" smtClean="0">
                <a:solidFill>
                  <a:prstClr val="black"/>
                </a:solidFill>
                <a:latin typeface="Calibri"/>
              </a:rPr>
              <a:t>…to heat pumps</a:t>
            </a:r>
            <a:endParaRPr lang="en-GB" dirty="0">
              <a:solidFill>
                <a:prstClr val="black"/>
              </a:solidFill>
              <a:latin typeface="Calibri"/>
            </a:endParaRPr>
          </a:p>
        </p:txBody>
      </p:sp>
      <p:sp>
        <p:nvSpPr>
          <p:cNvPr id="13" name="Right Arrow 12"/>
          <p:cNvSpPr/>
          <p:nvPr/>
        </p:nvSpPr>
        <p:spPr>
          <a:xfrm>
            <a:off x="3503115" y="2413740"/>
            <a:ext cx="564833" cy="24759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0"/>
            <a:endParaRPr lang="en-GB">
              <a:solidFill>
                <a:prstClr val="white"/>
              </a:solidFill>
              <a:latin typeface="Calibri"/>
            </a:endParaRPr>
          </a:p>
        </p:txBody>
      </p:sp>
    </p:spTree>
    <p:extLst>
      <p:ext uri="{BB962C8B-B14F-4D97-AF65-F5344CB8AC3E}">
        <p14:creationId xmlns:p14="http://schemas.microsoft.com/office/powerpoint/2010/main" val="74791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How can we reduce energy demand further? </a:t>
            </a:r>
            <a:br>
              <a:rPr lang="en-GB" sz="3200" dirty="0"/>
            </a:br>
            <a:r>
              <a:rPr lang="en-GB" sz="3200" dirty="0"/>
              <a:t>3. Reduce temperatures in homes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pic>
        <p:nvPicPr>
          <p:cNvPr id="1026" name="Picture 2" descr="Image result for dog fleece&qu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473739"/>
            <a:ext cx="2160240"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4" descr="Image result for nest controlle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32" tIns="45716" rIns="91432" bIns="45716" numCol="1" anchor="t" anchorCtr="0" compatLnSpc="1">
            <a:prstTxWarp prst="textNoShape">
              <a:avLst/>
            </a:prstTxWarp>
          </a:bodyPr>
          <a:lstStyle/>
          <a:p>
            <a:pPr defTabSz="914310"/>
            <a:endParaRPr lang="en-GB">
              <a:solidFill>
                <a:prstClr val="black"/>
              </a:solidFill>
              <a:latin typeface="Calibri"/>
            </a:endParaRPr>
          </a:p>
        </p:txBody>
      </p:sp>
      <p:pic>
        <p:nvPicPr>
          <p:cNvPr id="1030" name="Picture 6" descr="Image result for nest controller&quot;">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297" y="-8915400"/>
            <a:ext cx="4243278" cy="565770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nest controller&quot;">
            <a:hlinkClick r:id="rId7"/>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6990" y="1257946"/>
            <a:ext cx="2338170" cy="311755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10"/>
          <a:stretch>
            <a:fillRect/>
          </a:stretch>
        </p:blipFill>
        <p:spPr>
          <a:xfrm>
            <a:off x="437615" y="1286337"/>
            <a:ext cx="2863349" cy="2949714"/>
          </a:xfrm>
          <a:prstGeom prst="rect">
            <a:avLst/>
          </a:prstGeom>
        </p:spPr>
      </p:pic>
    </p:spTree>
    <p:extLst>
      <p:ext uri="{BB962C8B-B14F-4D97-AF65-F5344CB8AC3E}">
        <p14:creationId xmlns:p14="http://schemas.microsoft.com/office/powerpoint/2010/main" val="20043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How can we reduce energy demand further? </a:t>
            </a:r>
            <a:br>
              <a:rPr lang="en-GB" sz="3200" dirty="0"/>
            </a:br>
            <a:r>
              <a:rPr lang="en-GB" sz="3200" dirty="0"/>
              <a:t>4. Reduce electricity use in lights and appliances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6904"/>
            <a:ext cx="1763688" cy="5847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88" y="4393169"/>
            <a:ext cx="766936" cy="7503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725329"/>
            <a:ext cx="3434272" cy="19265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779" y="1197627"/>
            <a:ext cx="1720863" cy="36216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7166" y="1725326"/>
            <a:ext cx="3281844" cy="1926543"/>
          </a:xfrm>
          <a:prstGeom prst="rect">
            <a:avLst/>
          </a:prstGeom>
        </p:spPr>
      </p:pic>
    </p:spTree>
    <p:extLst>
      <p:ext uri="{BB962C8B-B14F-4D97-AF65-F5344CB8AC3E}">
        <p14:creationId xmlns:p14="http://schemas.microsoft.com/office/powerpoint/2010/main" val="3855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TotalTime>
  <Words>1294</Words>
  <Application>Microsoft Macintosh PowerPoint</Application>
  <PresentationFormat>On-screen Show (16:9)</PresentationFormat>
  <Paragraphs>82</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Jacobs Chronos</vt:lpstr>
      <vt:lpstr>JacobsChronos</vt:lpstr>
      <vt:lpstr>Wingdings</vt:lpstr>
      <vt:lpstr>Custom Design</vt:lpstr>
      <vt:lpstr>3_Map</vt:lpstr>
      <vt:lpstr>3_Office Theme</vt:lpstr>
      <vt:lpstr>Reducing Energy Demand in the Home</vt:lpstr>
      <vt:lpstr>Trends in Energy Use in UK Homes since 1970</vt:lpstr>
      <vt:lpstr>How can we reduce energy demand further?  1. Increase home insulation</vt:lpstr>
      <vt:lpstr>How can we reduce energy demand further?  2. Increase heating system efficiency</vt:lpstr>
      <vt:lpstr>How can we reduce energy demand further?  3. Reduce temperatures in homes</vt:lpstr>
      <vt:lpstr>How can we reduce energy demand further?  4. Reduce electricity use in lights and appliances</vt:lpstr>
    </vt:vector>
  </TitlesOfParts>
  <Company>Involve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Lynn Bjerke</cp:lastModifiedBy>
  <cp:revision>126</cp:revision>
  <dcterms:created xsi:type="dcterms:W3CDTF">2020-01-18T09:46:56Z</dcterms:created>
  <dcterms:modified xsi:type="dcterms:W3CDTF">2020-02-08T20:27:26Z</dcterms:modified>
</cp:coreProperties>
</file>