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355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6" r:id="rId24"/>
    <p:sldId id="375" r:id="rId25"/>
    <p:sldId id="356" r:id="rId26"/>
  </p:sldIdLst>
  <p:sldSz cx="9144000" cy="5143500" type="screen16x9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73" autoAdjust="0"/>
  </p:normalViewPr>
  <p:slideViewPr>
    <p:cSldViewPr snapToGrid="0" snapToObjects="1">
      <p:cViewPr varScale="1">
        <p:scale>
          <a:sx n="81" d="100"/>
          <a:sy n="81" d="100"/>
        </p:scale>
        <p:origin x="-75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9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6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6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0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5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7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7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2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7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6453-1A85-1A4D-B004-9839DC75E01A}" type="datetimeFigureOut">
              <a:rPr lang="en-US" smtClean="0"/>
              <a:t>06/02/20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EA4B76D-D677-4D54-AC52-D9880960B6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06/02/20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C5714FE-1793-4C76-B66E-5D032BFC782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7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04" y="1217890"/>
            <a:ext cx="8217450" cy="20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828675" y="570891"/>
            <a:ext cx="7486650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96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What does deliberating involve?</a:t>
            </a:r>
          </a:p>
        </p:txBody>
      </p:sp>
    </p:spTree>
    <p:extLst>
      <p:ext uri="{BB962C8B-B14F-4D97-AF65-F5344CB8AC3E}">
        <p14:creationId xmlns:p14="http://schemas.microsoft.com/office/powerpoint/2010/main" val="28017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DDB0A58-2DEA-4028-ABCB-789B3BF2D44B}"/>
              </a:ext>
            </a:extLst>
          </p:cNvPr>
          <p:cNvSpPr txBox="1"/>
          <p:nvPr/>
        </p:nvSpPr>
        <p:spPr>
          <a:xfrm>
            <a:off x="206271" y="139659"/>
            <a:ext cx="866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48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What does deliberating involve?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819636-3FD8-46F9-992D-E1A9DAFA3413}"/>
              </a:ext>
            </a:extLst>
          </p:cNvPr>
          <p:cNvSpPr txBox="1"/>
          <p:nvPr/>
        </p:nvSpPr>
        <p:spPr>
          <a:xfrm>
            <a:off x="3109725" y="864268"/>
            <a:ext cx="2854987" cy="791242"/>
          </a:xfrm>
          <a:prstGeom prst="rect">
            <a:avLst/>
          </a:prstGeom>
          <a:solidFill>
            <a:srgbClr val="0B7F66"/>
          </a:solidFill>
          <a:ln>
            <a:solidFill>
              <a:srgbClr val="0B7F66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25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Reflecting on your own thoughts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6039E2-CC9F-495E-A05C-C1D114E5376D}"/>
              </a:ext>
            </a:extLst>
          </p:cNvPr>
          <p:cNvSpPr txBox="1"/>
          <p:nvPr/>
        </p:nvSpPr>
        <p:spPr>
          <a:xfrm>
            <a:off x="6579705" y="2587206"/>
            <a:ext cx="1922792" cy="791242"/>
          </a:xfrm>
          <a:prstGeom prst="rect">
            <a:avLst/>
          </a:prstGeom>
          <a:solidFill>
            <a:srgbClr val="0B7F66"/>
          </a:solidFill>
          <a:ln>
            <a:solidFill>
              <a:srgbClr val="0B7F66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25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Listening to others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6E1B008-5034-4D58-BA3D-BD3CB52A3B98}"/>
              </a:ext>
            </a:extLst>
          </p:cNvPr>
          <p:cNvSpPr txBox="1"/>
          <p:nvPr/>
        </p:nvSpPr>
        <p:spPr>
          <a:xfrm>
            <a:off x="3610603" y="4169179"/>
            <a:ext cx="1922792" cy="791242"/>
          </a:xfrm>
          <a:prstGeom prst="rect">
            <a:avLst/>
          </a:prstGeom>
          <a:solidFill>
            <a:srgbClr val="0B7F66"/>
          </a:solidFill>
          <a:ln>
            <a:solidFill>
              <a:srgbClr val="0B7F66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25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Reflecting again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22C0EF5-A8CA-4F9F-B7AA-F8167FE89CEB}"/>
              </a:ext>
            </a:extLst>
          </p:cNvPr>
          <p:cNvSpPr txBox="1"/>
          <p:nvPr/>
        </p:nvSpPr>
        <p:spPr>
          <a:xfrm>
            <a:off x="641503" y="2582919"/>
            <a:ext cx="1922792" cy="791242"/>
          </a:xfrm>
          <a:prstGeom prst="rect">
            <a:avLst/>
          </a:prstGeom>
          <a:solidFill>
            <a:srgbClr val="0B7F66"/>
          </a:solidFill>
          <a:ln>
            <a:solidFill>
              <a:srgbClr val="0B7F66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25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Discussing with others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158D501-1BF5-4507-BBE5-8EEF968C0EB2}"/>
              </a:ext>
            </a:extLst>
          </p:cNvPr>
          <p:cNvGrpSpPr/>
          <p:nvPr/>
        </p:nvGrpSpPr>
        <p:grpSpPr>
          <a:xfrm>
            <a:off x="3136909" y="1743829"/>
            <a:ext cx="2742655" cy="2420618"/>
            <a:chOff x="2653946" y="1959207"/>
            <a:chExt cx="3836107" cy="3837295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36C37452-D172-4F3B-9E13-724B403A04A1}"/>
                </a:ext>
              </a:extLst>
            </p:cNvPr>
            <p:cNvSpPr/>
            <p:nvPr/>
          </p:nvSpPr>
          <p:spPr>
            <a:xfrm>
              <a:off x="2795994" y="2101255"/>
              <a:ext cx="3552012" cy="3553200"/>
            </a:xfrm>
            <a:prstGeom prst="ellipse">
              <a:avLst/>
            </a:prstGeom>
            <a:noFill/>
            <a:ln w="57150">
              <a:solidFill>
                <a:srgbClr val="0B7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BBE12C99-AAB1-4A92-9849-EEBEC2BAF21E}"/>
                </a:ext>
              </a:extLst>
            </p:cNvPr>
            <p:cNvSpPr/>
            <p:nvPr/>
          </p:nvSpPr>
          <p:spPr>
            <a:xfrm rot="10800000">
              <a:off x="6205958" y="3713062"/>
              <a:ext cx="284095" cy="329585"/>
            </a:xfrm>
            <a:prstGeom prst="triangle">
              <a:avLst/>
            </a:prstGeom>
            <a:solidFill>
              <a:srgbClr val="0B7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="" xmlns:a16="http://schemas.microsoft.com/office/drawing/2014/main" id="{C1DD2EB4-849A-4D4E-BE6C-300AB44B6344}"/>
                </a:ext>
              </a:extLst>
            </p:cNvPr>
            <p:cNvSpPr/>
            <p:nvPr/>
          </p:nvSpPr>
          <p:spPr>
            <a:xfrm>
              <a:off x="2653946" y="3688277"/>
              <a:ext cx="284095" cy="329585"/>
            </a:xfrm>
            <a:prstGeom prst="triangle">
              <a:avLst/>
            </a:prstGeom>
            <a:solidFill>
              <a:srgbClr val="0B7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C5B00AA5-6C44-4D23-9E39-3C92419EB635}"/>
                </a:ext>
              </a:extLst>
            </p:cNvPr>
            <p:cNvSpPr/>
            <p:nvPr/>
          </p:nvSpPr>
          <p:spPr>
            <a:xfrm rot="5400000">
              <a:off x="4429952" y="1936462"/>
              <a:ext cx="284095" cy="329585"/>
            </a:xfrm>
            <a:prstGeom prst="triangle">
              <a:avLst/>
            </a:prstGeom>
            <a:solidFill>
              <a:srgbClr val="0B7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E1B7E447-608C-4020-87F6-4CF9AC403980}"/>
                </a:ext>
              </a:extLst>
            </p:cNvPr>
            <p:cNvSpPr/>
            <p:nvPr/>
          </p:nvSpPr>
          <p:spPr>
            <a:xfrm rot="16200000">
              <a:off x="4429952" y="5489662"/>
              <a:ext cx="284095" cy="329585"/>
            </a:xfrm>
            <a:prstGeom prst="triangle">
              <a:avLst/>
            </a:prstGeom>
            <a:solidFill>
              <a:srgbClr val="0B7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0AD2910-1E01-4FC7-98C6-9DB563679208}"/>
              </a:ext>
            </a:extLst>
          </p:cNvPr>
          <p:cNvSpPr/>
          <p:nvPr/>
        </p:nvSpPr>
        <p:spPr>
          <a:xfrm>
            <a:off x="285542" y="2325759"/>
            <a:ext cx="2527232" cy="1155424"/>
          </a:xfrm>
          <a:custGeom>
            <a:avLst/>
            <a:gdLst>
              <a:gd name="connsiteX0" fmla="*/ 1235145 w 2527232"/>
              <a:gd name="connsiteY0" fmla="*/ 0 h 1540565"/>
              <a:gd name="connsiteX1" fmla="*/ 1185449 w 2527232"/>
              <a:gd name="connsiteY1" fmla="*/ 19878 h 1540565"/>
              <a:gd name="connsiteX2" fmla="*/ 1115875 w 2527232"/>
              <a:gd name="connsiteY2" fmla="*/ 29817 h 1540565"/>
              <a:gd name="connsiteX3" fmla="*/ 996606 w 2527232"/>
              <a:gd name="connsiteY3" fmla="*/ 49695 h 1540565"/>
              <a:gd name="connsiteX4" fmla="*/ 698432 w 2527232"/>
              <a:gd name="connsiteY4" fmla="*/ 79513 h 1540565"/>
              <a:gd name="connsiteX5" fmla="*/ 569223 w 2527232"/>
              <a:gd name="connsiteY5" fmla="*/ 119269 h 1540565"/>
              <a:gd name="connsiteX6" fmla="*/ 320745 w 2527232"/>
              <a:gd name="connsiteY6" fmla="*/ 178904 h 1540565"/>
              <a:gd name="connsiteX7" fmla="*/ 171658 w 2527232"/>
              <a:gd name="connsiteY7" fmla="*/ 278295 h 1540565"/>
              <a:gd name="connsiteX8" fmla="*/ 22571 w 2527232"/>
              <a:gd name="connsiteY8" fmla="*/ 636104 h 1540565"/>
              <a:gd name="connsiteX9" fmla="*/ 32510 w 2527232"/>
              <a:gd name="connsiteY9" fmla="*/ 1063487 h 1540565"/>
              <a:gd name="connsiteX10" fmla="*/ 112023 w 2527232"/>
              <a:gd name="connsiteY10" fmla="*/ 1212574 h 1540565"/>
              <a:gd name="connsiteX11" fmla="*/ 449954 w 2527232"/>
              <a:gd name="connsiteY11" fmla="*/ 1470991 h 1540565"/>
              <a:gd name="connsiteX12" fmla="*/ 638797 w 2527232"/>
              <a:gd name="connsiteY12" fmla="*/ 1530626 h 1540565"/>
              <a:gd name="connsiteX13" fmla="*/ 927032 w 2527232"/>
              <a:gd name="connsiteY13" fmla="*/ 1540565 h 1540565"/>
              <a:gd name="connsiteX14" fmla="*/ 1433928 w 2527232"/>
              <a:gd name="connsiteY14" fmla="*/ 1490869 h 1540565"/>
              <a:gd name="connsiteX15" fmla="*/ 1771858 w 2527232"/>
              <a:gd name="connsiteY15" fmla="*/ 1401417 h 1540565"/>
              <a:gd name="connsiteX16" fmla="*/ 1950762 w 2527232"/>
              <a:gd name="connsiteY16" fmla="*/ 1371600 h 1540565"/>
              <a:gd name="connsiteX17" fmla="*/ 2149545 w 2527232"/>
              <a:gd name="connsiteY17" fmla="*/ 1272208 h 1540565"/>
              <a:gd name="connsiteX18" fmla="*/ 2229058 w 2527232"/>
              <a:gd name="connsiteY18" fmla="*/ 1162878 h 1540565"/>
              <a:gd name="connsiteX19" fmla="*/ 2378145 w 2527232"/>
              <a:gd name="connsiteY19" fmla="*/ 1003852 h 1540565"/>
              <a:gd name="connsiteX20" fmla="*/ 2497415 w 2527232"/>
              <a:gd name="connsiteY20" fmla="*/ 725556 h 1540565"/>
              <a:gd name="connsiteX21" fmla="*/ 2527232 w 2527232"/>
              <a:gd name="connsiteY21" fmla="*/ 586408 h 1540565"/>
              <a:gd name="connsiteX22" fmla="*/ 2507354 w 2527232"/>
              <a:gd name="connsiteY22" fmla="*/ 367748 h 1540565"/>
              <a:gd name="connsiteX23" fmla="*/ 2457658 w 2527232"/>
              <a:gd name="connsiteY23" fmla="*/ 198782 h 1540565"/>
              <a:gd name="connsiteX24" fmla="*/ 2427841 w 2527232"/>
              <a:gd name="connsiteY24" fmla="*/ 149087 h 1540565"/>
              <a:gd name="connsiteX25" fmla="*/ 2348328 w 2527232"/>
              <a:gd name="connsiteY25" fmla="*/ 99391 h 1540565"/>
              <a:gd name="connsiteX26" fmla="*/ 2129667 w 2527232"/>
              <a:gd name="connsiteY26" fmla="*/ 29817 h 1540565"/>
              <a:gd name="connsiteX27" fmla="*/ 1761919 w 2527232"/>
              <a:gd name="connsiteY27" fmla="*/ 69574 h 1540565"/>
              <a:gd name="connsiteX28" fmla="*/ 1602893 w 2527232"/>
              <a:gd name="connsiteY28" fmla="*/ 149087 h 1540565"/>
              <a:gd name="connsiteX29" fmla="*/ 1493562 w 2527232"/>
              <a:gd name="connsiteY29" fmla="*/ 228600 h 1540565"/>
              <a:gd name="connsiteX30" fmla="*/ 1394171 w 2527232"/>
              <a:gd name="connsiteY30" fmla="*/ 308113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27232" h="1540565">
                <a:moveTo>
                  <a:pt x="1235145" y="0"/>
                </a:moveTo>
                <a:cubicBezTo>
                  <a:pt x="1218580" y="6626"/>
                  <a:pt x="1202758" y="15551"/>
                  <a:pt x="1185449" y="19878"/>
                </a:cubicBezTo>
                <a:cubicBezTo>
                  <a:pt x="1162722" y="25560"/>
                  <a:pt x="1139015" y="26163"/>
                  <a:pt x="1115875" y="29817"/>
                </a:cubicBezTo>
                <a:lnTo>
                  <a:pt x="996606" y="49695"/>
                </a:lnTo>
                <a:cubicBezTo>
                  <a:pt x="834225" y="73752"/>
                  <a:pt x="861706" y="68628"/>
                  <a:pt x="698432" y="79513"/>
                </a:cubicBezTo>
                <a:cubicBezTo>
                  <a:pt x="655362" y="92765"/>
                  <a:pt x="612940" y="108340"/>
                  <a:pt x="569223" y="119269"/>
                </a:cubicBezTo>
                <a:cubicBezTo>
                  <a:pt x="203218" y="210770"/>
                  <a:pt x="593577" y="97055"/>
                  <a:pt x="320745" y="178904"/>
                </a:cubicBezTo>
                <a:cubicBezTo>
                  <a:pt x="271049" y="212034"/>
                  <a:pt x="196373" y="223922"/>
                  <a:pt x="171658" y="278295"/>
                </a:cubicBezTo>
                <a:cubicBezTo>
                  <a:pt x="51886" y="541793"/>
                  <a:pt x="99195" y="421557"/>
                  <a:pt x="22571" y="636104"/>
                </a:cubicBezTo>
                <a:cubicBezTo>
                  <a:pt x="825" y="810075"/>
                  <a:pt x="-18867" y="867320"/>
                  <a:pt x="32510" y="1063487"/>
                </a:cubicBezTo>
                <a:cubicBezTo>
                  <a:pt x="46780" y="1117971"/>
                  <a:pt x="78716" y="1167156"/>
                  <a:pt x="112023" y="1212574"/>
                </a:cubicBezTo>
                <a:cubicBezTo>
                  <a:pt x="214128" y="1351809"/>
                  <a:pt x="290215" y="1401361"/>
                  <a:pt x="449954" y="1470991"/>
                </a:cubicBezTo>
                <a:cubicBezTo>
                  <a:pt x="510467" y="1497368"/>
                  <a:pt x="573476" y="1521100"/>
                  <a:pt x="638797" y="1530626"/>
                </a:cubicBezTo>
                <a:cubicBezTo>
                  <a:pt x="733926" y="1544499"/>
                  <a:pt x="830954" y="1537252"/>
                  <a:pt x="927032" y="1540565"/>
                </a:cubicBezTo>
                <a:cubicBezTo>
                  <a:pt x="1095997" y="1524000"/>
                  <a:pt x="1266410" y="1518460"/>
                  <a:pt x="1433928" y="1490869"/>
                </a:cubicBezTo>
                <a:cubicBezTo>
                  <a:pt x="1548902" y="1471932"/>
                  <a:pt x="1658319" y="1427618"/>
                  <a:pt x="1771858" y="1401417"/>
                </a:cubicBezTo>
                <a:cubicBezTo>
                  <a:pt x="1830767" y="1387823"/>
                  <a:pt x="1891127" y="1381539"/>
                  <a:pt x="1950762" y="1371600"/>
                </a:cubicBezTo>
                <a:cubicBezTo>
                  <a:pt x="2017023" y="1338469"/>
                  <a:pt x="2105972" y="1332121"/>
                  <a:pt x="2149545" y="1272208"/>
                </a:cubicBezTo>
                <a:cubicBezTo>
                  <a:pt x="2176049" y="1235765"/>
                  <a:pt x="2199837" y="1197181"/>
                  <a:pt x="2229058" y="1162878"/>
                </a:cubicBezTo>
                <a:cubicBezTo>
                  <a:pt x="2276176" y="1107566"/>
                  <a:pt x="2347418" y="1069696"/>
                  <a:pt x="2378145" y="1003852"/>
                </a:cubicBezTo>
                <a:cubicBezTo>
                  <a:pt x="2415368" y="924088"/>
                  <a:pt x="2471674" y="812433"/>
                  <a:pt x="2497415" y="725556"/>
                </a:cubicBezTo>
                <a:cubicBezTo>
                  <a:pt x="2510891" y="680075"/>
                  <a:pt x="2517293" y="632791"/>
                  <a:pt x="2527232" y="586408"/>
                </a:cubicBezTo>
                <a:cubicBezTo>
                  <a:pt x="2520606" y="513521"/>
                  <a:pt x="2520284" y="439784"/>
                  <a:pt x="2507354" y="367748"/>
                </a:cubicBezTo>
                <a:cubicBezTo>
                  <a:pt x="2496982" y="309964"/>
                  <a:pt x="2477721" y="253955"/>
                  <a:pt x="2457658" y="198782"/>
                </a:cubicBezTo>
                <a:cubicBezTo>
                  <a:pt x="2451056" y="180627"/>
                  <a:pt x="2442135" y="162082"/>
                  <a:pt x="2427841" y="149087"/>
                </a:cubicBezTo>
                <a:cubicBezTo>
                  <a:pt x="2404714" y="128062"/>
                  <a:pt x="2375951" y="114015"/>
                  <a:pt x="2348328" y="99391"/>
                </a:cubicBezTo>
                <a:cubicBezTo>
                  <a:pt x="2255426" y="50207"/>
                  <a:pt x="2240627" y="55423"/>
                  <a:pt x="2129667" y="29817"/>
                </a:cubicBezTo>
                <a:cubicBezTo>
                  <a:pt x="2007084" y="43069"/>
                  <a:pt x="1882172" y="42347"/>
                  <a:pt x="1761919" y="69574"/>
                </a:cubicBezTo>
                <a:cubicBezTo>
                  <a:pt x="1704117" y="82661"/>
                  <a:pt x="1653879" y="118873"/>
                  <a:pt x="1602893" y="149087"/>
                </a:cubicBezTo>
                <a:cubicBezTo>
                  <a:pt x="1564126" y="172060"/>
                  <a:pt x="1529612" y="201563"/>
                  <a:pt x="1493562" y="228600"/>
                </a:cubicBezTo>
                <a:cubicBezTo>
                  <a:pt x="1410763" y="290699"/>
                  <a:pt x="1429537" y="272747"/>
                  <a:pt x="1394171" y="30811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013A1EF-B820-496F-9E6A-6A594B2771A1}"/>
              </a:ext>
            </a:extLst>
          </p:cNvPr>
          <p:cNvSpPr txBox="1"/>
          <p:nvPr/>
        </p:nvSpPr>
        <p:spPr>
          <a:xfrm>
            <a:off x="314631" y="3574985"/>
            <a:ext cx="262341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ea typeface="Gadugi" panose="020B0502040204020203" pitchFamily="34" charset="0"/>
                <a:cs typeface="MV Boli" panose="02000500030200090000" pitchFamily="2" charset="0"/>
              </a:rPr>
              <a:t>conversation guidelines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DB6A2FA-5C35-483F-AB4C-157D4254D52C}"/>
              </a:ext>
            </a:extLst>
          </p:cNvPr>
          <p:cNvSpPr/>
          <p:nvPr/>
        </p:nvSpPr>
        <p:spPr>
          <a:xfrm>
            <a:off x="6331224" y="2300293"/>
            <a:ext cx="2375484" cy="1222514"/>
          </a:xfrm>
          <a:custGeom>
            <a:avLst/>
            <a:gdLst>
              <a:gd name="connsiteX0" fmla="*/ 1222513 w 2375484"/>
              <a:gd name="connsiteY0" fmla="*/ 0 h 1630018"/>
              <a:gd name="connsiteX1" fmla="*/ 516835 w 2375484"/>
              <a:gd name="connsiteY1" fmla="*/ 238539 h 1630018"/>
              <a:gd name="connsiteX2" fmla="*/ 268357 w 2375484"/>
              <a:gd name="connsiteY2" fmla="*/ 397565 h 1630018"/>
              <a:gd name="connsiteX3" fmla="*/ 208722 w 2375484"/>
              <a:gd name="connsiteY3" fmla="*/ 457200 h 1630018"/>
              <a:gd name="connsiteX4" fmla="*/ 59635 w 2375484"/>
              <a:gd name="connsiteY4" fmla="*/ 705678 h 1630018"/>
              <a:gd name="connsiteX5" fmla="*/ 0 w 2375484"/>
              <a:gd name="connsiteY5" fmla="*/ 844826 h 1630018"/>
              <a:gd name="connsiteX6" fmla="*/ 59635 w 2375484"/>
              <a:gd name="connsiteY6" fmla="*/ 1172818 h 1630018"/>
              <a:gd name="connsiteX7" fmla="*/ 208722 w 2375484"/>
              <a:gd name="connsiteY7" fmla="*/ 1302026 h 1630018"/>
              <a:gd name="connsiteX8" fmla="*/ 506896 w 2375484"/>
              <a:gd name="connsiteY8" fmla="*/ 1451113 h 1630018"/>
              <a:gd name="connsiteX9" fmla="*/ 675861 w 2375484"/>
              <a:gd name="connsiteY9" fmla="*/ 1500809 h 1630018"/>
              <a:gd name="connsiteX10" fmla="*/ 854765 w 2375484"/>
              <a:gd name="connsiteY10" fmla="*/ 1570383 h 1630018"/>
              <a:gd name="connsiteX11" fmla="*/ 1023731 w 2375484"/>
              <a:gd name="connsiteY11" fmla="*/ 1600200 h 1630018"/>
              <a:gd name="connsiteX12" fmla="*/ 1252331 w 2375484"/>
              <a:gd name="connsiteY12" fmla="*/ 1630018 h 1630018"/>
              <a:gd name="connsiteX13" fmla="*/ 1401418 w 2375484"/>
              <a:gd name="connsiteY13" fmla="*/ 1610139 h 1630018"/>
              <a:gd name="connsiteX14" fmla="*/ 1431235 w 2375484"/>
              <a:gd name="connsiteY14" fmla="*/ 1600200 h 1630018"/>
              <a:gd name="connsiteX15" fmla="*/ 1779105 w 2375484"/>
              <a:gd name="connsiteY15" fmla="*/ 1510748 h 1630018"/>
              <a:gd name="connsiteX16" fmla="*/ 1987826 w 2375484"/>
              <a:gd name="connsiteY16" fmla="*/ 1441174 h 1630018"/>
              <a:gd name="connsiteX17" fmla="*/ 2186609 w 2375484"/>
              <a:gd name="connsiteY17" fmla="*/ 1341783 h 1630018"/>
              <a:gd name="connsiteX18" fmla="*/ 2286000 w 2375484"/>
              <a:gd name="connsiteY18" fmla="*/ 1212574 h 1630018"/>
              <a:gd name="connsiteX19" fmla="*/ 2365513 w 2375484"/>
              <a:gd name="connsiteY19" fmla="*/ 1023731 h 1630018"/>
              <a:gd name="connsiteX20" fmla="*/ 2345635 w 2375484"/>
              <a:gd name="connsiteY20" fmla="*/ 576470 h 1630018"/>
              <a:gd name="connsiteX21" fmla="*/ 2295939 w 2375484"/>
              <a:gd name="connsiteY21" fmla="*/ 467139 h 1630018"/>
              <a:gd name="connsiteX22" fmla="*/ 2156791 w 2375484"/>
              <a:gd name="connsiteY22" fmla="*/ 318052 h 1630018"/>
              <a:gd name="connsiteX23" fmla="*/ 1997765 w 2375484"/>
              <a:gd name="connsiteY23" fmla="*/ 218661 h 1630018"/>
              <a:gd name="connsiteX24" fmla="*/ 1789044 w 2375484"/>
              <a:gd name="connsiteY24" fmla="*/ 119270 h 1630018"/>
              <a:gd name="connsiteX25" fmla="*/ 1639957 w 2375484"/>
              <a:gd name="connsiteY25" fmla="*/ 99391 h 1630018"/>
              <a:gd name="connsiteX26" fmla="*/ 1461052 w 2375484"/>
              <a:gd name="connsiteY26" fmla="*/ 119270 h 16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75484" h="1630018">
                <a:moveTo>
                  <a:pt x="1222513" y="0"/>
                </a:moveTo>
                <a:cubicBezTo>
                  <a:pt x="834425" y="88706"/>
                  <a:pt x="887855" y="53029"/>
                  <a:pt x="516835" y="238539"/>
                </a:cubicBezTo>
                <a:cubicBezTo>
                  <a:pt x="377618" y="308148"/>
                  <a:pt x="397768" y="288587"/>
                  <a:pt x="268357" y="397565"/>
                </a:cubicBezTo>
                <a:cubicBezTo>
                  <a:pt x="246854" y="415673"/>
                  <a:pt x="225981" y="435010"/>
                  <a:pt x="208722" y="457200"/>
                </a:cubicBezTo>
                <a:cubicBezTo>
                  <a:pt x="155985" y="525005"/>
                  <a:pt x="96672" y="628754"/>
                  <a:pt x="59635" y="705678"/>
                </a:cubicBezTo>
                <a:cubicBezTo>
                  <a:pt x="37743" y="751145"/>
                  <a:pt x="19878" y="798443"/>
                  <a:pt x="0" y="844826"/>
                </a:cubicBezTo>
                <a:cubicBezTo>
                  <a:pt x="19878" y="954157"/>
                  <a:pt x="13486" y="1071731"/>
                  <a:pt x="59635" y="1172818"/>
                </a:cubicBezTo>
                <a:cubicBezTo>
                  <a:pt x="86945" y="1232641"/>
                  <a:pt x="157741" y="1260486"/>
                  <a:pt x="208722" y="1302026"/>
                </a:cubicBezTo>
                <a:cubicBezTo>
                  <a:pt x="349524" y="1416753"/>
                  <a:pt x="317219" y="1391500"/>
                  <a:pt x="506896" y="1451113"/>
                </a:cubicBezTo>
                <a:cubicBezTo>
                  <a:pt x="562902" y="1468715"/>
                  <a:pt x="620327" y="1481769"/>
                  <a:pt x="675861" y="1500809"/>
                </a:cubicBezTo>
                <a:cubicBezTo>
                  <a:pt x="736388" y="1521561"/>
                  <a:pt x="793241" y="1552805"/>
                  <a:pt x="854765" y="1570383"/>
                </a:cubicBezTo>
                <a:cubicBezTo>
                  <a:pt x="909757" y="1586095"/>
                  <a:pt x="967317" y="1590798"/>
                  <a:pt x="1023731" y="1600200"/>
                </a:cubicBezTo>
                <a:cubicBezTo>
                  <a:pt x="1076203" y="1608945"/>
                  <a:pt x="1229653" y="1627183"/>
                  <a:pt x="1252331" y="1630018"/>
                </a:cubicBezTo>
                <a:cubicBezTo>
                  <a:pt x="1302027" y="1623392"/>
                  <a:pt x="1351965" y="1618381"/>
                  <a:pt x="1401418" y="1610139"/>
                </a:cubicBezTo>
                <a:cubicBezTo>
                  <a:pt x="1411752" y="1608417"/>
                  <a:pt x="1421103" y="1602866"/>
                  <a:pt x="1431235" y="1600200"/>
                </a:cubicBezTo>
                <a:cubicBezTo>
                  <a:pt x="1547022" y="1569730"/>
                  <a:pt x="1666999" y="1552788"/>
                  <a:pt x="1779105" y="1510748"/>
                </a:cubicBezTo>
                <a:cubicBezTo>
                  <a:pt x="1953948" y="1445181"/>
                  <a:pt x="1882617" y="1462216"/>
                  <a:pt x="1987826" y="1441174"/>
                </a:cubicBezTo>
                <a:cubicBezTo>
                  <a:pt x="2054087" y="1408044"/>
                  <a:pt x="2127817" y="1386857"/>
                  <a:pt x="2186609" y="1341783"/>
                </a:cubicBezTo>
                <a:cubicBezTo>
                  <a:pt x="2229732" y="1308722"/>
                  <a:pt x="2254186" y="1256625"/>
                  <a:pt x="2286000" y="1212574"/>
                </a:cubicBezTo>
                <a:cubicBezTo>
                  <a:pt x="2330167" y="1151419"/>
                  <a:pt x="2337341" y="1102614"/>
                  <a:pt x="2365513" y="1023731"/>
                </a:cubicBezTo>
                <a:cubicBezTo>
                  <a:pt x="2375512" y="803760"/>
                  <a:pt x="2388501" y="797948"/>
                  <a:pt x="2345635" y="576470"/>
                </a:cubicBezTo>
                <a:cubicBezTo>
                  <a:pt x="2336827" y="530964"/>
                  <a:pt x="2320884" y="501438"/>
                  <a:pt x="2295939" y="467139"/>
                </a:cubicBezTo>
                <a:cubicBezTo>
                  <a:pt x="2230444" y="377083"/>
                  <a:pt x="2245006" y="390699"/>
                  <a:pt x="2156791" y="318052"/>
                </a:cubicBezTo>
                <a:cubicBezTo>
                  <a:pt x="2012903" y="199556"/>
                  <a:pt x="2125117" y="285688"/>
                  <a:pt x="1997765" y="218661"/>
                </a:cubicBezTo>
                <a:cubicBezTo>
                  <a:pt x="1935569" y="185926"/>
                  <a:pt x="1864647" y="127670"/>
                  <a:pt x="1789044" y="119270"/>
                </a:cubicBezTo>
                <a:cubicBezTo>
                  <a:pt x="1679562" y="107106"/>
                  <a:pt x="1729184" y="114264"/>
                  <a:pt x="1639957" y="99391"/>
                </a:cubicBezTo>
                <a:cubicBezTo>
                  <a:pt x="1466314" y="109606"/>
                  <a:pt x="1510886" y="69436"/>
                  <a:pt x="1461052" y="11927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3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26" grpId="0" animBg="1"/>
      <p:bldP spid="8" grpId="0" animBg="1"/>
      <p:bldP spid="3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828675" y="1053809"/>
            <a:ext cx="7486650" cy="277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96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Listening to whom?</a:t>
            </a:r>
          </a:p>
        </p:txBody>
      </p:sp>
    </p:spTree>
    <p:extLst>
      <p:ext uri="{BB962C8B-B14F-4D97-AF65-F5344CB8AC3E}">
        <p14:creationId xmlns:p14="http://schemas.microsoft.com/office/powerpoint/2010/main" val="14420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DDB0A58-2DEA-4028-ABCB-789B3BF2D44B}"/>
              </a:ext>
            </a:extLst>
          </p:cNvPr>
          <p:cNvSpPr txBox="1"/>
          <p:nvPr/>
        </p:nvSpPr>
        <p:spPr>
          <a:xfrm>
            <a:off x="206271" y="139659"/>
            <a:ext cx="866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48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Listening to whom?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87E1224-50D0-4EF7-A4A1-AAC2AD4724E4}"/>
              </a:ext>
            </a:extLst>
          </p:cNvPr>
          <p:cNvSpPr/>
          <p:nvPr/>
        </p:nvSpPr>
        <p:spPr>
          <a:xfrm>
            <a:off x="1282155" y="1735336"/>
            <a:ext cx="2628000" cy="1971000"/>
          </a:xfrm>
          <a:prstGeom prst="ellipse">
            <a:avLst/>
          </a:prstGeom>
          <a:solidFill>
            <a:srgbClr val="0B7F6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5790F3-37DF-4A2E-8174-51137013F847}"/>
              </a:ext>
            </a:extLst>
          </p:cNvPr>
          <p:cNvSpPr/>
          <p:nvPr/>
        </p:nvSpPr>
        <p:spPr>
          <a:xfrm>
            <a:off x="5230808" y="1735336"/>
            <a:ext cx="2628000" cy="1971000"/>
          </a:xfrm>
          <a:prstGeom prst="ellipse">
            <a:avLst/>
          </a:prstGeom>
          <a:solidFill>
            <a:srgbClr val="0B7F6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10B359-063C-480B-AC15-3F1456F3A955}"/>
              </a:ext>
            </a:extLst>
          </p:cNvPr>
          <p:cNvSpPr txBox="1"/>
          <p:nvPr/>
        </p:nvSpPr>
        <p:spPr>
          <a:xfrm>
            <a:off x="1637795" y="2187616"/>
            <a:ext cx="1922792" cy="14342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48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each 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07168C-74F3-4857-82E6-40D7C58A1215}"/>
              </a:ext>
            </a:extLst>
          </p:cNvPr>
          <p:cNvSpPr txBox="1"/>
          <p:nvPr/>
        </p:nvSpPr>
        <p:spPr>
          <a:xfrm>
            <a:off x="5201952" y="2436915"/>
            <a:ext cx="268572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48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witnesses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AE4CCDC-CC8C-4ADD-89E2-FB5874B8022C}"/>
              </a:ext>
            </a:extLst>
          </p:cNvPr>
          <p:cNvSpPr txBox="1"/>
          <p:nvPr/>
        </p:nvSpPr>
        <p:spPr>
          <a:xfrm>
            <a:off x="3622424" y="1328140"/>
            <a:ext cx="26280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scientists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6FD8BC-67A7-4E34-A95B-BE9B6812E9FE}"/>
              </a:ext>
            </a:extLst>
          </p:cNvPr>
          <p:cNvSpPr txBox="1"/>
          <p:nvPr/>
        </p:nvSpPr>
        <p:spPr>
          <a:xfrm>
            <a:off x="5745673" y="3875029"/>
            <a:ext cx="26280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stakeholders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2564F33-AB66-4AA9-AA1C-29B6E451F836}"/>
              </a:ext>
            </a:extLst>
          </p:cNvPr>
          <p:cNvSpPr txBox="1"/>
          <p:nvPr/>
        </p:nvSpPr>
        <p:spPr>
          <a:xfrm>
            <a:off x="6408694" y="1130014"/>
            <a:ext cx="26280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advocates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DBC7EE2-2E4E-4417-9069-DC83188BE77A}"/>
              </a:ext>
            </a:extLst>
          </p:cNvPr>
          <p:cNvSpPr/>
          <p:nvPr/>
        </p:nvSpPr>
        <p:spPr>
          <a:xfrm>
            <a:off x="3593560" y="1456459"/>
            <a:ext cx="2628000" cy="401648"/>
          </a:xfrm>
          <a:prstGeom prst="ellipse">
            <a:avLst/>
          </a:prstGeom>
          <a:noFill/>
          <a:ln w="6350">
            <a:solidFill>
              <a:srgbClr val="0B7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B61C01F-32DC-4FAF-B886-821D3CAD1D49}"/>
              </a:ext>
            </a:extLst>
          </p:cNvPr>
          <p:cNvSpPr/>
          <p:nvPr/>
        </p:nvSpPr>
        <p:spPr>
          <a:xfrm>
            <a:off x="6379830" y="1255636"/>
            <a:ext cx="2628000" cy="401648"/>
          </a:xfrm>
          <a:prstGeom prst="ellipse">
            <a:avLst/>
          </a:prstGeom>
          <a:noFill/>
          <a:ln w="6350">
            <a:solidFill>
              <a:srgbClr val="0B7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5936BA7-4487-4502-BF1F-90967F69CA1F}"/>
              </a:ext>
            </a:extLst>
          </p:cNvPr>
          <p:cNvSpPr/>
          <p:nvPr/>
        </p:nvSpPr>
        <p:spPr>
          <a:xfrm>
            <a:off x="5735734" y="4003408"/>
            <a:ext cx="2628000" cy="401648"/>
          </a:xfrm>
          <a:prstGeom prst="ellipse">
            <a:avLst/>
          </a:prstGeom>
          <a:noFill/>
          <a:ln w="6350">
            <a:solidFill>
              <a:srgbClr val="0B7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CEB24E19-C553-4A73-8879-AD3FEC5655C6}"/>
              </a:ext>
            </a:extLst>
          </p:cNvPr>
          <p:cNvSpPr/>
          <p:nvPr/>
        </p:nvSpPr>
        <p:spPr>
          <a:xfrm rot="10309292" flipH="1">
            <a:off x="7035393" y="1040422"/>
            <a:ext cx="770529" cy="1034196"/>
          </a:xfrm>
          <a:prstGeom prst="arc">
            <a:avLst/>
          </a:prstGeom>
          <a:ln>
            <a:solidFill>
              <a:srgbClr val="0B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34B374AB-2EA7-4125-A6A0-DB6B8BFF16E1}"/>
              </a:ext>
            </a:extLst>
          </p:cNvPr>
          <p:cNvSpPr/>
          <p:nvPr/>
        </p:nvSpPr>
        <p:spPr>
          <a:xfrm rot="16406607" flipH="1">
            <a:off x="5215070" y="1196656"/>
            <a:ext cx="577897" cy="1378928"/>
          </a:xfrm>
          <a:prstGeom prst="arc">
            <a:avLst/>
          </a:prstGeom>
          <a:ln>
            <a:solidFill>
              <a:srgbClr val="0B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="" xmlns:a16="http://schemas.microsoft.com/office/drawing/2014/main" id="{F7B4A1B1-0484-48AE-83B1-FE0FB88D3A78}"/>
              </a:ext>
            </a:extLst>
          </p:cNvPr>
          <p:cNvSpPr/>
          <p:nvPr/>
        </p:nvSpPr>
        <p:spPr>
          <a:xfrm rot="6655747" flipH="1">
            <a:off x="6409005" y="3193435"/>
            <a:ext cx="596623" cy="1282553"/>
          </a:xfrm>
          <a:prstGeom prst="arc">
            <a:avLst/>
          </a:prstGeom>
          <a:ln>
            <a:solidFill>
              <a:srgbClr val="0B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9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20" grpId="0"/>
      <p:bldP spid="21" grpId="0"/>
      <p:bldP spid="23" grpId="0"/>
      <p:bldP spid="24" grpId="0" animBg="1"/>
      <p:bldP spid="27" grpId="0" animBg="1"/>
      <p:bldP spid="28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828675" y="445441"/>
            <a:ext cx="7486650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96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How can we listen most effectively?</a:t>
            </a:r>
          </a:p>
        </p:txBody>
      </p:sp>
    </p:spTree>
    <p:extLst>
      <p:ext uri="{BB962C8B-B14F-4D97-AF65-F5344CB8AC3E}">
        <p14:creationId xmlns:p14="http://schemas.microsoft.com/office/powerpoint/2010/main" val="17224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DDB0A58-2DEA-4028-ABCB-789B3BF2D44B}"/>
              </a:ext>
            </a:extLst>
          </p:cNvPr>
          <p:cNvSpPr txBox="1"/>
          <p:nvPr/>
        </p:nvSpPr>
        <p:spPr>
          <a:xfrm>
            <a:off x="206264" y="139659"/>
            <a:ext cx="8937736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46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How can we listen most effectively?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87E1224-50D0-4EF7-A4A1-AAC2AD4724E4}"/>
              </a:ext>
            </a:extLst>
          </p:cNvPr>
          <p:cNvSpPr/>
          <p:nvPr/>
        </p:nvSpPr>
        <p:spPr>
          <a:xfrm>
            <a:off x="508869" y="1235836"/>
            <a:ext cx="3960000" cy="2970000"/>
          </a:xfrm>
          <a:prstGeom prst="ellipse">
            <a:avLst/>
          </a:prstGeom>
          <a:solidFill>
            <a:srgbClr val="0B7F6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10B359-063C-480B-AC15-3F1456F3A955}"/>
              </a:ext>
            </a:extLst>
          </p:cNvPr>
          <p:cNvSpPr txBox="1"/>
          <p:nvPr/>
        </p:nvSpPr>
        <p:spPr>
          <a:xfrm>
            <a:off x="813979" y="1689016"/>
            <a:ext cx="3349793" cy="23185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40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by thinking about what speakers are saying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651E5DB-C83A-40D5-98EA-F6251E1BF890}"/>
              </a:ext>
            </a:extLst>
          </p:cNvPr>
          <p:cNvSpPr/>
          <p:nvPr/>
        </p:nvSpPr>
        <p:spPr>
          <a:xfrm>
            <a:off x="4675132" y="1235836"/>
            <a:ext cx="3960000" cy="2970000"/>
          </a:xfrm>
          <a:prstGeom prst="ellipse">
            <a:avLst/>
          </a:prstGeom>
          <a:solidFill>
            <a:srgbClr val="0B7F6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6DBD50C-FC18-404A-A007-ADB19F1F5E41}"/>
              </a:ext>
            </a:extLst>
          </p:cNvPr>
          <p:cNvSpPr txBox="1"/>
          <p:nvPr/>
        </p:nvSpPr>
        <p:spPr>
          <a:xfrm>
            <a:off x="5084790" y="1689016"/>
            <a:ext cx="3140684" cy="23185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4000" dirty="0">
                <a:solidFill>
                  <a:prstClr val="white"/>
                </a:solidFill>
                <a:latin typeface="Calibri"/>
                <a:ea typeface="Gadugi" panose="020B0502040204020203" pitchFamily="34" charset="0"/>
              </a:rPr>
              <a:t>by being aware of how we are listening</a:t>
            </a:r>
          </a:p>
        </p:txBody>
      </p:sp>
    </p:spTree>
    <p:extLst>
      <p:ext uri="{BB962C8B-B14F-4D97-AF65-F5344CB8AC3E}">
        <p14:creationId xmlns:p14="http://schemas.microsoft.com/office/powerpoint/2010/main" val="30341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DDB0A58-2DEA-4028-ABCB-789B3BF2D44B}"/>
              </a:ext>
            </a:extLst>
          </p:cNvPr>
          <p:cNvSpPr txBox="1"/>
          <p:nvPr/>
        </p:nvSpPr>
        <p:spPr>
          <a:xfrm>
            <a:off x="206264" y="139656"/>
            <a:ext cx="8937736" cy="137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46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Thinking about what speakers are saying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10B359-063C-480B-AC15-3F1456F3A955}"/>
              </a:ext>
            </a:extLst>
          </p:cNvPr>
          <p:cNvSpPr txBox="1"/>
          <p:nvPr/>
        </p:nvSpPr>
        <p:spPr>
          <a:xfrm>
            <a:off x="624093" y="1517565"/>
            <a:ext cx="7525994" cy="109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36575" indent="-536575" defTabSz="457200">
              <a:lnSpc>
                <a:spcPct val="90000"/>
              </a:lnSpc>
            </a:pPr>
            <a:r>
              <a:rPr lang="en-GB" sz="36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1.	Are they backing up their claims with good evidence and arguments?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AF150F-D7EE-44C5-B3CB-E2D894BEC44D}"/>
              </a:ext>
            </a:extLst>
          </p:cNvPr>
          <p:cNvSpPr txBox="1"/>
          <p:nvPr/>
        </p:nvSpPr>
        <p:spPr>
          <a:xfrm>
            <a:off x="624093" y="2571750"/>
            <a:ext cx="7525994" cy="109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36575" indent="-536575" defTabSz="457200">
              <a:lnSpc>
                <a:spcPct val="90000"/>
              </a:lnSpc>
            </a:pPr>
            <a:r>
              <a:rPr lang="en-GB" sz="36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2.	Why might someone take a different view?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55B5EA-4C7C-419E-AAED-C69BCCB592FD}"/>
              </a:ext>
            </a:extLst>
          </p:cNvPr>
          <p:cNvSpPr txBox="1"/>
          <p:nvPr/>
        </p:nvSpPr>
        <p:spPr>
          <a:xfrm>
            <a:off x="624093" y="3625935"/>
            <a:ext cx="7525994" cy="109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36575" indent="-536575" defTabSz="457200">
              <a:lnSpc>
                <a:spcPct val="90000"/>
              </a:lnSpc>
            </a:pPr>
            <a:r>
              <a:rPr lang="en-GB" sz="36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3.	When speakers disagree, </a:t>
            </a:r>
            <a:r>
              <a:rPr lang="en-GB" sz="3600" i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why</a:t>
            </a:r>
            <a:r>
              <a:rPr lang="en-GB" sz="36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 are they disagreeing?</a:t>
            </a:r>
          </a:p>
        </p:txBody>
      </p:sp>
    </p:spTree>
    <p:extLst>
      <p:ext uri="{BB962C8B-B14F-4D97-AF65-F5344CB8AC3E}">
        <p14:creationId xmlns:p14="http://schemas.microsoft.com/office/powerpoint/2010/main" val="20355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828675" y="445441"/>
            <a:ext cx="7486650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96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Pitfalls in how we listen</a:t>
            </a:r>
          </a:p>
          <a:p>
            <a:pPr algn="ctr" defTabSz="457200">
              <a:lnSpc>
                <a:spcPct val="90000"/>
              </a:lnSpc>
            </a:pPr>
            <a:r>
              <a:rPr lang="en-GB" sz="9600" b="1" dirty="0">
                <a:solidFill>
                  <a:srgbClr val="DE26C8"/>
                </a:solidFill>
                <a:latin typeface="Bradley Hand ITC" panose="03070402050302030203" pitchFamily="66" charset="0"/>
                <a:ea typeface="Gadugi" panose="020B0502040204020203" pitchFamily="34" charset="0"/>
              </a:rPr>
              <a:t>(biases)</a:t>
            </a:r>
          </a:p>
        </p:txBody>
      </p:sp>
    </p:spTree>
    <p:extLst>
      <p:ext uri="{BB962C8B-B14F-4D97-AF65-F5344CB8AC3E}">
        <p14:creationId xmlns:p14="http://schemas.microsoft.com/office/powerpoint/2010/main" val="29002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F37E0F-0E4B-4256-BB9A-AAD3F1FD84D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1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367748" y="369708"/>
            <a:ext cx="8408504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8000" b="1" dirty="0">
                <a:solidFill>
                  <a:prstClr val="white"/>
                </a:solidFill>
                <a:latin typeface="Bradley Hand ITC" panose="03070402050302030203" pitchFamily="66" charset="0"/>
                <a:ea typeface="Gadugi" panose="020B0502040204020203" pitchFamily="34" charset="0"/>
              </a:rPr>
              <a:t>We’re better at listening to people who present well</a:t>
            </a:r>
          </a:p>
        </p:txBody>
      </p:sp>
    </p:spTree>
    <p:extLst>
      <p:ext uri="{BB962C8B-B14F-4D97-AF65-F5344CB8AC3E}">
        <p14:creationId xmlns:p14="http://schemas.microsoft.com/office/powerpoint/2010/main" val="1973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F37E0F-0E4B-4256-BB9A-AAD3F1FD84D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337938" y="354027"/>
            <a:ext cx="8468139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8000" b="1" dirty="0">
                <a:solidFill>
                  <a:prstClr val="white"/>
                </a:solidFill>
                <a:latin typeface="Bradley Hand ITC" panose="03070402050302030203" pitchFamily="66" charset="0"/>
                <a:ea typeface="Gadugi" panose="020B0502040204020203" pitchFamily="34" charset="0"/>
              </a:rPr>
              <a:t>We’re better at listening to people who we think are like us</a:t>
            </a:r>
          </a:p>
        </p:txBody>
      </p:sp>
    </p:spTree>
    <p:extLst>
      <p:ext uri="{BB962C8B-B14F-4D97-AF65-F5344CB8AC3E}">
        <p14:creationId xmlns:p14="http://schemas.microsoft.com/office/powerpoint/2010/main" val="4994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Introducing yourselves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Your first name </a:t>
            </a: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Where you’re from </a:t>
            </a: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One thing you enjoyed or liked about the first weekend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85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F37E0F-0E4B-4256-BB9A-AAD3F1FD84D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81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0" y="339892"/>
            <a:ext cx="9144000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8000" b="1" dirty="0">
                <a:solidFill>
                  <a:prstClr val="white"/>
                </a:solidFill>
                <a:latin typeface="Bradley Hand ITC" panose="03070402050302030203" pitchFamily="66" charset="0"/>
                <a:ea typeface="Gadugi" panose="020B0502040204020203" pitchFamily="34" charset="0"/>
              </a:rPr>
              <a:t>We’re better at hearing things that fit with what we already think</a:t>
            </a:r>
          </a:p>
        </p:txBody>
      </p:sp>
    </p:spTree>
    <p:extLst>
      <p:ext uri="{BB962C8B-B14F-4D97-AF65-F5344CB8AC3E}">
        <p14:creationId xmlns:p14="http://schemas.microsoft.com/office/powerpoint/2010/main" val="12122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F37E0F-0E4B-4256-BB9A-AAD3F1FD84D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92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0" y="482572"/>
            <a:ext cx="9144000" cy="398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7000" b="1" dirty="0">
                <a:solidFill>
                  <a:prstClr val="white"/>
                </a:solidFill>
                <a:latin typeface="Bradley Hand ITC" panose="03070402050302030203" pitchFamily="66" charset="0"/>
                <a:ea typeface="Gadugi" panose="020B0502040204020203" pitchFamily="34" charset="0"/>
              </a:rPr>
              <a:t>Individual stories move us more than evidence about lots of nameless people</a:t>
            </a:r>
          </a:p>
        </p:txBody>
      </p:sp>
    </p:spTree>
    <p:extLst>
      <p:ext uri="{BB962C8B-B14F-4D97-AF65-F5344CB8AC3E}">
        <p14:creationId xmlns:p14="http://schemas.microsoft.com/office/powerpoint/2010/main" val="37670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F37E0F-0E4B-4256-BB9A-AAD3F1FD84D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1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62CF49-380A-4640-9A70-4FAFA243DA0C}"/>
              </a:ext>
            </a:extLst>
          </p:cNvPr>
          <p:cNvSpPr txBox="1"/>
          <p:nvPr/>
        </p:nvSpPr>
        <p:spPr>
          <a:xfrm>
            <a:off x="740465" y="824152"/>
            <a:ext cx="7663070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400" b="1" dirty="0">
                <a:solidFill>
                  <a:schemeClr val="bg1"/>
                </a:solidFill>
                <a:latin typeface="Bradley Hand ITC" panose="03070402050302030203" pitchFamily="66" charset="0"/>
                <a:ea typeface="Gadugi" panose="020B0502040204020203" pitchFamily="34" charset="0"/>
              </a:rPr>
              <a:t>We're worried about being liked</a:t>
            </a:r>
          </a:p>
        </p:txBody>
      </p:sp>
    </p:spTree>
    <p:extLst>
      <p:ext uri="{BB962C8B-B14F-4D97-AF65-F5344CB8AC3E}">
        <p14:creationId xmlns:p14="http://schemas.microsoft.com/office/powerpoint/2010/main" val="5055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F37E0F-0E4B-4256-BB9A-AAD3F1FD84D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7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0" y="401072"/>
            <a:ext cx="9144000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8000" b="1" dirty="0">
                <a:solidFill>
                  <a:prstClr val="white"/>
                </a:solidFill>
                <a:latin typeface="Bradley Hand ITC" panose="03070402050302030203" pitchFamily="66" charset="0"/>
                <a:ea typeface="Gadugi" panose="020B0502040204020203" pitchFamily="34" charset="0"/>
              </a:rPr>
              <a:t>We’re better at remembering the argument that we heard last</a:t>
            </a:r>
          </a:p>
        </p:txBody>
      </p:sp>
    </p:spTree>
    <p:extLst>
      <p:ext uri="{BB962C8B-B14F-4D97-AF65-F5344CB8AC3E}">
        <p14:creationId xmlns:p14="http://schemas.microsoft.com/office/powerpoint/2010/main" val="23862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04" y="1217890"/>
            <a:ext cx="8217450" cy="20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1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04" y="1217890"/>
            <a:ext cx="8217450" cy="20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B0465-C911-4667-810D-C9A0442C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9809"/>
            <a:ext cx="7772400" cy="2899741"/>
          </a:xfrm>
        </p:spPr>
        <p:txBody>
          <a:bodyPr>
            <a:normAutofit fontScale="90000"/>
          </a:bodyPr>
          <a:lstStyle/>
          <a:p>
            <a:r>
              <a:rPr lang="en-GB" sz="8800" b="1" dirty="0">
                <a:solidFill>
                  <a:srgbClr val="0B7F66"/>
                </a:solidFill>
                <a:latin typeface="+mn-lt"/>
              </a:rPr>
              <a:t>Things to think about when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2ECEDF-1BD3-4C21-9906-DDB4C24C1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45759"/>
            <a:ext cx="6858000" cy="124182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B7F66"/>
                </a:solidFill>
              </a:rPr>
              <a:t>Alan Renwick</a:t>
            </a:r>
          </a:p>
          <a:p>
            <a:r>
              <a:rPr lang="en-GB" sz="2800" dirty="0">
                <a:solidFill>
                  <a:srgbClr val="0B7F66"/>
                </a:solidFill>
              </a:rPr>
              <a:t>Constitution Unit, 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565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62CF49-380A-4640-9A70-4FAFA243DA0C}"/>
              </a:ext>
            </a:extLst>
          </p:cNvPr>
          <p:cNvSpPr txBox="1"/>
          <p:nvPr/>
        </p:nvSpPr>
        <p:spPr>
          <a:xfrm>
            <a:off x="828675" y="542733"/>
            <a:ext cx="7486650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GB" sz="80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What kind of discussion are we aiming for?</a:t>
            </a:r>
          </a:p>
        </p:txBody>
      </p:sp>
    </p:spTree>
    <p:extLst>
      <p:ext uri="{BB962C8B-B14F-4D97-AF65-F5344CB8AC3E}">
        <p14:creationId xmlns:p14="http://schemas.microsoft.com/office/powerpoint/2010/main" val="11857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ris Johnson and Jeremy Corbyn in election leaders' debate">
            <a:extLst>
              <a:ext uri="{FF2B5EF4-FFF2-40B4-BE49-F238E27FC236}">
                <a16:creationId xmlns="" xmlns:a16="http://schemas.microsoft.com/office/drawing/2014/main" id="{D2110462-681C-4974-9308-0A9F560C3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3" y="1270155"/>
            <a:ext cx="6850620" cy="2886456"/>
          </a:xfrm>
          <a:prstGeom prst="rect">
            <a:avLst/>
          </a:prstGeom>
        </p:spPr>
      </p:pic>
      <p:pic>
        <p:nvPicPr>
          <p:cNvPr id="6" name="Picture 5" descr="Boris Johnson at Prime Minister's Questions">
            <a:extLst>
              <a:ext uri="{FF2B5EF4-FFF2-40B4-BE49-F238E27FC236}">
                <a16:creationId xmlns="" xmlns:a16="http://schemas.microsoft.com/office/drawing/2014/main" id="{D3A5C7F6-6BC5-404D-8D83-8A00A91C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83" y="945308"/>
            <a:ext cx="6286500" cy="2650331"/>
          </a:xfrm>
          <a:prstGeom prst="rect">
            <a:avLst/>
          </a:prstGeom>
        </p:spPr>
      </p:pic>
      <p:pic>
        <p:nvPicPr>
          <p:cNvPr id="8" name="Picture 7" descr="Theresa May at Prime Minister's Questions">
            <a:extLst>
              <a:ext uri="{FF2B5EF4-FFF2-40B4-BE49-F238E27FC236}">
                <a16:creationId xmlns="" xmlns:a16="http://schemas.microsoft.com/office/drawing/2014/main" id="{313D60B1-7F04-401D-828D-E72144479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" y="1591655"/>
            <a:ext cx="6286500" cy="2652117"/>
          </a:xfrm>
          <a:prstGeom prst="rect">
            <a:avLst/>
          </a:prstGeom>
        </p:spPr>
      </p:pic>
      <p:pic>
        <p:nvPicPr>
          <p:cNvPr id="1026" name="Picture 2" descr="Jeremy Corbyn at Prime Minister's Questions">
            <a:extLst>
              <a:ext uri="{FF2B5EF4-FFF2-40B4-BE49-F238E27FC236}">
                <a16:creationId xmlns="" xmlns:a16="http://schemas.microsoft.com/office/drawing/2014/main" id="{15644680-526D-4342-A76F-ADBA3FBCA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83" y="2146159"/>
            <a:ext cx="5862803" cy="27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60A5EC-1D32-4988-8D91-C80DAE0F9B5B}"/>
              </a:ext>
            </a:extLst>
          </p:cNvPr>
          <p:cNvSpPr txBox="1"/>
          <p:nvPr/>
        </p:nvSpPr>
        <p:spPr>
          <a:xfrm>
            <a:off x="206271" y="139660"/>
            <a:ext cx="31631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60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Debate</a:t>
            </a:r>
          </a:p>
        </p:txBody>
      </p:sp>
    </p:spTree>
    <p:extLst>
      <p:ext uri="{BB962C8B-B14F-4D97-AF65-F5344CB8AC3E}">
        <p14:creationId xmlns:p14="http://schemas.microsoft.com/office/powerpoint/2010/main" val="20070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67DE9B-3D48-406E-84D4-B506AF3F2861}"/>
              </a:ext>
            </a:extLst>
          </p:cNvPr>
          <p:cNvSpPr txBox="1"/>
          <p:nvPr/>
        </p:nvSpPr>
        <p:spPr>
          <a:xfrm>
            <a:off x="275839" y="1042819"/>
            <a:ext cx="425736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= de </a:t>
            </a:r>
            <a:r>
              <a:rPr lang="en-GB" sz="3200" dirty="0" err="1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battere</a:t>
            </a:r>
            <a:endParaRPr lang="en-GB" sz="3200" dirty="0">
              <a:solidFill>
                <a:srgbClr val="0B7F66"/>
              </a:solidFill>
              <a:latin typeface="Calibri"/>
              <a:ea typeface="Gadug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F4B5F4-69BB-474C-BB31-703BA1DDC868}"/>
              </a:ext>
            </a:extLst>
          </p:cNvPr>
          <p:cNvSpPr txBox="1"/>
          <p:nvPr/>
        </p:nvSpPr>
        <p:spPr>
          <a:xfrm>
            <a:off x="275839" y="1444468"/>
            <a:ext cx="425736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= ‘to beat down’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18B605-B4A3-4098-A4F5-F548A66CD732}"/>
              </a:ext>
            </a:extLst>
          </p:cNvPr>
          <p:cNvSpPr txBox="1"/>
          <p:nvPr/>
        </p:nvSpPr>
        <p:spPr>
          <a:xfrm>
            <a:off x="275839" y="2133637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Participants are on one side or the 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08362A-D7F3-4DCB-80B9-AEE16F6A3F61}"/>
              </a:ext>
            </a:extLst>
          </p:cNvPr>
          <p:cNvSpPr txBox="1"/>
          <p:nvPr/>
        </p:nvSpPr>
        <p:spPr>
          <a:xfrm>
            <a:off x="275839" y="2993372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Their goal is to win the argument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E28593-8E9F-4B3F-9BCC-CC4E85183595}"/>
              </a:ext>
            </a:extLst>
          </p:cNvPr>
          <p:cNvSpPr txBox="1"/>
          <p:nvPr/>
        </p:nvSpPr>
        <p:spPr>
          <a:xfrm>
            <a:off x="275839" y="3853107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Neither side is trying to learn from the 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2997C09-06BC-4ED7-A4EC-AA9EAB77125D}"/>
              </a:ext>
            </a:extLst>
          </p:cNvPr>
          <p:cNvSpPr txBox="1"/>
          <p:nvPr/>
        </p:nvSpPr>
        <p:spPr>
          <a:xfrm>
            <a:off x="206271" y="139660"/>
            <a:ext cx="31631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60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Debate</a:t>
            </a:r>
          </a:p>
        </p:txBody>
      </p:sp>
      <p:pic>
        <p:nvPicPr>
          <p:cNvPr id="3" name="Picture 2" descr="A picture containing indoor, sitting, table, wooden&#10;&#10;Description automatically generated">
            <a:extLst>
              <a:ext uri="{FF2B5EF4-FFF2-40B4-BE49-F238E27FC236}">
                <a16:creationId xmlns="" xmlns:a16="http://schemas.microsoft.com/office/drawing/2014/main" id="{88254484-C235-4BBD-9200-15BE90E52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0" r="5176"/>
          <a:stretch/>
        </p:blipFill>
        <p:spPr>
          <a:xfrm>
            <a:off x="4698383" y="502729"/>
            <a:ext cx="3942142" cy="41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08F061-5714-4590-A71B-8D37D8B7F14F}"/>
              </a:ext>
            </a:extLst>
          </p:cNvPr>
          <p:cNvSpPr txBox="1"/>
          <p:nvPr/>
        </p:nvSpPr>
        <p:spPr>
          <a:xfrm>
            <a:off x="275839" y="1042819"/>
            <a:ext cx="425736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= de </a:t>
            </a:r>
            <a:r>
              <a:rPr lang="en-GB" sz="3200" dirty="0" err="1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battere</a:t>
            </a:r>
            <a:endParaRPr lang="en-GB" sz="3200" dirty="0">
              <a:solidFill>
                <a:srgbClr val="0B7F66"/>
              </a:solidFill>
              <a:latin typeface="Calibri"/>
              <a:ea typeface="Gadug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7E0C2E9-6385-4CA2-B490-856BB502F8E2}"/>
              </a:ext>
            </a:extLst>
          </p:cNvPr>
          <p:cNvSpPr txBox="1"/>
          <p:nvPr/>
        </p:nvSpPr>
        <p:spPr>
          <a:xfrm>
            <a:off x="275839" y="1444468"/>
            <a:ext cx="425736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= ‘to beat down’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0E18E9-238F-4800-B652-B6AC4C43C216}"/>
              </a:ext>
            </a:extLst>
          </p:cNvPr>
          <p:cNvSpPr txBox="1"/>
          <p:nvPr/>
        </p:nvSpPr>
        <p:spPr>
          <a:xfrm>
            <a:off x="275839" y="2133637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Participants are on one side or the other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096851-8135-44B7-B7E0-D24A595DF26F}"/>
              </a:ext>
            </a:extLst>
          </p:cNvPr>
          <p:cNvSpPr txBox="1"/>
          <p:nvPr/>
        </p:nvSpPr>
        <p:spPr>
          <a:xfrm>
            <a:off x="275839" y="2993372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Their goal is to win the argument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C55E6C9-9DDB-4E4C-B523-DA1B95B11C8C}"/>
              </a:ext>
            </a:extLst>
          </p:cNvPr>
          <p:cNvSpPr txBox="1"/>
          <p:nvPr/>
        </p:nvSpPr>
        <p:spPr>
          <a:xfrm>
            <a:off x="275839" y="3853107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Neither side is trying to learn from the other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0E87EE6-BF84-4741-A06B-637D239D6D36}"/>
              </a:ext>
            </a:extLst>
          </p:cNvPr>
          <p:cNvSpPr txBox="1"/>
          <p:nvPr/>
        </p:nvSpPr>
        <p:spPr>
          <a:xfrm>
            <a:off x="206271" y="139660"/>
            <a:ext cx="31631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GB" sz="60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Debate</a:t>
            </a:r>
          </a:p>
        </p:txBody>
      </p:sp>
      <p:pic>
        <p:nvPicPr>
          <p:cNvPr id="3" name="Picture 2" descr="Irish Citizens' Assembly">
            <a:extLst>
              <a:ext uri="{FF2B5EF4-FFF2-40B4-BE49-F238E27FC236}">
                <a16:creationId xmlns="" xmlns:a16="http://schemas.microsoft.com/office/drawing/2014/main" id="{74327E06-14AB-4600-8DC4-676B3A32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7" y="953224"/>
            <a:ext cx="5905500" cy="2357438"/>
          </a:xfrm>
          <a:prstGeom prst="rect">
            <a:avLst/>
          </a:prstGeom>
        </p:spPr>
      </p:pic>
      <p:pic>
        <p:nvPicPr>
          <p:cNvPr id="5" name="Picture 4" descr="Citizens' Assembly on Brexit">
            <a:extLst>
              <a:ext uri="{FF2B5EF4-FFF2-40B4-BE49-F238E27FC236}">
                <a16:creationId xmlns="" xmlns:a16="http://schemas.microsoft.com/office/drawing/2014/main" id="{3F0C6D01-16B2-4A73-BF3E-6F9C9BF3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5" y="1468509"/>
            <a:ext cx="5380382" cy="2594113"/>
          </a:xfrm>
          <a:prstGeom prst="rect">
            <a:avLst/>
          </a:prstGeom>
        </p:spPr>
      </p:pic>
      <p:pic>
        <p:nvPicPr>
          <p:cNvPr id="8" name="Picture 7" descr="Citizen's Assembly on Brexit">
            <a:extLst>
              <a:ext uri="{FF2B5EF4-FFF2-40B4-BE49-F238E27FC236}">
                <a16:creationId xmlns="" xmlns:a16="http://schemas.microsoft.com/office/drawing/2014/main" id="{A47F84CA-23E9-43ED-B424-2978CCD6A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8" y="1960049"/>
            <a:ext cx="5463209" cy="2730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9026C8-CAD8-4AE6-A67A-BBFBA9519130}"/>
              </a:ext>
            </a:extLst>
          </p:cNvPr>
          <p:cNvSpPr txBox="1"/>
          <p:nvPr/>
        </p:nvSpPr>
        <p:spPr>
          <a:xfrm>
            <a:off x="4281313" y="139660"/>
            <a:ext cx="45645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GB" sz="60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Deliberation</a:t>
            </a:r>
          </a:p>
        </p:txBody>
      </p:sp>
      <p:pic>
        <p:nvPicPr>
          <p:cNvPr id="22" name="Picture 21" descr="A picture containing indoor, sitting, table, wooden&#10;&#10;Description automatically generated">
            <a:extLst>
              <a:ext uri="{FF2B5EF4-FFF2-40B4-BE49-F238E27FC236}">
                <a16:creationId xmlns="" xmlns:a16="http://schemas.microsoft.com/office/drawing/2014/main" id="{C2A1F249-C2DF-4DE9-9195-0A472EDDA9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0" r="5176"/>
          <a:stretch/>
        </p:blipFill>
        <p:spPr>
          <a:xfrm>
            <a:off x="4698383" y="502729"/>
            <a:ext cx="3942142" cy="41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67DE9B-3D48-406E-84D4-B506AF3F2861}"/>
              </a:ext>
            </a:extLst>
          </p:cNvPr>
          <p:cNvSpPr txBox="1"/>
          <p:nvPr/>
        </p:nvSpPr>
        <p:spPr>
          <a:xfrm>
            <a:off x="4572000" y="1042819"/>
            <a:ext cx="425736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from </a:t>
            </a:r>
            <a:r>
              <a:rPr lang="en-GB" sz="3200" i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de libra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700D2F-8A92-4E14-B65C-C1DF5F93C531}"/>
              </a:ext>
            </a:extLst>
          </p:cNvPr>
          <p:cNvSpPr txBox="1"/>
          <p:nvPr/>
        </p:nvSpPr>
        <p:spPr>
          <a:xfrm>
            <a:off x="4281313" y="139660"/>
            <a:ext cx="45645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GB" sz="6000" b="1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Deliberation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E0C66A6-158E-4430-A2BA-31D63620EABF}"/>
              </a:ext>
            </a:extLst>
          </p:cNvPr>
          <p:cNvSpPr txBox="1"/>
          <p:nvPr/>
        </p:nvSpPr>
        <p:spPr>
          <a:xfrm>
            <a:off x="4572000" y="1444466"/>
            <a:ext cx="425736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= ‘to weigh up’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43EA86-664C-4447-946C-AF7EB45F3A64}"/>
              </a:ext>
            </a:extLst>
          </p:cNvPr>
          <p:cNvSpPr txBox="1"/>
          <p:nvPr/>
        </p:nvSpPr>
        <p:spPr>
          <a:xfrm>
            <a:off x="4588457" y="2133637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Participants don’t have fixed views yet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570D811-7180-4C01-B08E-8117B3FF7D28}"/>
              </a:ext>
            </a:extLst>
          </p:cNvPr>
          <p:cNvSpPr txBox="1"/>
          <p:nvPr/>
        </p:nvSpPr>
        <p:spPr>
          <a:xfrm>
            <a:off x="4588457" y="2995372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Their goal is to come to a considered 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7E3E098-10BC-4F0B-9F79-A9AF5166246F}"/>
              </a:ext>
            </a:extLst>
          </p:cNvPr>
          <p:cNvSpPr txBox="1"/>
          <p:nvPr/>
        </p:nvSpPr>
        <p:spPr>
          <a:xfrm>
            <a:off x="4572000" y="3857107"/>
            <a:ext cx="425736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GB" sz="3200" dirty="0">
                <a:solidFill>
                  <a:srgbClr val="0B7F66"/>
                </a:solidFill>
                <a:latin typeface="Calibri"/>
                <a:ea typeface="Gadugi" panose="020B0502040204020203" pitchFamily="34" charset="0"/>
              </a:rPr>
              <a:t>They are keen to learn from others</a:t>
            </a:r>
          </a:p>
        </p:txBody>
      </p:sp>
      <p:pic>
        <p:nvPicPr>
          <p:cNvPr id="3" name="Picture 2" descr="Balancing stones">
            <a:extLst>
              <a:ext uri="{FF2B5EF4-FFF2-40B4-BE49-F238E27FC236}">
                <a16:creationId xmlns="" xmlns:a16="http://schemas.microsoft.com/office/drawing/2014/main" id="{2AE5D0E0-137E-4A57-BDBA-D2D96534D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0" t="5338" r="8989"/>
          <a:stretch/>
        </p:blipFill>
        <p:spPr>
          <a:xfrm>
            <a:off x="385169" y="368018"/>
            <a:ext cx="3896139" cy="42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291</Words>
  <Application>Microsoft Macintosh PowerPoint</Application>
  <PresentationFormat>On-screen Show (16:9)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Introducing yourselves</vt:lpstr>
      <vt:lpstr>PowerPoint Presentation</vt:lpstr>
      <vt:lpstr>Things to think about when listening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Involve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Sarah Allan</cp:lastModifiedBy>
  <cp:revision>77</cp:revision>
  <dcterms:created xsi:type="dcterms:W3CDTF">2020-01-18T09:46:56Z</dcterms:created>
  <dcterms:modified xsi:type="dcterms:W3CDTF">2020-02-06T11:33:45Z</dcterms:modified>
</cp:coreProperties>
</file>